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comments/modernComment_14F_A108367F.xml" ContentType="application/vnd.ms-powerpoint.comments+xml"/>
  <Override PartName="/ppt/tags/tag18.xml" ContentType="application/vnd.openxmlformats-officedocument.presentationml.tags+xml"/>
  <Override PartName="/ppt/notesSlides/notesSlide21.xml" ContentType="application/vnd.openxmlformats-officedocument.presentationml.notesSlide+xml"/>
  <Override PartName="/ppt/comments/modernComment_15C_282679A7.xml" ContentType="application/vnd.ms-powerpoint.comments+xml"/>
  <Override PartName="/ppt/tags/tag19.xml" ContentType="application/vnd.openxmlformats-officedocument.presentationml.tags+xml"/>
  <Override PartName="/ppt/notesSlides/notesSlide22.xml" ContentType="application/vnd.openxmlformats-officedocument.presentationml.notesSlide+xml"/>
  <Override PartName="/ppt/comments/modernComment_15B_10DB8171.xml" ContentType="application/vnd.ms-powerpoint.comments+xml"/>
  <Override PartName="/ppt/tags/tag20.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8C_E8746460.xml" ContentType="application/vnd.ms-powerpoint.comment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sldIdLst>
    <p:sldId id="261" r:id="rId6"/>
    <p:sldId id="334" r:id="rId7"/>
    <p:sldId id="267" r:id="rId8"/>
    <p:sldId id="356" r:id="rId9"/>
    <p:sldId id="358" r:id="rId10"/>
    <p:sldId id="357" r:id="rId11"/>
    <p:sldId id="354" r:id="rId12"/>
    <p:sldId id="336" r:id="rId13"/>
    <p:sldId id="359" r:id="rId14"/>
    <p:sldId id="337" r:id="rId15"/>
    <p:sldId id="338" r:id="rId16"/>
    <p:sldId id="339" r:id="rId17"/>
    <p:sldId id="340" r:id="rId18"/>
    <p:sldId id="342" r:id="rId19"/>
    <p:sldId id="341" r:id="rId20"/>
    <p:sldId id="343" r:id="rId21"/>
    <p:sldId id="344" r:id="rId22"/>
    <p:sldId id="345" r:id="rId23"/>
    <p:sldId id="346" r:id="rId24"/>
    <p:sldId id="335" r:id="rId25"/>
    <p:sldId id="348" r:id="rId26"/>
    <p:sldId id="347" r:id="rId27"/>
    <p:sldId id="349" r:id="rId28"/>
    <p:sldId id="350" r:id="rId29"/>
    <p:sldId id="351" r:id="rId30"/>
    <p:sldId id="352" r:id="rId31"/>
    <p:sldId id="396" r:id="rId32"/>
    <p:sldId id="332" r:id="rId33"/>
  </p:sldIdLst>
  <p:sldSz cx="12192000" cy="6858000"/>
  <p:notesSz cx="6858000" cy="9144000"/>
  <p:custDataLst>
    <p:tags r:id="rId3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BEC0F715-6037-B0C0-8391-E8B44091051C}" name="Clément Lemaitre-Provost" initials="CL" userId="S::clement.lemaitre-provost@educaloi.qc.ca::f3d9918a-5e1c-4d93-bfcf-4b1371c3a56c" providerId="AD"/>
  <p188:author id="{BBA81969-8273-AE4B-CE42-A92C7F2BB022}" name="Clément LP" initials="CL" userId="2c432804ee9b6b84" providerId="Windows Live"/>
  <p188:author id="{4F7E4983-5D9E-64A4-063C-C90472727AF8}" name="Clément Provost" initials="CP" userId="S::cleprovost_outlook.com#ext#@educaloi.onmicrosoft.com::0cfd9eb1-d6b0-4664-b669-aca0aaf5c4f8" providerId="AD"/>
  <p188:author id="{DBB6028B-6F17-F408-8259-5A18E7CB6D0B}" name="Natasha DeCruz" initials="ND" userId="1c026fb57a6dbc87" providerId="Windows Live"/>
  <p188:author id="{5213BBAD-8C2B-8EB6-3D3E-AC15D3FF1025}" name="Julianne Chu" initials="JC" userId="S::julianne.chu@educaloi.qc.ca::e8f7f30b-d745-4019-beff-dc20084e4c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91F"/>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92522-B531-4B6A-AB89-4F8C07DB661F}" v="2" dt="2024-07-29T17:10:33.478"/>
    <p1510:client id="{FEAE37BA-173E-0240-84AF-686D5CF3C914}" v="2" dt="2024-07-29T15:45:38.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75088" autoAdjust="0"/>
  </p:normalViewPr>
  <p:slideViewPr>
    <p:cSldViewPr snapToGrid="0" snapToObjects="1" showGuides="1">
      <p:cViewPr varScale="1">
        <p:scale>
          <a:sx n="85" d="100"/>
          <a:sy n="85" d="100"/>
        </p:scale>
        <p:origin x="1974" y="96"/>
      </p:cViewPr>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ément Lemaitre-Provost" userId="S::clement.lemaitre-provost@educaloi.qc.ca::f3d9918a-5e1c-4d93-bfcf-4b1371c3a56c" providerId="AD" clId="Web-{FEAE37BA-173E-0240-84AF-686D5CF3C914}"/>
    <pc:docChg chg="modSld">
      <pc:chgData name="Clément Lemaitre-Provost" userId="S::clement.lemaitre-provost@educaloi.qc.ca::f3d9918a-5e1c-4d93-bfcf-4b1371c3a56c" providerId="AD" clId="Web-{FEAE37BA-173E-0240-84AF-686D5CF3C914}" dt="2024-07-29T15:45:38.456" v="1" actId="1076"/>
      <pc:docMkLst>
        <pc:docMk/>
      </pc:docMkLst>
      <pc:sldChg chg="modSp">
        <pc:chgData name="Clément Lemaitre-Provost" userId="S::clement.lemaitre-provost@educaloi.qc.ca::f3d9918a-5e1c-4d93-bfcf-4b1371c3a56c" providerId="AD" clId="Web-{FEAE37BA-173E-0240-84AF-686D5CF3C914}" dt="2024-07-29T15:45:38.456" v="1" actId="1076"/>
        <pc:sldMkLst>
          <pc:docMk/>
          <pc:sldMk cId="4105787432" sldId="359"/>
        </pc:sldMkLst>
        <pc:spChg chg="mod">
          <ac:chgData name="Clément Lemaitre-Provost" userId="S::clement.lemaitre-provost@educaloi.qc.ca::f3d9918a-5e1c-4d93-bfcf-4b1371c3a56c" providerId="AD" clId="Web-{FEAE37BA-173E-0240-84AF-686D5CF3C914}" dt="2024-07-29T15:45:38.456" v="1" actId="1076"/>
          <ac:spMkLst>
            <pc:docMk/>
            <pc:sldMk cId="4105787432" sldId="359"/>
            <ac:spMk id="3" creationId="{091C6B38-096A-5879-3CD8-DF2ACBB6A2DF}"/>
          </ac:spMkLst>
        </pc:spChg>
      </pc:sldChg>
    </pc:docChg>
  </pc:docChgLst>
  <pc:docChgLst>
    <pc:chgData name="Clément Lemaitre-Provost" userId="f3d9918a-5e1c-4d93-bfcf-4b1371c3a56c" providerId="ADAL" clId="{63392522-B531-4B6A-AB89-4F8C07DB661F}"/>
    <pc:docChg chg="modSld">
      <pc:chgData name="Clément Lemaitre-Provost" userId="f3d9918a-5e1c-4d93-bfcf-4b1371c3a56c" providerId="ADAL" clId="{63392522-B531-4B6A-AB89-4F8C07DB661F}" dt="2024-07-29T17:11:24.834" v="8"/>
      <pc:docMkLst>
        <pc:docMk/>
      </pc:docMkLst>
      <pc:sldChg chg="addSp modSp mod delCm modCm">
        <pc:chgData name="Clément Lemaitre-Provost" userId="f3d9918a-5e1c-4d93-bfcf-4b1371c3a56c" providerId="ADAL" clId="{63392522-B531-4B6A-AB89-4F8C07DB661F}" dt="2024-07-29T17:11:24.834" v="8"/>
        <pc:sldMkLst>
          <pc:docMk/>
          <pc:sldMk cId="4105787432" sldId="359"/>
        </pc:sldMkLst>
        <pc:spChg chg="mod">
          <ac:chgData name="Clément Lemaitre-Provost" userId="f3d9918a-5e1c-4d93-bfcf-4b1371c3a56c" providerId="ADAL" clId="{63392522-B531-4B6A-AB89-4F8C07DB661F}" dt="2024-07-29T17:03:56.741" v="1" actId="1076"/>
          <ac:spMkLst>
            <pc:docMk/>
            <pc:sldMk cId="4105787432" sldId="359"/>
            <ac:spMk id="3" creationId="{091C6B38-096A-5879-3CD8-DF2ACBB6A2DF}"/>
          </ac:spMkLst>
        </pc:spChg>
        <pc:picChg chg="add mod">
          <ac:chgData name="Clément Lemaitre-Provost" userId="f3d9918a-5e1c-4d93-bfcf-4b1371c3a56c" providerId="ADAL" clId="{63392522-B531-4B6A-AB89-4F8C07DB661F}" dt="2024-07-29T17:10:33.478" v="7"/>
          <ac:picMkLst>
            <pc:docMk/>
            <pc:sldMk cId="4105787432" sldId="359"/>
            <ac:picMk id="4" creationId="{41EF59AA-3BF9-13C0-13A6-84E2F3EECAE3}"/>
          </ac:picMkLst>
        </pc:picChg>
        <pc:extLst>
          <p:ext xmlns:p="http://schemas.openxmlformats.org/presentationml/2006/main" uri="{D6D511B9-2390-475A-947B-AFAB55BFBCF1}">
            <pc226:cmChg xmlns:pc226="http://schemas.microsoft.com/office/powerpoint/2022/06/main/command" chg="del">
              <pc226:chgData name="Clément Lemaitre-Provost" userId="f3d9918a-5e1c-4d93-bfcf-4b1371c3a56c" providerId="ADAL" clId="{63392522-B531-4B6A-AB89-4F8C07DB661F}" dt="2024-07-29T17:11:24.834" v="8"/>
              <pc2:cmMkLst xmlns:pc2="http://schemas.microsoft.com/office/powerpoint/2019/9/main/command">
                <pc:docMk/>
                <pc:sldMk cId="4105787432" sldId="359"/>
                <pc2:cmMk id="{5A32BB44-DE77-455B-8DAE-1E25A70F823E}"/>
              </pc2:cmMkLst>
              <pc226:cmRplyChg chg="add">
                <pc226:chgData name="Clément Lemaitre-Provost" userId="f3d9918a-5e1c-4d93-bfcf-4b1371c3a56c" providerId="ADAL" clId="{63392522-B531-4B6A-AB89-4F8C07DB661F}" dt="2024-07-29T15:54:11.223" v="0"/>
                <pc2:cmRplyMkLst xmlns:pc2="http://schemas.microsoft.com/office/powerpoint/2019/9/main/command">
                  <pc:docMk/>
                  <pc:sldMk cId="4105787432" sldId="359"/>
                  <pc2:cmMk id="{5A32BB44-DE77-455B-8DAE-1E25A70F823E}"/>
                  <pc2:cmRplyMk id="{24D622DD-256D-4953-AD1B-C909ACE5A684}"/>
                </pc2:cmRplyMkLst>
              </pc226:cmRplyChg>
            </pc226:cmChg>
          </p:ext>
        </pc:extLst>
      </pc:sldChg>
    </pc:docChg>
  </pc:docChgLst>
  <pc:docChgLst>
    <pc:chgData name="Julianne Chu" userId="e8f7f30b-d745-4019-beff-dc20084e4c5d" providerId="ADAL" clId="{D584E575-0025-4A63-A12F-0E77711F7DDA}"/>
    <pc:docChg chg="undo custSel addSld delSld modSld">
      <pc:chgData name="Julianne Chu" userId="e8f7f30b-d745-4019-beff-dc20084e4c5d" providerId="ADAL" clId="{D584E575-0025-4A63-A12F-0E77711F7DDA}" dt="2024-07-19T20:58:13.570" v="1140" actId="20577"/>
      <pc:docMkLst>
        <pc:docMk/>
      </pc:docMkLst>
      <pc:sldChg chg="modSp mod modNotesTx">
        <pc:chgData name="Julianne Chu" userId="e8f7f30b-d745-4019-beff-dc20084e4c5d" providerId="ADAL" clId="{D584E575-0025-4A63-A12F-0E77711F7DDA}" dt="2024-07-19T15:52:22.836" v="95" actId="2711"/>
        <pc:sldMkLst>
          <pc:docMk/>
          <pc:sldMk cId="387620748" sldId="261"/>
        </pc:sldMkLst>
        <pc:spChg chg="mod">
          <ac:chgData name="Julianne Chu" userId="e8f7f30b-d745-4019-beff-dc20084e4c5d" providerId="ADAL" clId="{D584E575-0025-4A63-A12F-0E77711F7DDA}" dt="2024-07-19T14:42:30.953" v="18" actId="20577"/>
          <ac:spMkLst>
            <pc:docMk/>
            <pc:sldMk cId="387620748" sldId="261"/>
            <ac:spMk id="3" creationId="{D5092838-4393-0744-83F8-A0F8497A27E1}"/>
          </ac:spMkLst>
        </pc:spChg>
      </pc:sldChg>
      <pc:sldChg chg="delCm modNotesTx">
        <pc:chgData name="Julianne Chu" userId="e8f7f30b-d745-4019-beff-dc20084e4c5d" providerId="ADAL" clId="{D584E575-0025-4A63-A12F-0E77711F7DDA}" dt="2024-07-19T16:23:09.088" v="188" actId="20577"/>
        <pc:sldMkLst>
          <pc:docMk/>
          <pc:sldMk cId="2761164563" sldId="267"/>
        </pc:sldMkLst>
        <pc:extLst>
          <p:ext xmlns:p="http://schemas.openxmlformats.org/presentationml/2006/main" uri="{D6D511B9-2390-475A-947B-AFAB55BFBCF1}">
            <pc226:cmChg xmlns:pc226="http://schemas.microsoft.com/office/powerpoint/2022/06/main/command" chg="del">
              <pc226:chgData name="Julianne Chu" userId="e8f7f30b-d745-4019-beff-dc20084e4c5d" providerId="ADAL" clId="{D584E575-0025-4A63-A12F-0E77711F7DDA}" dt="2024-07-19T14:55:25.872" v="78"/>
              <pc2:cmMkLst xmlns:pc2="http://schemas.microsoft.com/office/powerpoint/2019/9/main/command">
                <pc:docMk/>
                <pc:sldMk cId="2761164563" sldId="267"/>
                <pc2:cmMk id="{8ED0BC14-4BBB-4C7C-BB10-49C5CFF13A2A}"/>
              </pc2:cmMkLst>
            </pc226:cmChg>
            <pc226:cmChg xmlns:pc226="http://schemas.microsoft.com/office/powerpoint/2022/06/main/command" chg="del">
              <pc226:chgData name="Julianne Chu" userId="e8f7f30b-d745-4019-beff-dc20084e4c5d" providerId="ADAL" clId="{D584E575-0025-4A63-A12F-0E77711F7DDA}" dt="2024-07-19T14:55:30.638" v="79"/>
              <pc2:cmMkLst xmlns:pc2="http://schemas.microsoft.com/office/powerpoint/2019/9/main/command">
                <pc:docMk/>
                <pc:sldMk cId="2761164563" sldId="267"/>
                <pc2:cmMk id="{FB9A1DF2-3DB2-4553-904B-CA5F03F1725D}"/>
              </pc2:cmMkLst>
            </pc226:cmChg>
          </p:ext>
        </pc:extLst>
      </pc:sldChg>
      <pc:sldChg chg="del">
        <pc:chgData name="Julianne Chu" userId="e8f7f30b-d745-4019-beff-dc20084e4c5d" providerId="ADAL" clId="{D584E575-0025-4A63-A12F-0E77711F7DDA}" dt="2024-07-19T18:40:54.579" v="1114" actId="47"/>
        <pc:sldMkLst>
          <pc:docMk/>
          <pc:sldMk cId="103938082" sldId="326"/>
        </pc:sldMkLst>
      </pc:sldChg>
      <pc:sldChg chg="modSp mod delCm">
        <pc:chgData name="Julianne Chu" userId="e8f7f30b-d745-4019-beff-dc20084e4c5d" providerId="ADAL" clId="{D584E575-0025-4A63-A12F-0E77711F7DDA}" dt="2024-07-19T16:28:30.826" v="206" actId="20577"/>
        <pc:sldMkLst>
          <pc:docMk/>
          <pc:sldMk cId="827442630" sldId="334"/>
        </pc:sldMkLst>
        <pc:spChg chg="mod">
          <ac:chgData name="Julianne Chu" userId="e8f7f30b-d745-4019-beff-dc20084e4c5d" providerId="ADAL" clId="{D584E575-0025-4A63-A12F-0E77711F7DDA}" dt="2024-07-19T16:28:30.826" v="206" actId="20577"/>
          <ac:spMkLst>
            <pc:docMk/>
            <pc:sldMk cId="827442630" sldId="334"/>
            <ac:spMk id="3" creationId="{7F8B02E2-7709-7598-FCBB-BA3A4A0C5969}"/>
          </ac:spMkLst>
        </pc:spChg>
        <pc:extLst>
          <p:ext xmlns:p="http://schemas.openxmlformats.org/presentationml/2006/main" uri="{D6D511B9-2390-475A-947B-AFAB55BFBCF1}">
            <pc226:cmChg xmlns:pc226="http://schemas.microsoft.com/office/powerpoint/2022/06/main/command" chg="del">
              <pc226:chgData name="Julianne Chu" userId="e8f7f30b-d745-4019-beff-dc20084e4c5d" providerId="ADAL" clId="{D584E575-0025-4A63-A12F-0E77711F7DDA}" dt="2024-07-19T14:55:18.373" v="77"/>
              <pc2:cmMkLst xmlns:pc2="http://schemas.microsoft.com/office/powerpoint/2019/9/main/command">
                <pc:docMk/>
                <pc:sldMk cId="827442630" sldId="334"/>
                <pc2:cmMk id="{EE22DA7B-0020-449C-83F3-195A1FB92041}"/>
              </pc2:cmMkLst>
            </pc226:cmChg>
          </p:ext>
        </pc:extLst>
      </pc:sldChg>
      <pc:sldChg chg="modNotesTx">
        <pc:chgData name="Julianne Chu" userId="e8f7f30b-d745-4019-beff-dc20084e4c5d" providerId="ADAL" clId="{D584E575-0025-4A63-A12F-0E77711F7DDA}" dt="2024-07-19T18:06:56.146" v="928" actId="20577"/>
        <pc:sldMkLst>
          <pc:docMk/>
          <pc:sldMk cId="2701670015" sldId="335"/>
        </pc:sldMkLst>
      </pc:sldChg>
      <pc:sldChg chg="modNotesTx">
        <pc:chgData name="Julianne Chu" userId="e8f7f30b-d745-4019-beff-dc20084e4c5d" providerId="ADAL" clId="{D584E575-0025-4A63-A12F-0E77711F7DDA}" dt="2024-07-19T17:40:41.554" v="832" actId="20577"/>
        <pc:sldMkLst>
          <pc:docMk/>
          <pc:sldMk cId="4136315358" sldId="338"/>
        </pc:sldMkLst>
      </pc:sldChg>
      <pc:sldChg chg="modNotesTx">
        <pc:chgData name="Julianne Chu" userId="e8f7f30b-d745-4019-beff-dc20084e4c5d" providerId="ADAL" clId="{D584E575-0025-4A63-A12F-0E77711F7DDA}" dt="2024-07-19T20:48:55.623" v="1121" actId="115"/>
        <pc:sldMkLst>
          <pc:docMk/>
          <pc:sldMk cId="2556888534" sldId="339"/>
        </pc:sldMkLst>
      </pc:sldChg>
      <pc:sldChg chg="modSp mod modNotesTx">
        <pc:chgData name="Julianne Chu" userId="e8f7f30b-d745-4019-beff-dc20084e4c5d" providerId="ADAL" clId="{D584E575-0025-4A63-A12F-0E77711F7DDA}" dt="2024-07-19T20:50:34.118" v="1122" actId="20577"/>
        <pc:sldMkLst>
          <pc:docMk/>
          <pc:sldMk cId="3297984506" sldId="340"/>
        </pc:sldMkLst>
        <pc:spChg chg="mod">
          <ac:chgData name="Julianne Chu" userId="e8f7f30b-d745-4019-beff-dc20084e4c5d" providerId="ADAL" clId="{D584E575-0025-4A63-A12F-0E77711F7DDA}" dt="2024-07-19T17:41:05.924" v="833" actId="20577"/>
          <ac:spMkLst>
            <pc:docMk/>
            <pc:sldMk cId="3297984506" sldId="340"/>
            <ac:spMk id="4" creationId="{AE97A66F-553F-2220-1CC6-E130545E5CCD}"/>
          </ac:spMkLst>
        </pc:spChg>
      </pc:sldChg>
      <pc:sldChg chg="modSp mod modNotesTx">
        <pc:chgData name="Julianne Chu" userId="e8f7f30b-d745-4019-beff-dc20084e4c5d" providerId="ADAL" clId="{D584E575-0025-4A63-A12F-0E77711F7DDA}" dt="2024-07-19T17:59:00.382" v="883" actId="20577"/>
        <pc:sldMkLst>
          <pc:docMk/>
          <pc:sldMk cId="2084688757" sldId="341"/>
        </pc:sldMkLst>
        <pc:spChg chg="mod">
          <ac:chgData name="Julianne Chu" userId="e8f7f30b-d745-4019-beff-dc20084e4c5d" providerId="ADAL" clId="{D584E575-0025-4A63-A12F-0E77711F7DDA}" dt="2024-07-19T17:57:23.847" v="845" actId="20577"/>
          <ac:spMkLst>
            <pc:docMk/>
            <pc:sldMk cId="2084688757" sldId="341"/>
            <ac:spMk id="3" creationId="{CE8AF999-4C43-043C-9A78-CE45522F4D18}"/>
          </ac:spMkLst>
        </pc:spChg>
        <pc:spChg chg="mod">
          <ac:chgData name="Julianne Chu" userId="e8f7f30b-d745-4019-beff-dc20084e4c5d" providerId="ADAL" clId="{D584E575-0025-4A63-A12F-0E77711F7DDA}" dt="2024-07-19T17:57:28.027" v="846" actId="1076"/>
          <ac:spMkLst>
            <pc:docMk/>
            <pc:sldMk cId="2084688757" sldId="341"/>
            <ac:spMk id="11" creationId="{5FF53A1A-97F3-E383-4D8E-5B1A520C6363}"/>
          </ac:spMkLst>
        </pc:spChg>
        <pc:spChg chg="mod">
          <ac:chgData name="Julianne Chu" userId="e8f7f30b-d745-4019-beff-dc20084e4c5d" providerId="ADAL" clId="{D584E575-0025-4A63-A12F-0E77711F7DDA}" dt="2024-07-19T17:57:29.892" v="847" actId="1076"/>
          <ac:spMkLst>
            <pc:docMk/>
            <pc:sldMk cId="2084688757" sldId="341"/>
            <ac:spMk id="12" creationId="{3ED7D5F5-7C89-3DDD-7A13-47B48A7E40EB}"/>
          </ac:spMkLst>
        </pc:spChg>
      </pc:sldChg>
      <pc:sldChg chg="modSp mod">
        <pc:chgData name="Julianne Chu" userId="e8f7f30b-d745-4019-beff-dc20084e4c5d" providerId="ADAL" clId="{D584E575-0025-4A63-A12F-0E77711F7DDA}" dt="2024-07-19T18:01:24.571" v="886" actId="20577"/>
        <pc:sldMkLst>
          <pc:docMk/>
          <pc:sldMk cId="2387077824" sldId="344"/>
        </pc:sldMkLst>
        <pc:spChg chg="mod">
          <ac:chgData name="Julianne Chu" userId="e8f7f30b-d745-4019-beff-dc20084e4c5d" providerId="ADAL" clId="{D584E575-0025-4A63-A12F-0E77711F7DDA}" dt="2024-07-19T18:01:24.571" v="886" actId="20577"/>
          <ac:spMkLst>
            <pc:docMk/>
            <pc:sldMk cId="2387077824" sldId="344"/>
            <ac:spMk id="4" creationId="{829D0EF0-F55C-C4DC-A0F2-72C38E676617}"/>
          </ac:spMkLst>
        </pc:spChg>
      </pc:sldChg>
      <pc:sldChg chg="modSp mod">
        <pc:chgData name="Julianne Chu" userId="e8f7f30b-d745-4019-beff-dc20084e4c5d" providerId="ADAL" clId="{D584E575-0025-4A63-A12F-0E77711F7DDA}" dt="2024-07-19T18:04:43.601" v="893" actId="20577"/>
        <pc:sldMkLst>
          <pc:docMk/>
          <pc:sldMk cId="2482875840" sldId="346"/>
        </pc:sldMkLst>
        <pc:spChg chg="mod">
          <ac:chgData name="Julianne Chu" userId="e8f7f30b-d745-4019-beff-dc20084e4c5d" providerId="ADAL" clId="{D584E575-0025-4A63-A12F-0E77711F7DDA}" dt="2024-07-19T18:04:43.601" v="893" actId="20577"/>
          <ac:spMkLst>
            <pc:docMk/>
            <pc:sldMk cId="2482875840" sldId="346"/>
            <ac:spMk id="4" creationId="{4D2FE19C-2AC5-AD05-9CA8-E2A6147C202A}"/>
          </ac:spMkLst>
        </pc:spChg>
      </pc:sldChg>
      <pc:sldChg chg="modSp modNotes modNotesTx">
        <pc:chgData name="Julianne Chu" userId="e8f7f30b-d745-4019-beff-dc20084e4c5d" providerId="ADAL" clId="{D584E575-0025-4A63-A12F-0E77711F7DDA}" dt="2024-07-19T20:54:40.987" v="1123" actId="20577"/>
        <pc:sldMkLst>
          <pc:docMk/>
          <pc:sldMk cId="282820977" sldId="347"/>
        </pc:sldMkLst>
        <pc:spChg chg="mod">
          <ac:chgData name="Julianne Chu" userId="e8f7f30b-d745-4019-beff-dc20084e4c5d" providerId="ADAL" clId="{D584E575-0025-4A63-A12F-0E77711F7DDA}" dt="2024-07-19T16:03:34.009" v="175"/>
          <ac:spMkLst>
            <pc:docMk/>
            <pc:sldMk cId="282820977" sldId="347"/>
            <ac:spMk id="14" creationId="{3E40BA00-55D8-57B9-E30D-4043117A3E2A}"/>
          </ac:spMkLst>
        </pc:spChg>
      </pc:sldChg>
      <pc:sldChg chg="modSp mod modNotesTx">
        <pc:chgData name="Julianne Chu" userId="e8f7f30b-d745-4019-beff-dc20084e4c5d" providerId="ADAL" clId="{D584E575-0025-4A63-A12F-0E77711F7DDA}" dt="2024-07-19T18:34:32.454" v="997" actId="20577"/>
        <pc:sldMkLst>
          <pc:docMk/>
          <pc:sldMk cId="1005573043" sldId="349"/>
        </pc:sldMkLst>
        <pc:spChg chg="mod">
          <ac:chgData name="Julianne Chu" userId="e8f7f30b-d745-4019-beff-dc20084e4c5d" providerId="ADAL" clId="{D584E575-0025-4A63-A12F-0E77711F7DDA}" dt="2024-07-19T18:33:31.915" v="995" actId="790"/>
          <ac:spMkLst>
            <pc:docMk/>
            <pc:sldMk cId="1005573043" sldId="349"/>
            <ac:spMk id="3" creationId="{41C45062-5126-7A43-2C9A-3E9C49884E79}"/>
          </ac:spMkLst>
        </pc:spChg>
        <pc:graphicFrameChg chg="mod">
          <ac:chgData name="Julianne Chu" userId="e8f7f30b-d745-4019-beff-dc20084e4c5d" providerId="ADAL" clId="{D584E575-0025-4A63-A12F-0E77711F7DDA}" dt="2024-07-19T18:32:53.675" v="992" actId="20577"/>
          <ac:graphicFrameMkLst>
            <pc:docMk/>
            <pc:sldMk cId="1005573043" sldId="349"/>
            <ac:graphicFrameMk id="4" creationId="{1CFBB0B9-C3AE-69B6-502D-1B81F13FE9E2}"/>
          </ac:graphicFrameMkLst>
        </pc:graphicFrameChg>
      </pc:sldChg>
      <pc:sldChg chg="modSp mod modNotesTx">
        <pc:chgData name="Julianne Chu" userId="e8f7f30b-d745-4019-beff-dc20084e4c5d" providerId="ADAL" clId="{D584E575-0025-4A63-A12F-0E77711F7DDA}" dt="2024-07-19T20:55:56.093" v="1127" actId="20577"/>
        <pc:sldMkLst>
          <pc:docMk/>
          <pc:sldMk cId="2176973915" sldId="350"/>
        </pc:sldMkLst>
        <pc:spChg chg="mod">
          <ac:chgData name="Julianne Chu" userId="e8f7f30b-d745-4019-beff-dc20084e4c5d" providerId="ADAL" clId="{D584E575-0025-4A63-A12F-0E77711F7DDA}" dt="2024-07-19T18:34:47.135" v="999" actId="20577"/>
          <ac:spMkLst>
            <pc:docMk/>
            <pc:sldMk cId="2176973915" sldId="350"/>
            <ac:spMk id="3" creationId="{AB3A78DF-BD7E-0BD5-4D33-0A35E485B73A}"/>
          </ac:spMkLst>
        </pc:spChg>
        <pc:spChg chg="mod">
          <ac:chgData name="Julianne Chu" userId="e8f7f30b-d745-4019-beff-dc20084e4c5d" providerId="ADAL" clId="{D584E575-0025-4A63-A12F-0E77711F7DDA}" dt="2024-07-19T20:55:56.093" v="1127" actId="20577"/>
          <ac:spMkLst>
            <pc:docMk/>
            <pc:sldMk cId="2176973915" sldId="350"/>
            <ac:spMk id="4" creationId="{FEBA12D8-C87D-5EF2-1FEC-D502EA3B4E51}"/>
          </ac:spMkLst>
        </pc:spChg>
      </pc:sldChg>
      <pc:sldChg chg="modSp mod modNotesTx">
        <pc:chgData name="Julianne Chu" userId="e8f7f30b-d745-4019-beff-dc20084e4c5d" providerId="ADAL" clId="{D584E575-0025-4A63-A12F-0E77711F7DDA}" dt="2024-07-19T18:35:36.655" v="1004" actId="20577"/>
        <pc:sldMkLst>
          <pc:docMk/>
          <pc:sldMk cId="502132881" sldId="351"/>
        </pc:sldMkLst>
        <pc:spChg chg="mod">
          <ac:chgData name="Julianne Chu" userId="e8f7f30b-d745-4019-beff-dc20084e4c5d" providerId="ADAL" clId="{D584E575-0025-4A63-A12F-0E77711F7DDA}" dt="2024-07-19T18:35:36.655" v="1004" actId="20577"/>
          <ac:spMkLst>
            <pc:docMk/>
            <pc:sldMk cId="502132881" sldId="351"/>
            <ac:spMk id="3" creationId="{B2D43E1A-8511-4664-D495-FC0AB29DF03C}"/>
          </ac:spMkLst>
        </pc:spChg>
      </pc:sldChg>
      <pc:sldChg chg="modSp mod modNotes modNotesTx">
        <pc:chgData name="Julianne Chu" userId="e8f7f30b-d745-4019-beff-dc20084e4c5d" providerId="ADAL" clId="{D584E575-0025-4A63-A12F-0E77711F7DDA}" dt="2024-07-19T20:58:13.570" v="1140" actId="20577"/>
        <pc:sldMkLst>
          <pc:docMk/>
          <pc:sldMk cId="582958373" sldId="352"/>
        </pc:sldMkLst>
        <pc:spChg chg="mod">
          <ac:chgData name="Julianne Chu" userId="e8f7f30b-d745-4019-beff-dc20084e4c5d" providerId="ADAL" clId="{D584E575-0025-4A63-A12F-0E77711F7DDA}" dt="2024-07-19T18:36:36.610" v="1005" actId="1076"/>
          <ac:spMkLst>
            <pc:docMk/>
            <pc:sldMk cId="582958373" sldId="352"/>
            <ac:spMk id="2" creationId="{4324D511-7043-80A5-6AF4-0580A3706B9D}"/>
          </ac:spMkLst>
        </pc:spChg>
      </pc:sldChg>
      <pc:sldChg chg="addSp delSp modSp mod delAnim modAnim modNotesTx">
        <pc:chgData name="Julianne Chu" userId="e8f7f30b-d745-4019-beff-dc20084e4c5d" providerId="ADAL" clId="{D584E575-0025-4A63-A12F-0E77711F7DDA}" dt="2024-07-19T17:39:34.833" v="826" actId="20577"/>
        <pc:sldMkLst>
          <pc:docMk/>
          <pc:sldMk cId="1856941156" sldId="354"/>
        </pc:sldMkLst>
        <pc:picChg chg="del">
          <ac:chgData name="Julianne Chu" userId="e8f7f30b-d745-4019-beff-dc20084e4c5d" providerId="ADAL" clId="{D584E575-0025-4A63-A12F-0E77711F7DDA}" dt="2024-07-19T17:18:01.748" v="521" actId="478"/>
          <ac:picMkLst>
            <pc:docMk/>
            <pc:sldMk cId="1856941156" sldId="354"/>
            <ac:picMk id="2" creationId="{6730C985-7AA0-EF7E-DDDE-23DDB51B7E81}"/>
          </ac:picMkLst>
        </pc:picChg>
        <pc:picChg chg="add del mod">
          <ac:chgData name="Julianne Chu" userId="e8f7f30b-d745-4019-beff-dc20084e4c5d" providerId="ADAL" clId="{D584E575-0025-4A63-A12F-0E77711F7DDA}" dt="2024-07-19T17:19:06.254" v="526" actId="478"/>
          <ac:picMkLst>
            <pc:docMk/>
            <pc:sldMk cId="1856941156" sldId="354"/>
            <ac:picMk id="3" creationId="{779FF445-D486-ECA3-DAEC-5C620EB6E75F}"/>
          </ac:picMkLst>
        </pc:picChg>
        <pc:picChg chg="add mod">
          <ac:chgData name="Julianne Chu" userId="e8f7f30b-d745-4019-beff-dc20084e4c5d" providerId="ADAL" clId="{D584E575-0025-4A63-A12F-0E77711F7DDA}" dt="2024-07-19T17:19:30.020" v="531" actId="1076"/>
          <ac:picMkLst>
            <pc:docMk/>
            <pc:sldMk cId="1856941156" sldId="354"/>
            <ac:picMk id="4" creationId="{8CC71BB3-E98B-4BED-3926-45D44CD1601C}"/>
          </ac:picMkLst>
        </pc:picChg>
      </pc:sldChg>
      <pc:sldChg chg="modSp mod delCm modNotesTx">
        <pc:chgData name="Julianne Chu" userId="e8f7f30b-d745-4019-beff-dc20084e4c5d" providerId="ADAL" clId="{D584E575-0025-4A63-A12F-0E77711F7DDA}" dt="2024-07-19T16:42:34.731" v="279" actId="255"/>
        <pc:sldMkLst>
          <pc:docMk/>
          <pc:sldMk cId="2379106487" sldId="356"/>
        </pc:sldMkLst>
        <pc:spChg chg="mod">
          <ac:chgData name="Julianne Chu" userId="e8f7f30b-d745-4019-beff-dc20084e4c5d" providerId="ADAL" clId="{D584E575-0025-4A63-A12F-0E77711F7DDA}" dt="2024-07-19T16:31:10.703" v="210" actId="20577"/>
          <ac:spMkLst>
            <pc:docMk/>
            <pc:sldMk cId="2379106487" sldId="356"/>
            <ac:spMk id="2" creationId="{5F6FBF65-D3C8-9341-B506-6DF8698F7792}"/>
          </ac:spMkLst>
        </pc:spChg>
        <pc:extLst>
          <p:ext xmlns:p="http://schemas.openxmlformats.org/presentationml/2006/main" uri="{D6D511B9-2390-475A-947B-AFAB55BFBCF1}">
            <pc226:cmChg xmlns:pc226="http://schemas.microsoft.com/office/powerpoint/2022/06/main/command" chg="del">
              <pc226:chgData name="Julianne Chu" userId="e8f7f30b-d745-4019-beff-dc20084e4c5d" providerId="ADAL" clId="{D584E575-0025-4A63-A12F-0E77711F7DDA}" dt="2024-07-19T14:55:58.635" v="80"/>
              <pc2:cmMkLst xmlns:pc2="http://schemas.microsoft.com/office/powerpoint/2019/9/main/command">
                <pc:docMk/>
                <pc:sldMk cId="2379106487" sldId="356"/>
                <pc2:cmMk id="{695334F9-7777-FD45-A9EF-A86F916EB3B1}"/>
              </pc2:cmMkLst>
            </pc226:cmChg>
          </p:ext>
        </pc:extLst>
      </pc:sldChg>
      <pc:sldChg chg="modNotesTx">
        <pc:chgData name="Julianne Chu" userId="e8f7f30b-d745-4019-beff-dc20084e4c5d" providerId="ADAL" clId="{D584E575-0025-4A63-A12F-0E77711F7DDA}" dt="2024-07-19T17:05:39.967" v="520"/>
        <pc:sldMkLst>
          <pc:docMk/>
          <pc:sldMk cId="2145488837" sldId="357"/>
        </pc:sldMkLst>
      </pc:sldChg>
      <pc:sldChg chg="modSp mod modNotesTx">
        <pc:chgData name="Julianne Chu" userId="e8f7f30b-d745-4019-beff-dc20084e4c5d" providerId="ADAL" clId="{D584E575-0025-4A63-A12F-0E77711F7DDA}" dt="2024-07-19T16:47:40.601" v="401" actId="20577"/>
        <pc:sldMkLst>
          <pc:docMk/>
          <pc:sldMk cId="287183321" sldId="358"/>
        </pc:sldMkLst>
        <pc:spChg chg="mod">
          <ac:chgData name="Julianne Chu" userId="e8f7f30b-d745-4019-beff-dc20084e4c5d" providerId="ADAL" clId="{D584E575-0025-4A63-A12F-0E77711F7DDA}" dt="2024-07-19T16:36:24.300" v="273" actId="20577"/>
          <ac:spMkLst>
            <pc:docMk/>
            <pc:sldMk cId="287183321" sldId="358"/>
            <ac:spMk id="3" creationId="{B3D2FD24-101B-696E-1EFB-599664C1A425}"/>
          </ac:spMkLst>
        </pc:spChg>
        <pc:spChg chg="mod">
          <ac:chgData name="Julianne Chu" userId="e8f7f30b-d745-4019-beff-dc20084e4c5d" providerId="ADAL" clId="{D584E575-0025-4A63-A12F-0E77711F7DDA}" dt="2024-07-19T16:47:40.601" v="401" actId="20577"/>
          <ac:spMkLst>
            <pc:docMk/>
            <pc:sldMk cId="287183321" sldId="358"/>
            <ac:spMk id="4" creationId="{B1965DC9-52DD-987B-37F4-1AE265B1B598}"/>
          </ac:spMkLst>
        </pc:spChg>
      </pc:sldChg>
      <pc:sldChg chg="addSp delSp mod addCm modNotesTx">
        <pc:chgData name="Julianne Chu" userId="e8f7f30b-d745-4019-beff-dc20084e4c5d" providerId="ADAL" clId="{D584E575-0025-4A63-A12F-0E77711F7DDA}" dt="2024-07-19T17:39:05.263" v="821"/>
        <pc:sldMkLst>
          <pc:docMk/>
          <pc:sldMk cId="4105787432" sldId="359"/>
        </pc:sldMkLst>
        <pc:spChg chg="add">
          <ac:chgData name="Julianne Chu" userId="e8f7f30b-d745-4019-beff-dc20084e4c5d" providerId="ADAL" clId="{D584E575-0025-4A63-A12F-0E77711F7DDA}" dt="2024-07-19T17:35:59.401" v="820" actId="22"/>
          <ac:spMkLst>
            <pc:docMk/>
            <pc:sldMk cId="4105787432" sldId="359"/>
            <ac:spMk id="3" creationId="{091C6B38-096A-5879-3CD8-DF2ACBB6A2DF}"/>
          </ac:spMkLst>
        </pc:spChg>
        <pc:picChg chg="del">
          <ac:chgData name="Julianne Chu" userId="e8f7f30b-d745-4019-beff-dc20084e4c5d" providerId="ADAL" clId="{D584E575-0025-4A63-A12F-0E77711F7DDA}" dt="2024-07-19T17:34:05.681" v="818" actId="478"/>
          <ac:picMkLst>
            <pc:docMk/>
            <pc:sldMk cId="4105787432" sldId="359"/>
            <ac:picMk id="13" creationId="{75EA51DC-8F4F-252D-8D0F-2E8D5CF8B1BD}"/>
          </ac:picMkLst>
        </pc:picChg>
        <pc:extLst>
          <p:ext xmlns:p="http://schemas.openxmlformats.org/presentationml/2006/main" uri="{D6D511B9-2390-475A-947B-AFAB55BFBCF1}">
            <pc226:cmChg xmlns:pc226="http://schemas.microsoft.com/office/powerpoint/2022/06/main/command" chg="add">
              <pc226:chgData name="Julianne Chu" userId="e8f7f30b-d745-4019-beff-dc20084e4c5d" providerId="ADAL" clId="{D584E575-0025-4A63-A12F-0E77711F7DDA}" dt="2024-07-19T17:39:05.263" v="821"/>
              <pc2:cmMkLst xmlns:pc2="http://schemas.microsoft.com/office/powerpoint/2019/9/main/command">
                <pc:docMk/>
                <pc:sldMk cId="4105787432" sldId="359"/>
                <pc2:cmMk id="{5A32BB44-DE77-455B-8DAE-1E25A70F823E}"/>
              </pc2:cmMkLst>
            </pc226:cmChg>
          </p:ext>
        </pc:extLst>
      </pc:sldChg>
      <pc:sldChg chg="add mod addCm chgLayout">
        <pc:chgData name="Julianne Chu" userId="e8f7f30b-d745-4019-beff-dc20084e4c5d" providerId="ADAL" clId="{D584E575-0025-4A63-A12F-0E77711F7DDA}" dt="2024-07-19T18:42:24.288" v="1119"/>
        <pc:sldMkLst>
          <pc:docMk/>
          <pc:sldMk cId="3899941984" sldId="396"/>
        </pc:sldMkLst>
        <pc:extLst>
          <p:ext xmlns:p="http://schemas.openxmlformats.org/presentationml/2006/main" uri="{D6D511B9-2390-475A-947B-AFAB55BFBCF1}">
            <pc226:cmChg xmlns:pc226="http://schemas.microsoft.com/office/powerpoint/2022/06/main/command" chg="add">
              <pc226:chgData name="Julianne Chu" userId="e8f7f30b-d745-4019-beff-dc20084e4c5d" providerId="ADAL" clId="{D584E575-0025-4A63-A12F-0E77711F7DDA}" dt="2024-07-19T18:42:24.288" v="1119"/>
              <pc2:cmMkLst xmlns:pc2="http://schemas.microsoft.com/office/powerpoint/2019/9/main/command">
                <pc:docMk/>
                <pc:sldMk cId="3899941984" sldId="396"/>
                <pc2:cmMk id="{DCBFFA04-C135-4C42-9A7C-E61D25E1163B}"/>
              </pc2:cmMkLst>
            </pc226:cmChg>
          </p:ext>
        </pc:extLst>
      </pc:sldChg>
      <pc:sldChg chg="add del">
        <pc:chgData name="Julianne Chu" userId="e8f7f30b-d745-4019-beff-dc20084e4c5d" providerId="ADAL" clId="{D584E575-0025-4A63-A12F-0E77711F7DDA}" dt="2024-07-19T18:41:41.184" v="1117" actId="47"/>
        <pc:sldMkLst>
          <pc:docMk/>
          <pc:sldMk cId="885019216" sldId="397"/>
        </pc:sldMkLst>
      </pc:sldChg>
      <pc:sldChg chg="add del">
        <pc:chgData name="Julianne Chu" userId="e8f7f30b-d745-4019-beff-dc20084e4c5d" providerId="ADAL" clId="{D584E575-0025-4A63-A12F-0E77711F7DDA}" dt="2024-07-19T18:41:42.278" v="1118" actId="47"/>
        <pc:sldMkLst>
          <pc:docMk/>
          <pc:sldMk cId="458167024" sldId="398"/>
        </pc:sldMkLst>
      </pc:sldChg>
      <pc:sldMasterChg chg="delSldLayout">
        <pc:chgData name="Julianne Chu" userId="e8f7f30b-d745-4019-beff-dc20084e4c5d" providerId="ADAL" clId="{D584E575-0025-4A63-A12F-0E77711F7DDA}" dt="2024-07-19T18:41:42.278" v="1118" actId="47"/>
        <pc:sldMasterMkLst>
          <pc:docMk/>
          <pc:sldMasterMk cId="3025158510" sldId="2147483648"/>
        </pc:sldMasterMkLst>
        <pc:sldLayoutChg chg="del">
          <pc:chgData name="Julianne Chu" userId="e8f7f30b-d745-4019-beff-dc20084e4c5d" providerId="ADAL" clId="{D584E575-0025-4A63-A12F-0E77711F7DDA}" dt="2024-07-19T18:41:42.278" v="1118" actId="47"/>
          <pc:sldLayoutMkLst>
            <pc:docMk/>
            <pc:sldMasterMk cId="3025158510" sldId="2147483648"/>
            <pc:sldLayoutMk cId="2585713274" sldId="2147483682"/>
          </pc:sldLayoutMkLst>
        </pc:sldLayoutChg>
      </pc:sldMasterChg>
    </pc:docChg>
  </pc:docChgLst>
</pc:chgInfo>
</file>

<file path=ppt/comments/modernComment_14F_A108367F.xml><?xml version="1.0" encoding="utf-8"?>
<p188:cmLst xmlns:a="http://schemas.openxmlformats.org/drawingml/2006/main" xmlns:r="http://schemas.openxmlformats.org/officeDocument/2006/relationships" xmlns:p188="http://schemas.microsoft.com/office/powerpoint/2018/8/main">
  <p188:cm id="{64F5BB0E-E6B8-4096-A640-A05FFF4B06DB}" authorId="{2F717205-1764-52A5-C593-65E56216A39B}" status="resolved" created="2024-04-24T17:20:08.342" complete="100000">
    <pc:sldMkLst xmlns:pc="http://schemas.microsoft.com/office/powerpoint/2013/main/command">
      <pc:docMk/>
      <pc:sldMk cId="2701670015" sldId="335"/>
    </pc:sldMkLst>
    <p188:replyLst>
      <p188:reply id="{94B6FB85-3FC6-43AC-B077-11ECAF1031DD}" authorId="{5213BBAD-8C2B-8EB6-3D3E-AC15D3FF1025}" created="2024-05-06T03:39:24.661">
        <p188:txBody>
          <a:bodyPr/>
          <a:lstStyle/>
          <a:p>
            <a:r>
              <a:rPr lang="fr-FR"/>
              <a:t>reprendre les nouvelles réponses du corrigé</a:t>
            </a:r>
          </a:p>
        </p188:txBody>
      </p188:reply>
    </p188:replyLst>
    <p188:txBody>
      <a:bodyPr/>
      <a:lstStyle/>
      <a:p>
        <a:r>
          <a:rPr lang="en-CA"/>
          <a:t>Si je comprends bien, Christine ne perds plus son salaire dans la nouvelle mise en situation, c'est correct? Modifier les notes si nécessaire </a:t>
        </a:r>
      </a:p>
    </p188:txBody>
    <p188:extLst>
      <p:ext xmlns:p="http://schemas.openxmlformats.org/presentationml/2006/main" uri="{57CB4572-C831-44C2-8A1C-0ADB6CCDFE69}">
        <p223:reactions xmlns:p223="http://schemas.microsoft.com/office/powerpoint/2022/03/main">
          <p223:rxn type="👍">
            <p223:instance time="2024-05-06T03:39:03.286" authorId="{5213BBAD-8C2B-8EB6-3D3E-AC15D3FF1025}"/>
          </p223:rxn>
        </p223:reactions>
      </p:ext>
    </p188:extLst>
  </p188:cm>
</p188:cmLst>
</file>

<file path=ppt/comments/modernComment_15B_10DB8171.xml><?xml version="1.0" encoding="utf-8"?>
<p188:cmLst xmlns:a="http://schemas.openxmlformats.org/drawingml/2006/main" xmlns:r="http://schemas.openxmlformats.org/officeDocument/2006/relationships" xmlns:p188="http://schemas.microsoft.com/office/powerpoint/2018/8/main">
  <p188:cm id="{A50DAAFD-DC7E-4526-A26F-69A8DC9A4B00}" authorId="{BBA81969-8273-AE4B-CE42-A92C7F2BB022}" created="2024-03-31T17:42:15.179">
    <ac:deMkLst xmlns:ac="http://schemas.microsoft.com/office/drawing/2013/main/command">
      <pc:docMk xmlns:pc="http://schemas.microsoft.com/office/powerpoint/2013/main/command"/>
      <pc:sldMk xmlns:pc="http://schemas.microsoft.com/office/powerpoint/2013/main/command" cId="282820977" sldId="347"/>
      <ac:picMk id="5" creationId="{79FC7944-C82B-9D30-855E-E84FD9E9D2DB}"/>
    </ac:deMkLst>
    <p188:txBody>
      <a:bodyPr/>
      <a:lstStyle/>
      <a:p>
        <a:r>
          <a:rPr lang="fr-CA"/>
          <a:t>Ajouter les nouvelles images des personnages.</a:t>
        </a:r>
      </a:p>
    </p188:txBody>
  </p188:cm>
</p188:cmLst>
</file>

<file path=ppt/comments/modernComment_15C_282679A7.xml><?xml version="1.0" encoding="utf-8"?>
<p188:cmLst xmlns:a="http://schemas.openxmlformats.org/drawingml/2006/main" xmlns:r="http://schemas.openxmlformats.org/officeDocument/2006/relationships" xmlns:p188="http://schemas.microsoft.com/office/powerpoint/2018/8/main">
  <p188:cm id="{55AEA795-4200-4CCF-BA04-70FDD870FCA2}" authorId="{BBA81969-8273-AE4B-CE42-A92C7F2BB022}" status="resolved" created="2024-03-27T14:06:15.047" complete="100000">
    <ac:deMkLst xmlns:ac="http://schemas.microsoft.com/office/drawing/2013/main/command">
      <pc:docMk xmlns:pc="http://schemas.microsoft.com/office/powerpoint/2013/main/command"/>
      <pc:sldMk xmlns:pc="http://schemas.microsoft.com/office/powerpoint/2013/main/command" cId="673610151" sldId="348"/>
      <ac:picMk id="5" creationId="{0FD9E96D-013E-07F6-EA3D-404C7CA42AF2}"/>
    </ac:deMkLst>
    <p188:txBody>
      <a:bodyPr/>
      <a:lstStyle/>
      <a:p>
        <a:r>
          <a:rPr lang="fr-CA"/>
          <a:t>Exemple d'image. Elle pourrait être mise en couleurs.</a:t>
        </a:r>
      </a:p>
    </p188:txBody>
  </p188:cm>
</p188:cmLst>
</file>

<file path=ppt/comments/modernComment_18C_E8746460.xml><?xml version="1.0" encoding="utf-8"?>
<p188:cmLst xmlns:a="http://schemas.openxmlformats.org/drawingml/2006/main" xmlns:r="http://schemas.openxmlformats.org/officeDocument/2006/relationships" xmlns:p188="http://schemas.microsoft.com/office/powerpoint/2018/8/main">
  <p188:cm id="{DCBFFA04-C135-4C42-9A7C-E61D25E1163B}" authorId="{5213BBAD-8C2B-8EB6-3D3E-AC15D3FF1025}" created="2024-07-19T18:42:24.242">
    <pc:sldMkLst xmlns:pc="http://schemas.microsoft.com/office/powerpoint/2013/main/command">
      <pc:docMk/>
      <pc:sldMk cId="3899941984" sldId="396"/>
    </pc:sldMkLst>
    <p188:txBody>
      <a:bodyPr/>
      <a:lstStyle/>
      <a:p>
        <a:r>
          <a:rPr lang="fr-CA"/>
          <a:t>Switch to the English version of this slide: 
Teaching Legal Life Skills</a:t>
        </a:r>
      </a:p>
    </p188:txBody>
  </p188:cm>
</p188: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98269-D32B-454F-A703-808C0583FF09}" type="doc">
      <dgm:prSet loTypeId="urn:microsoft.com/office/officeart/2005/8/layout/hProcess4" loCatId="process" qsTypeId="urn:microsoft.com/office/officeart/2005/8/quickstyle/simple1" qsCatId="simple" csTypeId="urn:microsoft.com/office/officeart/2005/8/colors/accent6_1" csCatId="accent6" phldr="1"/>
      <dgm:spPr/>
      <dgm:t>
        <a:bodyPr/>
        <a:lstStyle/>
        <a:p>
          <a:endParaRPr lang="fr-CA"/>
        </a:p>
      </dgm:t>
    </dgm:pt>
    <dgm:pt modelId="{9B5A3A19-0BD3-4729-963C-81B471392745}">
      <dgm:prSet phldrT="[Texte]"/>
      <dgm:spPr>
        <a:solidFill>
          <a:srgbClr val="333F48"/>
        </a:solidFill>
        <a:ln>
          <a:solidFill>
            <a:srgbClr val="333F48"/>
          </a:solidFill>
        </a:ln>
      </dgm:spPr>
      <dgm:t>
        <a:bodyPr/>
        <a:lstStyle/>
        <a:p>
          <a:r>
            <a:rPr lang="en-CA" noProof="0" dirty="0">
              <a:solidFill>
                <a:schemeClr val="bg1"/>
              </a:solidFill>
            </a:rPr>
            <a:t>Presentation</a:t>
          </a:r>
        </a:p>
      </dgm:t>
    </dgm:pt>
    <dgm:pt modelId="{6E5FF07D-8458-4D2B-B67A-29BC407004B3}" type="parTrans" cxnId="{0558F165-E47B-4A16-A74F-CA34034D6186}">
      <dgm:prSet/>
      <dgm:spPr/>
      <dgm:t>
        <a:bodyPr/>
        <a:lstStyle/>
        <a:p>
          <a:endParaRPr lang="fr-CA"/>
        </a:p>
      </dgm:t>
    </dgm:pt>
    <dgm:pt modelId="{7F30A884-C0AF-408A-98CD-30A32395602D}" type="sibTrans" cxnId="{0558F165-E47B-4A16-A74F-CA34034D6186}">
      <dgm:prSet/>
      <dgm:spPr>
        <a:solidFill>
          <a:srgbClr val="F6891F"/>
        </a:solidFill>
      </dgm:spPr>
      <dgm:t>
        <a:bodyPr/>
        <a:lstStyle/>
        <a:p>
          <a:endParaRPr lang="fr-CA"/>
        </a:p>
      </dgm:t>
    </dgm:pt>
    <dgm:pt modelId="{406DEA08-2D4D-48B3-82D3-3FC9E9545AF7}">
      <dgm:prSet phldrT="[Texte]"/>
      <dgm:spPr>
        <a:solidFill>
          <a:srgbClr val="333F48"/>
        </a:solidFill>
        <a:ln>
          <a:solidFill>
            <a:srgbClr val="333F48"/>
          </a:solidFill>
        </a:ln>
      </dgm:spPr>
      <dgm:t>
        <a:bodyPr/>
        <a:lstStyle/>
        <a:p>
          <a:r>
            <a:rPr lang="en-CA" noProof="0" dirty="0">
              <a:solidFill>
                <a:schemeClr val="bg1"/>
              </a:solidFill>
            </a:rPr>
            <a:t>Discussion</a:t>
          </a:r>
        </a:p>
      </dgm:t>
    </dgm:pt>
    <dgm:pt modelId="{FA7D0893-7E71-4FA9-B1BD-0657F7755904}" type="parTrans" cxnId="{0B1892DE-15FB-4EA7-8EA6-7DD026294C30}">
      <dgm:prSet/>
      <dgm:spPr/>
      <dgm:t>
        <a:bodyPr/>
        <a:lstStyle/>
        <a:p>
          <a:endParaRPr lang="fr-CA"/>
        </a:p>
      </dgm:t>
    </dgm:pt>
    <dgm:pt modelId="{C3E48683-E360-4AE7-9771-C992B532629D}" type="sibTrans" cxnId="{0B1892DE-15FB-4EA7-8EA6-7DD026294C30}">
      <dgm:prSet/>
      <dgm:spPr>
        <a:solidFill>
          <a:srgbClr val="F6891F"/>
        </a:solidFill>
      </dgm:spPr>
      <dgm:t>
        <a:bodyPr/>
        <a:lstStyle/>
        <a:p>
          <a:endParaRPr lang="fr-CA"/>
        </a:p>
      </dgm:t>
    </dgm:pt>
    <dgm:pt modelId="{37040CC9-1978-472E-9C01-7A4483F1B339}">
      <dgm:prSet phldrT="[Texte]" custT="1"/>
      <dgm:spPr>
        <a:solidFill>
          <a:srgbClr val="DADDDE">
            <a:alpha val="90000"/>
          </a:srgbClr>
        </a:solidFill>
        <a:ln>
          <a:solidFill>
            <a:srgbClr val="DADDDE"/>
          </a:solidFill>
        </a:ln>
      </dgm:spPr>
      <dgm:t>
        <a:bodyPr/>
        <a:lstStyle/>
        <a:p>
          <a:pPr>
            <a:spcAft>
              <a:spcPts val="600"/>
            </a:spcAft>
          </a:pPr>
          <a:r>
            <a:rPr lang="en-CA" sz="1800" noProof="0" dirty="0"/>
            <a:t>The mediator asks both sides to tell their story and what they want.</a:t>
          </a:r>
        </a:p>
      </dgm:t>
    </dgm:pt>
    <dgm:pt modelId="{6368EF38-072A-48DC-A432-20A86751D03D}" type="parTrans" cxnId="{663FF38E-4333-4884-BD62-53DE998C44E8}">
      <dgm:prSet/>
      <dgm:spPr/>
      <dgm:t>
        <a:bodyPr/>
        <a:lstStyle/>
        <a:p>
          <a:endParaRPr lang="fr-CA"/>
        </a:p>
      </dgm:t>
    </dgm:pt>
    <dgm:pt modelId="{F8A1C1E2-9CA9-45F6-AF73-47342A20458A}" type="sibTrans" cxnId="{663FF38E-4333-4884-BD62-53DE998C44E8}">
      <dgm:prSet/>
      <dgm:spPr/>
      <dgm:t>
        <a:bodyPr/>
        <a:lstStyle/>
        <a:p>
          <a:endParaRPr lang="fr-CA"/>
        </a:p>
      </dgm:t>
    </dgm:pt>
    <dgm:pt modelId="{09391B4A-59F7-45E3-90C1-870149878794}">
      <dgm:prSet phldrT="[Texte]"/>
      <dgm:spPr>
        <a:solidFill>
          <a:srgbClr val="333F48"/>
        </a:solidFill>
        <a:ln>
          <a:solidFill>
            <a:srgbClr val="333F48"/>
          </a:solidFill>
        </a:ln>
      </dgm:spPr>
      <dgm:t>
        <a:bodyPr/>
        <a:lstStyle/>
        <a:p>
          <a:r>
            <a:rPr lang="en-CA" noProof="0" dirty="0">
              <a:solidFill>
                <a:schemeClr val="bg1"/>
              </a:solidFill>
            </a:rPr>
            <a:t>Conclusion</a:t>
          </a:r>
        </a:p>
      </dgm:t>
    </dgm:pt>
    <dgm:pt modelId="{F9D5B13D-9653-4B0F-8DAD-CCFBCF1DBB00}" type="parTrans" cxnId="{2AE2846A-03FF-4231-ACAB-7D8B98F0584E}">
      <dgm:prSet/>
      <dgm:spPr/>
      <dgm:t>
        <a:bodyPr/>
        <a:lstStyle/>
        <a:p>
          <a:endParaRPr lang="fr-CA"/>
        </a:p>
      </dgm:t>
    </dgm:pt>
    <dgm:pt modelId="{B2F3563B-400A-4963-8783-E2C465B32C32}" type="sibTrans" cxnId="{2AE2846A-03FF-4231-ACAB-7D8B98F0584E}">
      <dgm:prSet/>
      <dgm:spPr/>
      <dgm:t>
        <a:bodyPr/>
        <a:lstStyle/>
        <a:p>
          <a:endParaRPr lang="fr-CA"/>
        </a:p>
      </dgm:t>
    </dgm:pt>
    <dgm:pt modelId="{A2269096-7CCE-4DB7-9C59-A75A6FCF8585}">
      <dgm:prSet phldrT="[Texte]" custT="1"/>
      <dgm:spPr>
        <a:solidFill>
          <a:srgbClr val="DADDDE"/>
        </a:solidFill>
        <a:ln>
          <a:solidFill>
            <a:srgbClr val="DADDDE"/>
          </a:solidFill>
        </a:ln>
      </dgm:spPr>
      <dgm:t>
        <a:bodyPr/>
        <a:lstStyle/>
        <a:p>
          <a:pPr>
            <a:spcAft>
              <a:spcPts val="600"/>
            </a:spcAft>
          </a:pPr>
          <a:r>
            <a:rPr lang="en-CA" sz="1800" noProof="0" dirty="0"/>
            <a:t>The mediator explains the rules.</a:t>
          </a:r>
        </a:p>
      </dgm:t>
    </dgm:pt>
    <dgm:pt modelId="{213F5C64-430C-4AB1-9F2C-382689CDF5FA}" type="parTrans" cxnId="{1A8A1C46-0BCA-4A76-8AE0-82CF42186CBC}">
      <dgm:prSet/>
      <dgm:spPr/>
      <dgm:t>
        <a:bodyPr/>
        <a:lstStyle/>
        <a:p>
          <a:endParaRPr lang="fr-CA"/>
        </a:p>
      </dgm:t>
    </dgm:pt>
    <dgm:pt modelId="{E114C405-F551-46E9-84E3-29F095D17EA3}" type="sibTrans" cxnId="{1A8A1C46-0BCA-4A76-8AE0-82CF42186CBC}">
      <dgm:prSet/>
      <dgm:spPr/>
      <dgm:t>
        <a:bodyPr/>
        <a:lstStyle/>
        <a:p>
          <a:endParaRPr lang="fr-CA"/>
        </a:p>
      </dgm:t>
    </dgm:pt>
    <dgm:pt modelId="{25AA086F-77CD-455A-A236-681E361A72CE}">
      <dgm:prSet phldrT="[Texte]"/>
      <dgm:spPr>
        <a:solidFill>
          <a:srgbClr val="DADDDE">
            <a:alpha val="90000"/>
          </a:srgbClr>
        </a:solidFill>
        <a:ln>
          <a:solidFill>
            <a:srgbClr val="DADDDE"/>
          </a:solidFill>
        </a:ln>
      </dgm:spPr>
      <dgm:t>
        <a:bodyPr/>
        <a:lstStyle/>
        <a:p>
          <a:pPr>
            <a:spcAft>
              <a:spcPct val="15000"/>
            </a:spcAft>
          </a:pPr>
          <a:endParaRPr lang="en-CA" sz="1100" noProof="0" dirty="0"/>
        </a:p>
      </dgm:t>
    </dgm:pt>
    <dgm:pt modelId="{52EF93DD-8E0C-409C-9A1E-16E45B1B8531}" type="parTrans" cxnId="{32325785-AEA8-44D3-90FB-BB6014C96AD1}">
      <dgm:prSet/>
      <dgm:spPr/>
      <dgm:t>
        <a:bodyPr/>
        <a:lstStyle/>
        <a:p>
          <a:endParaRPr lang="fr-CA"/>
        </a:p>
      </dgm:t>
    </dgm:pt>
    <dgm:pt modelId="{22142FEA-574C-4D95-8F1A-C033478B2700}" type="sibTrans" cxnId="{32325785-AEA8-44D3-90FB-BB6014C96AD1}">
      <dgm:prSet/>
      <dgm:spPr/>
      <dgm:t>
        <a:bodyPr/>
        <a:lstStyle/>
        <a:p>
          <a:endParaRPr lang="fr-CA"/>
        </a:p>
      </dgm:t>
    </dgm:pt>
    <dgm:pt modelId="{4D895116-EDFB-48B2-A3CA-49BE562142BB}">
      <dgm:prSet phldrT="[Texte]" custT="1"/>
      <dgm:spPr>
        <a:solidFill>
          <a:srgbClr val="DADDDE">
            <a:alpha val="90000"/>
          </a:srgbClr>
        </a:solidFill>
        <a:ln>
          <a:solidFill>
            <a:srgbClr val="DADDDE"/>
          </a:solidFill>
        </a:ln>
      </dgm:spPr>
      <dgm:t>
        <a:bodyPr/>
        <a:lstStyle/>
        <a:p>
          <a:pPr>
            <a:spcAft>
              <a:spcPts val="600"/>
            </a:spcAft>
          </a:pPr>
          <a:r>
            <a:rPr lang="en-CA" sz="1800" noProof="0" dirty="0"/>
            <a:t>The people involved in the conflict respectfully discuss the causes of their conflict and suggest solutions.</a:t>
          </a:r>
        </a:p>
      </dgm:t>
    </dgm:pt>
    <dgm:pt modelId="{DD355B57-281A-4571-AC8A-32846C780429}" type="parTrans" cxnId="{CD71340E-6CBB-43AF-89E2-A7F323F2FE2D}">
      <dgm:prSet/>
      <dgm:spPr/>
      <dgm:t>
        <a:bodyPr/>
        <a:lstStyle/>
        <a:p>
          <a:endParaRPr lang="fr-CA"/>
        </a:p>
      </dgm:t>
    </dgm:pt>
    <dgm:pt modelId="{220EC25F-A060-481B-A4A6-E36C10A52F05}" type="sibTrans" cxnId="{CD71340E-6CBB-43AF-89E2-A7F323F2FE2D}">
      <dgm:prSet/>
      <dgm:spPr/>
      <dgm:t>
        <a:bodyPr/>
        <a:lstStyle/>
        <a:p>
          <a:endParaRPr lang="fr-CA"/>
        </a:p>
      </dgm:t>
    </dgm:pt>
    <dgm:pt modelId="{E225B680-3B22-4D38-9ABB-009772710816}">
      <dgm:prSet phldrT="[Texte]" custT="1"/>
      <dgm:spPr>
        <a:solidFill>
          <a:srgbClr val="DADDDE"/>
        </a:solidFill>
        <a:ln>
          <a:solidFill>
            <a:srgbClr val="DADDDE"/>
          </a:solidFill>
        </a:ln>
      </dgm:spPr>
      <dgm:t>
        <a:bodyPr/>
        <a:lstStyle/>
        <a:p>
          <a:pPr>
            <a:spcAft>
              <a:spcPts val="600"/>
            </a:spcAft>
          </a:pPr>
          <a:r>
            <a:rPr lang="en-CA" sz="1800" noProof="0" dirty="0"/>
            <a:t>The players introduce themselves and sit down.</a:t>
          </a:r>
        </a:p>
      </dgm:t>
    </dgm:pt>
    <dgm:pt modelId="{DC34879D-5261-43D7-A4BC-4BC88C7EE800}" type="parTrans" cxnId="{041FCCC9-992F-4862-B852-E0BEF4932E48}">
      <dgm:prSet/>
      <dgm:spPr/>
      <dgm:t>
        <a:bodyPr/>
        <a:lstStyle/>
        <a:p>
          <a:endParaRPr lang="fr-CA"/>
        </a:p>
      </dgm:t>
    </dgm:pt>
    <dgm:pt modelId="{437DD140-BCCD-4DFC-A5E6-0B765CBD0F7D}" type="sibTrans" cxnId="{041FCCC9-992F-4862-B852-E0BEF4932E48}">
      <dgm:prSet/>
      <dgm:spPr/>
      <dgm:t>
        <a:bodyPr/>
        <a:lstStyle/>
        <a:p>
          <a:endParaRPr lang="fr-CA"/>
        </a:p>
      </dgm:t>
    </dgm:pt>
    <dgm:pt modelId="{CA2692D9-28CE-4D24-93DD-6B7B6F406497}">
      <dgm:prSet phldrT="[Texte]" custT="1"/>
      <dgm:spPr>
        <a:solidFill>
          <a:srgbClr val="DADDDE">
            <a:alpha val="89804"/>
          </a:srgbClr>
        </a:solidFill>
        <a:ln>
          <a:solidFill>
            <a:srgbClr val="DADDDE"/>
          </a:solidFill>
        </a:ln>
      </dgm:spPr>
      <dgm:t>
        <a:bodyPr/>
        <a:lstStyle/>
        <a:p>
          <a:endParaRPr lang="en-CA" sz="1400" noProof="0" dirty="0"/>
        </a:p>
      </dgm:t>
    </dgm:pt>
    <dgm:pt modelId="{5CEF7B0B-550E-44A3-9B60-9B874FA9C97F}" type="parTrans" cxnId="{DEA0F5AE-8091-4364-808D-C2BB0F87F81D}">
      <dgm:prSet/>
      <dgm:spPr/>
      <dgm:t>
        <a:bodyPr/>
        <a:lstStyle/>
        <a:p>
          <a:endParaRPr lang="fr-CA"/>
        </a:p>
      </dgm:t>
    </dgm:pt>
    <dgm:pt modelId="{15B8186A-39E2-421E-B961-636DF9E20ABA}" type="sibTrans" cxnId="{DEA0F5AE-8091-4364-808D-C2BB0F87F81D}">
      <dgm:prSet/>
      <dgm:spPr/>
      <dgm:t>
        <a:bodyPr/>
        <a:lstStyle/>
        <a:p>
          <a:endParaRPr lang="fr-CA"/>
        </a:p>
      </dgm:t>
    </dgm:pt>
    <dgm:pt modelId="{87275461-B14C-4942-BB69-E1B300E781C0}">
      <dgm:prSet phldrT="[Texte]" custT="1"/>
      <dgm:spPr>
        <a:solidFill>
          <a:srgbClr val="DADDDE">
            <a:alpha val="89804"/>
          </a:srgbClr>
        </a:solidFill>
        <a:ln>
          <a:solidFill>
            <a:srgbClr val="DADDDE"/>
          </a:solidFill>
        </a:ln>
      </dgm:spPr>
      <dgm:t>
        <a:bodyPr/>
        <a:lstStyle/>
        <a:p>
          <a:r>
            <a:rPr lang="en-CA" sz="1800" noProof="0" dirty="0"/>
            <a:t>The mediator writes down what was said and agreed on.</a:t>
          </a:r>
        </a:p>
      </dgm:t>
    </dgm:pt>
    <dgm:pt modelId="{96A1A7AD-5C16-4BB4-A967-AC9F8ACE4595}" type="parTrans" cxnId="{45FE5C0D-14A7-43A4-8B06-F5FE6419D47C}">
      <dgm:prSet/>
      <dgm:spPr/>
      <dgm:t>
        <a:bodyPr/>
        <a:lstStyle/>
        <a:p>
          <a:endParaRPr lang="fr-CA"/>
        </a:p>
      </dgm:t>
    </dgm:pt>
    <dgm:pt modelId="{2B6FEA4F-013C-4475-A9EA-CD3DF1D92D82}" type="sibTrans" cxnId="{45FE5C0D-14A7-43A4-8B06-F5FE6419D47C}">
      <dgm:prSet/>
      <dgm:spPr/>
      <dgm:t>
        <a:bodyPr/>
        <a:lstStyle/>
        <a:p>
          <a:endParaRPr lang="fr-CA"/>
        </a:p>
      </dgm:t>
    </dgm:pt>
    <dgm:pt modelId="{BBFB42F9-906A-4B78-A319-017A9C06AC1D}" type="pres">
      <dgm:prSet presAssocID="{7A698269-D32B-454F-A703-808C0583FF09}" presName="Name0" presStyleCnt="0">
        <dgm:presLayoutVars>
          <dgm:dir/>
          <dgm:animLvl val="lvl"/>
          <dgm:resizeHandles val="exact"/>
        </dgm:presLayoutVars>
      </dgm:prSet>
      <dgm:spPr/>
    </dgm:pt>
    <dgm:pt modelId="{B2DB9C00-6147-4320-8C5A-30C70C356183}" type="pres">
      <dgm:prSet presAssocID="{7A698269-D32B-454F-A703-808C0583FF09}" presName="tSp" presStyleCnt="0"/>
      <dgm:spPr/>
    </dgm:pt>
    <dgm:pt modelId="{269C4AE2-13F5-4BD1-A805-E8421B4341AC}" type="pres">
      <dgm:prSet presAssocID="{7A698269-D32B-454F-A703-808C0583FF09}" presName="bSp" presStyleCnt="0"/>
      <dgm:spPr/>
    </dgm:pt>
    <dgm:pt modelId="{0903A799-ECDE-49BC-B0CB-273C5D881F36}" type="pres">
      <dgm:prSet presAssocID="{7A698269-D32B-454F-A703-808C0583FF09}" presName="process" presStyleCnt="0"/>
      <dgm:spPr/>
    </dgm:pt>
    <dgm:pt modelId="{F1B519A5-FD69-4565-832D-1C99FD2A4728}" type="pres">
      <dgm:prSet presAssocID="{9B5A3A19-0BD3-4729-963C-81B471392745}" presName="composite1" presStyleCnt="0"/>
      <dgm:spPr/>
    </dgm:pt>
    <dgm:pt modelId="{B8A25B7C-1FE1-4B9A-BE65-10EA7A789C9C}" type="pres">
      <dgm:prSet presAssocID="{9B5A3A19-0BD3-4729-963C-81B471392745}" presName="dummyNode1" presStyleLbl="node1" presStyleIdx="0" presStyleCnt="3"/>
      <dgm:spPr/>
    </dgm:pt>
    <dgm:pt modelId="{8C5B93AC-D9A8-4A30-9587-36760949BC91}" type="pres">
      <dgm:prSet presAssocID="{9B5A3A19-0BD3-4729-963C-81B471392745}" presName="childNode1" presStyleLbl="bgAcc1" presStyleIdx="0" presStyleCnt="3" custScaleY="125416">
        <dgm:presLayoutVars>
          <dgm:bulletEnabled val="1"/>
        </dgm:presLayoutVars>
      </dgm:prSet>
      <dgm:spPr/>
    </dgm:pt>
    <dgm:pt modelId="{5ABFC824-5CE1-45BE-BC2B-28899081EA27}" type="pres">
      <dgm:prSet presAssocID="{9B5A3A19-0BD3-4729-963C-81B471392745}" presName="childNode1tx" presStyleLbl="bgAcc1" presStyleIdx="0" presStyleCnt="3">
        <dgm:presLayoutVars>
          <dgm:bulletEnabled val="1"/>
        </dgm:presLayoutVars>
      </dgm:prSet>
      <dgm:spPr/>
    </dgm:pt>
    <dgm:pt modelId="{5814CB09-FB1E-44FB-B9FE-D9943AD8A0CB}" type="pres">
      <dgm:prSet presAssocID="{9B5A3A19-0BD3-4729-963C-81B471392745}" presName="parentNode1" presStyleLbl="node1" presStyleIdx="0" presStyleCnt="3" custLinFactNeighborX="959" custLinFactNeighborY="-14093">
        <dgm:presLayoutVars>
          <dgm:chMax val="1"/>
          <dgm:bulletEnabled val="1"/>
        </dgm:presLayoutVars>
      </dgm:prSet>
      <dgm:spPr/>
    </dgm:pt>
    <dgm:pt modelId="{1BD18687-31DA-438D-A580-36413DAA2A0A}" type="pres">
      <dgm:prSet presAssocID="{9B5A3A19-0BD3-4729-963C-81B471392745}" presName="connSite1" presStyleCnt="0"/>
      <dgm:spPr/>
    </dgm:pt>
    <dgm:pt modelId="{A9F09C82-7427-42EA-ACA5-271D9881B444}" type="pres">
      <dgm:prSet presAssocID="{7F30A884-C0AF-408A-98CD-30A32395602D}" presName="Name9" presStyleLbl="sibTrans2D1" presStyleIdx="0" presStyleCnt="2" custLinFactNeighborX="-4060" custLinFactNeighborY="5326"/>
      <dgm:spPr/>
    </dgm:pt>
    <dgm:pt modelId="{2A1A35CF-B59B-45EC-82FD-6519A0D8D9D3}" type="pres">
      <dgm:prSet presAssocID="{406DEA08-2D4D-48B3-82D3-3FC9E9545AF7}" presName="composite2" presStyleCnt="0"/>
      <dgm:spPr/>
    </dgm:pt>
    <dgm:pt modelId="{DE761972-0249-4879-9314-0D16BFFD826A}" type="pres">
      <dgm:prSet presAssocID="{406DEA08-2D4D-48B3-82D3-3FC9E9545AF7}" presName="dummyNode2" presStyleLbl="node1" presStyleIdx="0" presStyleCnt="3"/>
      <dgm:spPr/>
    </dgm:pt>
    <dgm:pt modelId="{F345990F-66A7-46B5-BCE1-EE5229B4D2FB}" type="pres">
      <dgm:prSet presAssocID="{406DEA08-2D4D-48B3-82D3-3FC9E9545AF7}" presName="childNode2" presStyleLbl="bgAcc1" presStyleIdx="1" presStyleCnt="3" custScaleX="117501" custScaleY="161473">
        <dgm:presLayoutVars>
          <dgm:bulletEnabled val="1"/>
        </dgm:presLayoutVars>
      </dgm:prSet>
      <dgm:spPr/>
    </dgm:pt>
    <dgm:pt modelId="{DE57C26F-F70D-4540-94A7-7762CF7A7445}" type="pres">
      <dgm:prSet presAssocID="{406DEA08-2D4D-48B3-82D3-3FC9E9545AF7}" presName="childNode2tx" presStyleLbl="bgAcc1" presStyleIdx="1" presStyleCnt="3">
        <dgm:presLayoutVars>
          <dgm:bulletEnabled val="1"/>
        </dgm:presLayoutVars>
      </dgm:prSet>
      <dgm:spPr/>
    </dgm:pt>
    <dgm:pt modelId="{740C4C84-4C97-4A0F-A720-5323689C3378}" type="pres">
      <dgm:prSet presAssocID="{406DEA08-2D4D-48B3-82D3-3FC9E9545AF7}" presName="parentNode2" presStyleLbl="node1" presStyleIdx="1" presStyleCnt="3" custLinFactNeighborX="3133" custLinFactNeighborY="-33237">
        <dgm:presLayoutVars>
          <dgm:chMax val="0"/>
          <dgm:bulletEnabled val="1"/>
        </dgm:presLayoutVars>
      </dgm:prSet>
      <dgm:spPr/>
    </dgm:pt>
    <dgm:pt modelId="{F917B007-1401-4CA3-B5A2-4642018556B3}" type="pres">
      <dgm:prSet presAssocID="{406DEA08-2D4D-48B3-82D3-3FC9E9545AF7}" presName="connSite2" presStyleCnt="0"/>
      <dgm:spPr/>
    </dgm:pt>
    <dgm:pt modelId="{55E43A26-CD37-4079-A327-83595FA80EAE}" type="pres">
      <dgm:prSet presAssocID="{C3E48683-E360-4AE7-9771-C992B532629D}" presName="Name18" presStyleLbl="sibTrans2D1" presStyleIdx="1" presStyleCnt="2" custLinFactNeighborX="-322" custLinFactNeighborY="-4596"/>
      <dgm:spPr/>
    </dgm:pt>
    <dgm:pt modelId="{275B05CD-B9AE-40F6-B61E-799303D1FB7A}" type="pres">
      <dgm:prSet presAssocID="{09391B4A-59F7-45E3-90C1-870149878794}" presName="composite1" presStyleCnt="0"/>
      <dgm:spPr/>
    </dgm:pt>
    <dgm:pt modelId="{BE736D76-129F-40C6-85E9-BD96E122BF13}" type="pres">
      <dgm:prSet presAssocID="{09391B4A-59F7-45E3-90C1-870149878794}" presName="dummyNode1" presStyleLbl="node1" presStyleIdx="1" presStyleCnt="3"/>
      <dgm:spPr/>
    </dgm:pt>
    <dgm:pt modelId="{1DDF56BE-8145-4F29-8CFB-3752EDA891B8}" type="pres">
      <dgm:prSet presAssocID="{09391B4A-59F7-45E3-90C1-870149878794}" presName="childNode1" presStyleLbl="bgAcc1" presStyleIdx="2" presStyleCnt="3" custLinFactNeighborX="1112" custLinFactNeighborY="-4719">
        <dgm:presLayoutVars>
          <dgm:bulletEnabled val="1"/>
        </dgm:presLayoutVars>
      </dgm:prSet>
      <dgm:spPr/>
    </dgm:pt>
    <dgm:pt modelId="{091BCBB9-876C-4AF1-B0AE-448CCDD14300}" type="pres">
      <dgm:prSet presAssocID="{09391B4A-59F7-45E3-90C1-870149878794}" presName="childNode1tx" presStyleLbl="bgAcc1" presStyleIdx="2" presStyleCnt="3">
        <dgm:presLayoutVars>
          <dgm:bulletEnabled val="1"/>
        </dgm:presLayoutVars>
      </dgm:prSet>
      <dgm:spPr/>
    </dgm:pt>
    <dgm:pt modelId="{7F9CB28B-974A-4708-8259-CAF4A69C519D}" type="pres">
      <dgm:prSet presAssocID="{09391B4A-59F7-45E3-90C1-870149878794}" presName="parentNode1" presStyleLbl="node1" presStyleIdx="2" presStyleCnt="3" custLinFactNeighborX="112" custLinFactNeighborY="-12995">
        <dgm:presLayoutVars>
          <dgm:chMax val="1"/>
          <dgm:bulletEnabled val="1"/>
        </dgm:presLayoutVars>
      </dgm:prSet>
      <dgm:spPr/>
    </dgm:pt>
    <dgm:pt modelId="{FE05E5C7-71D0-4199-9147-57B34C6386A3}" type="pres">
      <dgm:prSet presAssocID="{09391B4A-59F7-45E3-90C1-870149878794}" presName="connSite1" presStyleCnt="0"/>
      <dgm:spPr/>
    </dgm:pt>
  </dgm:ptLst>
  <dgm:cxnLst>
    <dgm:cxn modelId="{B78C9B07-B0E1-4CCC-BA75-BD78FC45E53C}" type="presOf" srcId="{CA2692D9-28CE-4D24-93DD-6B7B6F406497}" destId="{091BCBB9-876C-4AF1-B0AE-448CCDD14300}" srcOrd="1" destOrd="0" presId="urn:microsoft.com/office/officeart/2005/8/layout/hProcess4"/>
    <dgm:cxn modelId="{45FE5C0D-14A7-43A4-8B06-F5FE6419D47C}" srcId="{09391B4A-59F7-45E3-90C1-870149878794}" destId="{87275461-B14C-4942-BB69-E1B300E781C0}" srcOrd="1" destOrd="0" parTransId="{96A1A7AD-5C16-4BB4-A967-AC9F8ACE4595}" sibTransId="{2B6FEA4F-013C-4475-A9EA-CD3DF1D92D82}"/>
    <dgm:cxn modelId="{CD71340E-6CBB-43AF-89E2-A7F323F2FE2D}" srcId="{406DEA08-2D4D-48B3-82D3-3FC9E9545AF7}" destId="{4D895116-EDFB-48B2-A3CA-49BE562142BB}" srcOrd="1" destOrd="0" parTransId="{DD355B57-281A-4571-AC8A-32846C780429}" sibTransId="{220EC25F-A060-481B-A4A6-E36C10A52F05}"/>
    <dgm:cxn modelId="{36AA5716-2D49-4445-95F8-1DEE1D8CEE0B}" type="presOf" srcId="{C3E48683-E360-4AE7-9771-C992B532629D}" destId="{55E43A26-CD37-4079-A327-83595FA80EAE}" srcOrd="0" destOrd="0" presId="urn:microsoft.com/office/officeart/2005/8/layout/hProcess4"/>
    <dgm:cxn modelId="{9282321C-1B38-4468-B6B9-03F4EEED333F}" type="presOf" srcId="{37040CC9-1978-472E-9C01-7A4483F1B339}" destId="{DE57C26F-F70D-4540-94A7-7762CF7A7445}" srcOrd="1" destOrd="0" presId="urn:microsoft.com/office/officeart/2005/8/layout/hProcess4"/>
    <dgm:cxn modelId="{0A67F832-9871-4CE3-902A-8CFF8D04038E}" type="presOf" srcId="{A2269096-7CCE-4DB7-9C59-A75A6FCF8585}" destId="{5ABFC824-5CE1-45BE-BC2B-28899081EA27}" srcOrd="1" destOrd="1" presId="urn:microsoft.com/office/officeart/2005/8/layout/hProcess4"/>
    <dgm:cxn modelId="{49FDAC64-66AC-4638-A8A9-3C60F4C08E18}" type="presOf" srcId="{4D895116-EDFB-48B2-A3CA-49BE562142BB}" destId="{DE57C26F-F70D-4540-94A7-7762CF7A7445}" srcOrd="1" destOrd="1" presId="urn:microsoft.com/office/officeart/2005/8/layout/hProcess4"/>
    <dgm:cxn modelId="{0558F165-E47B-4A16-A74F-CA34034D6186}" srcId="{7A698269-D32B-454F-A703-808C0583FF09}" destId="{9B5A3A19-0BD3-4729-963C-81B471392745}" srcOrd="0" destOrd="0" parTransId="{6E5FF07D-8458-4D2B-B67A-29BC407004B3}" sibTransId="{7F30A884-C0AF-408A-98CD-30A32395602D}"/>
    <dgm:cxn modelId="{1A8A1C46-0BCA-4A76-8AE0-82CF42186CBC}" srcId="{9B5A3A19-0BD3-4729-963C-81B471392745}" destId="{A2269096-7CCE-4DB7-9C59-A75A6FCF8585}" srcOrd="1" destOrd="0" parTransId="{213F5C64-430C-4AB1-9F2C-382689CDF5FA}" sibTransId="{E114C405-F551-46E9-84E3-29F095D17EA3}"/>
    <dgm:cxn modelId="{97853247-996F-41CA-ADE9-D9A5A2E4AEB3}" type="presOf" srcId="{87275461-B14C-4942-BB69-E1B300E781C0}" destId="{1DDF56BE-8145-4F29-8CFB-3752EDA891B8}" srcOrd="0" destOrd="1" presId="urn:microsoft.com/office/officeart/2005/8/layout/hProcess4"/>
    <dgm:cxn modelId="{567A9469-6EE5-48ED-A74F-ED4AA5D04993}" type="presOf" srcId="{4D895116-EDFB-48B2-A3CA-49BE562142BB}" destId="{F345990F-66A7-46B5-BCE1-EE5229B4D2FB}" srcOrd="0" destOrd="1" presId="urn:microsoft.com/office/officeart/2005/8/layout/hProcess4"/>
    <dgm:cxn modelId="{2AE2846A-03FF-4231-ACAB-7D8B98F0584E}" srcId="{7A698269-D32B-454F-A703-808C0583FF09}" destId="{09391B4A-59F7-45E3-90C1-870149878794}" srcOrd="2" destOrd="0" parTransId="{F9D5B13D-9653-4B0F-8DAD-CCFBCF1DBB00}" sibTransId="{B2F3563B-400A-4963-8783-E2C465B32C32}"/>
    <dgm:cxn modelId="{02596174-9AE1-4452-9130-1D889F1ED4C5}" type="presOf" srcId="{37040CC9-1978-472E-9C01-7A4483F1B339}" destId="{F345990F-66A7-46B5-BCE1-EE5229B4D2FB}" srcOrd="0" destOrd="0" presId="urn:microsoft.com/office/officeart/2005/8/layout/hProcess4"/>
    <dgm:cxn modelId="{C3C74A55-96BD-4045-8B89-6272D1CD9B13}" type="presOf" srcId="{87275461-B14C-4942-BB69-E1B300E781C0}" destId="{091BCBB9-876C-4AF1-B0AE-448CCDD14300}" srcOrd="1" destOrd="1" presId="urn:microsoft.com/office/officeart/2005/8/layout/hProcess4"/>
    <dgm:cxn modelId="{32325785-AEA8-44D3-90FB-BB6014C96AD1}" srcId="{406DEA08-2D4D-48B3-82D3-3FC9E9545AF7}" destId="{25AA086F-77CD-455A-A236-681E361A72CE}" srcOrd="2" destOrd="0" parTransId="{52EF93DD-8E0C-409C-9A1E-16E45B1B8531}" sibTransId="{22142FEA-574C-4D95-8F1A-C033478B2700}"/>
    <dgm:cxn modelId="{663FF38E-4333-4884-BD62-53DE998C44E8}" srcId="{406DEA08-2D4D-48B3-82D3-3FC9E9545AF7}" destId="{37040CC9-1978-472E-9C01-7A4483F1B339}" srcOrd="0" destOrd="0" parTransId="{6368EF38-072A-48DC-A432-20A86751D03D}" sibTransId="{F8A1C1E2-9CA9-45F6-AF73-47342A20458A}"/>
    <dgm:cxn modelId="{C08FA88F-61C7-4F0F-A0B3-0F807C97166B}" type="presOf" srcId="{7F30A884-C0AF-408A-98CD-30A32395602D}" destId="{A9F09C82-7427-42EA-ACA5-271D9881B444}" srcOrd="0" destOrd="0" presId="urn:microsoft.com/office/officeart/2005/8/layout/hProcess4"/>
    <dgm:cxn modelId="{636B5D92-69BB-4984-A098-3149CE5B3E60}" type="presOf" srcId="{406DEA08-2D4D-48B3-82D3-3FC9E9545AF7}" destId="{740C4C84-4C97-4A0F-A720-5323689C3378}" srcOrd="0" destOrd="0" presId="urn:microsoft.com/office/officeart/2005/8/layout/hProcess4"/>
    <dgm:cxn modelId="{DEA0F5AE-8091-4364-808D-C2BB0F87F81D}" srcId="{09391B4A-59F7-45E3-90C1-870149878794}" destId="{CA2692D9-28CE-4D24-93DD-6B7B6F406497}" srcOrd="0" destOrd="0" parTransId="{5CEF7B0B-550E-44A3-9B60-9B874FA9C97F}" sibTransId="{15B8186A-39E2-421E-B961-636DF9E20ABA}"/>
    <dgm:cxn modelId="{FD26DCB2-956C-4125-831C-2D3A48071CC2}" type="presOf" srcId="{9B5A3A19-0BD3-4729-963C-81B471392745}" destId="{5814CB09-FB1E-44FB-B9FE-D9943AD8A0CB}" srcOrd="0" destOrd="0" presId="urn:microsoft.com/office/officeart/2005/8/layout/hProcess4"/>
    <dgm:cxn modelId="{EB068AB4-5F6A-4557-8162-9701FE782331}" type="presOf" srcId="{25AA086F-77CD-455A-A236-681E361A72CE}" destId="{DE57C26F-F70D-4540-94A7-7762CF7A7445}" srcOrd="1" destOrd="2" presId="urn:microsoft.com/office/officeart/2005/8/layout/hProcess4"/>
    <dgm:cxn modelId="{0F5059B6-49BD-460A-981B-1846036B6FF8}" type="presOf" srcId="{CA2692D9-28CE-4D24-93DD-6B7B6F406497}" destId="{1DDF56BE-8145-4F29-8CFB-3752EDA891B8}" srcOrd="0" destOrd="0" presId="urn:microsoft.com/office/officeart/2005/8/layout/hProcess4"/>
    <dgm:cxn modelId="{560D8DC0-D42B-43AB-A112-EA142BB65BDD}" type="presOf" srcId="{E225B680-3B22-4D38-9ABB-009772710816}" destId="{5ABFC824-5CE1-45BE-BC2B-28899081EA27}" srcOrd="1" destOrd="0" presId="urn:microsoft.com/office/officeart/2005/8/layout/hProcess4"/>
    <dgm:cxn modelId="{041FCCC9-992F-4862-B852-E0BEF4932E48}" srcId="{9B5A3A19-0BD3-4729-963C-81B471392745}" destId="{E225B680-3B22-4D38-9ABB-009772710816}" srcOrd="0" destOrd="0" parTransId="{DC34879D-5261-43D7-A4BC-4BC88C7EE800}" sibTransId="{437DD140-BCCD-4DFC-A5E6-0B765CBD0F7D}"/>
    <dgm:cxn modelId="{61D345CB-12B8-4FC2-A290-E90E43509839}" type="presOf" srcId="{25AA086F-77CD-455A-A236-681E361A72CE}" destId="{F345990F-66A7-46B5-BCE1-EE5229B4D2FB}" srcOrd="0" destOrd="2" presId="urn:microsoft.com/office/officeart/2005/8/layout/hProcess4"/>
    <dgm:cxn modelId="{3D0A60CF-E940-4894-A003-B0DD871CD847}" type="presOf" srcId="{7A698269-D32B-454F-A703-808C0583FF09}" destId="{BBFB42F9-906A-4B78-A319-017A9C06AC1D}" srcOrd="0" destOrd="0" presId="urn:microsoft.com/office/officeart/2005/8/layout/hProcess4"/>
    <dgm:cxn modelId="{C83827DE-745F-43C8-BD83-A614BD92A44C}" type="presOf" srcId="{09391B4A-59F7-45E3-90C1-870149878794}" destId="{7F9CB28B-974A-4708-8259-CAF4A69C519D}" srcOrd="0" destOrd="0" presId="urn:microsoft.com/office/officeart/2005/8/layout/hProcess4"/>
    <dgm:cxn modelId="{0B1892DE-15FB-4EA7-8EA6-7DD026294C30}" srcId="{7A698269-D32B-454F-A703-808C0583FF09}" destId="{406DEA08-2D4D-48B3-82D3-3FC9E9545AF7}" srcOrd="1" destOrd="0" parTransId="{FA7D0893-7E71-4FA9-B1BD-0657F7755904}" sibTransId="{C3E48683-E360-4AE7-9771-C992B532629D}"/>
    <dgm:cxn modelId="{F2B17BF2-9BDD-4146-875A-A23920EC77C4}" type="presOf" srcId="{A2269096-7CCE-4DB7-9C59-A75A6FCF8585}" destId="{8C5B93AC-D9A8-4A30-9587-36760949BC91}" srcOrd="0" destOrd="1" presId="urn:microsoft.com/office/officeart/2005/8/layout/hProcess4"/>
    <dgm:cxn modelId="{5705D2F9-7C7F-4395-A1D9-BD09F521FB25}" type="presOf" srcId="{E225B680-3B22-4D38-9ABB-009772710816}" destId="{8C5B93AC-D9A8-4A30-9587-36760949BC91}" srcOrd="0" destOrd="0" presId="urn:microsoft.com/office/officeart/2005/8/layout/hProcess4"/>
    <dgm:cxn modelId="{03C3E666-15E9-4505-BA36-2791A9D75ABF}" type="presParOf" srcId="{BBFB42F9-906A-4B78-A319-017A9C06AC1D}" destId="{B2DB9C00-6147-4320-8C5A-30C70C356183}" srcOrd="0" destOrd="0" presId="urn:microsoft.com/office/officeart/2005/8/layout/hProcess4"/>
    <dgm:cxn modelId="{CF608E4F-71EA-4E81-87E2-5EF8E4E5D32C}" type="presParOf" srcId="{BBFB42F9-906A-4B78-A319-017A9C06AC1D}" destId="{269C4AE2-13F5-4BD1-A805-E8421B4341AC}" srcOrd="1" destOrd="0" presId="urn:microsoft.com/office/officeart/2005/8/layout/hProcess4"/>
    <dgm:cxn modelId="{847F5945-F7A6-48E7-9EBA-DF5AA6A86D67}" type="presParOf" srcId="{BBFB42F9-906A-4B78-A319-017A9C06AC1D}" destId="{0903A799-ECDE-49BC-B0CB-273C5D881F36}" srcOrd="2" destOrd="0" presId="urn:microsoft.com/office/officeart/2005/8/layout/hProcess4"/>
    <dgm:cxn modelId="{C9523154-F950-486B-8F18-224305310479}" type="presParOf" srcId="{0903A799-ECDE-49BC-B0CB-273C5D881F36}" destId="{F1B519A5-FD69-4565-832D-1C99FD2A4728}" srcOrd="0" destOrd="0" presId="urn:microsoft.com/office/officeart/2005/8/layout/hProcess4"/>
    <dgm:cxn modelId="{7EBE7A54-06AA-4991-927B-AD3CEDADCFFD}" type="presParOf" srcId="{F1B519A5-FD69-4565-832D-1C99FD2A4728}" destId="{B8A25B7C-1FE1-4B9A-BE65-10EA7A789C9C}" srcOrd="0" destOrd="0" presId="urn:microsoft.com/office/officeart/2005/8/layout/hProcess4"/>
    <dgm:cxn modelId="{98018A7C-1BD7-44F1-8B13-E24F901CC202}" type="presParOf" srcId="{F1B519A5-FD69-4565-832D-1C99FD2A4728}" destId="{8C5B93AC-D9A8-4A30-9587-36760949BC91}" srcOrd="1" destOrd="0" presId="urn:microsoft.com/office/officeart/2005/8/layout/hProcess4"/>
    <dgm:cxn modelId="{51B8CBCA-F180-4F7D-BC7D-D40E7D25DC70}" type="presParOf" srcId="{F1B519A5-FD69-4565-832D-1C99FD2A4728}" destId="{5ABFC824-5CE1-45BE-BC2B-28899081EA27}" srcOrd="2" destOrd="0" presId="urn:microsoft.com/office/officeart/2005/8/layout/hProcess4"/>
    <dgm:cxn modelId="{FA7E4976-D01C-4B3E-8A3F-CDD2FDEAB24A}" type="presParOf" srcId="{F1B519A5-FD69-4565-832D-1C99FD2A4728}" destId="{5814CB09-FB1E-44FB-B9FE-D9943AD8A0CB}" srcOrd="3" destOrd="0" presId="urn:microsoft.com/office/officeart/2005/8/layout/hProcess4"/>
    <dgm:cxn modelId="{9F9CDF1B-10A4-4BFD-88DA-DB2585F32C87}" type="presParOf" srcId="{F1B519A5-FD69-4565-832D-1C99FD2A4728}" destId="{1BD18687-31DA-438D-A580-36413DAA2A0A}" srcOrd="4" destOrd="0" presId="urn:microsoft.com/office/officeart/2005/8/layout/hProcess4"/>
    <dgm:cxn modelId="{D8E120B3-45E2-41DD-AA74-F8F7BA677980}" type="presParOf" srcId="{0903A799-ECDE-49BC-B0CB-273C5D881F36}" destId="{A9F09C82-7427-42EA-ACA5-271D9881B444}" srcOrd="1" destOrd="0" presId="urn:microsoft.com/office/officeart/2005/8/layout/hProcess4"/>
    <dgm:cxn modelId="{27A24B4F-4F45-48C9-ADC0-668D0D7CBED8}" type="presParOf" srcId="{0903A799-ECDE-49BC-B0CB-273C5D881F36}" destId="{2A1A35CF-B59B-45EC-82FD-6519A0D8D9D3}" srcOrd="2" destOrd="0" presId="urn:microsoft.com/office/officeart/2005/8/layout/hProcess4"/>
    <dgm:cxn modelId="{7714DDCC-E5A9-4929-8337-A2B9644F15BB}" type="presParOf" srcId="{2A1A35CF-B59B-45EC-82FD-6519A0D8D9D3}" destId="{DE761972-0249-4879-9314-0D16BFFD826A}" srcOrd="0" destOrd="0" presId="urn:microsoft.com/office/officeart/2005/8/layout/hProcess4"/>
    <dgm:cxn modelId="{B62A529F-FCEE-49CE-BA0F-A699272C436E}" type="presParOf" srcId="{2A1A35CF-B59B-45EC-82FD-6519A0D8D9D3}" destId="{F345990F-66A7-46B5-BCE1-EE5229B4D2FB}" srcOrd="1" destOrd="0" presId="urn:microsoft.com/office/officeart/2005/8/layout/hProcess4"/>
    <dgm:cxn modelId="{49512A30-C03E-44F5-814F-81E35C967F1F}" type="presParOf" srcId="{2A1A35CF-B59B-45EC-82FD-6519A0D8D9D3}" destId="{DE57C26F-F70D-4540-94A7-7762CF7A7445}" srcOrd="2" destOrd="0" presId="urn:microsoft.com/office/officeart/2005/8/layout/hProcess4"/>
    <dgm:cxn modelId="{13886F65-9D02-42DB-A8CC-F91A8ED289D0}" type="presParOf" srcId="{2A1A35CF-B59B-45EC-82FD-6519A0D8D9D3}" destId="{740C4C84-4C97-4A0F-A720-5323689C3378}" srcOrd="3" destOrd="0" presId="urn:microsoft.com/office/officeart/2005/8/layout/hProcess4"/>
    <dgm:cxn modelId="{992833C8-FCA6-4FE2-A6AC-E268981BFAAF}" type="presParOf" srcId="{2A1A35CF-B59B-45EC-82FD-6519A0D8D9D3}" destId="{F917B007-1401-4CA3-B5A2-4642018556B3}" srcOrd="4" destOrd="0" presId="urn:microsoft.com/office/officeart/2005/8/layout/hProcess4"/>
    <dgm:cxn modelId="{B8C90945-F154-4C0E-934D-42889FBCAA3E}" type="presParOf" srcId="{0903A799-ECDE-49BC-B0CB-273C5D881F36}" destId="{55E43A26-CD37-4079-A327-83595FA80EAE}" srcOrd="3" destOrd="0" presId="urn:microsoft.com/office/officeart/2005/8/layout/hProcess4"/>
    <dgm:cxn modelId="{EE2EE6FF-2B80-4A7D-9EBD-5BDC137C43E8}" type="presParOf" srcId="{0903A799-ECDE-49BC-B0CB-273C5D881F36}" destId="{275B05CD-B9AE-40F6-B61E-799303D1FB7A}" srcOrd="4" destOrd="0" presId="urn:microsoft.com/office/officeart/2005/8/layout/hProcess4"/>
    <dgm:cxn modelId="{7D72CCFA-4DF6-4CFC-87C6-2651F25F0B58}" type="presParOf" srcId="{275B05CD-B9AE-40F6-B61E-799303D1FB7A}" destId="{BE736D76-129F-40C6-85E9-BD96E122BF13}" srcOrd="0" destOrd="0" presId="urn:microsoft.com/office/officeart/2005/8/layout/hProcess4"/>
    <dgm:cxn modelId="{EC14055F-49FE-4105-B815-E0CD83CBB4AD}" type="presParOf" srcId="{275B05CD-B9AE-40F6-B61E-799303D1FB7A}" destId="{1DDF56BE-8145-4F29-8CFB-3752EDA891B8}" srcOrd="1" destOrd="0" presId="urn:microsoft.com/office/officeart/2005/8/layout/hProcess4"/>
    <dgm:cxn modelId="{95137E8A-7FA3-4778-B3CC-43DF0609CE0E}" type="presParOf" srcId="{275B05CD-B9AE-40F6-B61E-799303D1FB7A}" destId="{091BCBB9-876C-4AF1-B0AE-448CCDD14300}" srcOrd="2" destOrd="0" presId="urn:microsoft.com/office/officeart/2005/8/layout/hProcess4"/>
    <dgm:cxn modelId="{4751B949-5908-4563-A9B4-DAF134519A13}" type="presParOf" srcId="{275B05CD-B9AE-40F6-B61E-799303D1FB7A}" destId="{7F9CB28B-974A-4708-8259-CAF4A69C519D}" srcOrd="3" destOrd="0" presId="urn:microsoft.com/office/officeart/2005/8/layout/hProcess4"/>
    <dgm:cxn modelId="{EF8641E2-C67A-4D4A-A061-D766B3CE1E09}" type="presParOf" srcId="{275B05CD-B9AE-40F6-B61E-799303D1FB7A}" destId="{FE05E5C7-71D0-4199-9147-57B34C6386A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93AC-D9A8-4A30-9587-36760949BC91}">
      <dsp:nvSpPr>
        <dsp:cNvPr id="0" name=""/>
        <dsp:cNvSpPr/>
      </dsp:nvSpPr>
      <dsp:spPr>
        <a:xfrm>
          <a:off x="2634" y="1178584"/>
          <a:ext cx="2652546" cy="2743846"/>
        </a:xfrm>
        <a:prstGeom prst="roundRect">
          <a:avLst>
            <a:gd name="adj" fmla="val 10000"/>
          </a:avLst>
        </a:prstGeom>
        <a:solidFill>
          <a:srgbClr val="DADDDE"/>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en-CA" sz="1800" kern="1200" noProof="0" dirty="0"/>
            <a:t>The players introduce themselves and sit down.</a:t>
          </a:r>
        </a:p>
        <a:p>
          <a:pPr marL="171450" lvl="1" indent="-171450" algn="l" defTabSz="800100">
            <a:lnSpc>
              <a:spcPct val="90000"/>
            </a:lnSpc>
            <a:spcBef>
              <a:spcPct val="0"/>
            </a:spcBef>
            <a:spcAft>
              <a:spcPts val="600"/>
            </a:spcAft>
            <a:buChar char="•"/>
          </a:pPr>
          <a:r>
            <a:rPr lang="en-CA" sz="1800" kern="1200" noProof="0" dirty="0"/>
            <a:t>The mediator explains the rules.</a:t>
          </a:r>
        </a:p>
      </dsp:txBody>
      <dsp:txXfrm>
        <a:off x="65778" y="1241728"/>
        <a:ext cx="2526258" cy="2029591"/>
      </dsp:txXfrm>
    </dsp:sp>
    <dsp:sp modelId="{A9F09C82-7427-42EA-ACA5-271D9881B444}">
      <dsp:nvSpPr>
        <dsp:cNvPr id="0" name=""/>
        <dsp:cNvSpPr/>
      </dsp:nvSpPr>
      <dsp:spPr>
        <a:xfrm>
          <a:off x="1410285" y="1905714"/>
          <a:ext cx="3164833" cy="3164833"/>
        </a:xfrm>
        <a:prstGeom prst="leftCircularArrow">
          <a:avLst>
            <a:gd name="adj1" fmla="val 2892"/>
            <a:gd name="adj2" fmla="val 353703"/>
            <a:gd name="adj3" fmla="val 2315560"/>
            <a:gd name="adj4" fmla="val 9210835"/>
            <a:gd name="adj5" fmla="val 3374"/>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5814CB09-FB1E-44FB-B9FE-D9943AD8A0CB}">
      <dsp:nvSpPr>
        <dsp:cNvPr id="0" name=""/>
        <dsp:cNvSpPr/>
      </dsp:nvSpPr>
      <dsp:spPr>
        <a:xfrm>
          <a:off x="614700" y="3043452"/>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kern="1200" noProof="0" dirty="0">
              <a:solidFill>
                <a:schemeClr val="bg1"/>
              </a:solidFill>
            </a:rPr>
            <a:t>Presentation</a:t>
          </a:r>
        </a:p>
      </dsp:txBody>
      <dsp:txXfrm>
        <a:off x="642162" y="3070914"/>
        <a:ext cx="2302895" cy="882702"/>
      </dsp:txXfrm>
    </dsp:sp>
    <dsp:sp modelId="{F345990F-66A7-46B5-BCE1-EE5229B4D2FB}">
      <dsp:nvSpPr>
        <dsp:cNvPr id="0" name=""/>
        <dsp:cNvSpPr/>
      </dsp:nvSpPr>
      <dsp:spPr>
        <a:xfrm>
          <a:off x="3385744" y="782171"/>
          <a:ext cx="3116768" cy="3532700"/>
        </a:xfrm>
        <a:prstGeom prst="roundRect">
          <a:avLst>
            <a:gd name="adj" fmla="val 10000"/>
          </a:avLst>
        </a:prstGeom>
        <a:solidFill>
          <a:srgbClr val="DADDDE">
            <a:alpha val="90000"/>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600"/>
            </a:spcAft>
            <a:buChar char="•"/>
          </a:pPr>
          <a:r>
            <a:rPr lang="en-CA" sz="1800" kern="1200" noProof="0" dirty="0"/>
            <a:t>The mediator asks both sides to tell their story and what they want.</a:t>
          </a:r>
        </a:p>
        <a:p>
          <a:pPr marL="171450" lvl="1" indent="-171450" algn="l" defTabSz="800100">
            <a:lnSpc>
              <a:spcPct val="90000"/>
            </a:lnSpc>
            <a:spcBef>
              <a:spcPct val="0"/>
            </a:spcBef>
            <a:spcAft>
              <a:spcPts val="600"/>
            </a:spcAft>
            <a:buChar char="•"/>
          </a:pPr>
          <a:r>
            <a:rPr lang="en-CA" sz="1800" kern="1200" noProof="0" dirty="0"/>
            <a:t>The people involved in the conflict respectfully discuss the causes of their conflict and suggest solutions.</a:t>
          </a:r>
        </a:p>
        <a:p>
          <a:pPr marL="57150" lvl="1" indent="-57150" algn="l" defTabSz="488950">
            <a:lnSpc>
              <a:spcPct val="90000"/>
            </a:lnSpc>
            <a:spcBef>
              <a:spcPct val="0"/>
            </a:spcBef>
            <a:spcAft>
              <a:spcPct val="15000"/>
            </a:spcAft>
            <a:buChar char="•"/>
          </a:pPr>
          <a:endParaRPr lang="en-CA" sz="1100" kern="1200" noProof="0" dirty="0"/>
        </a:p>
      </dsp:txBody>
      <dsp:txXfrm>
        <a:off x="3467041" y="1620475"/>
        <a:ext cx="2954174" cy="2613098"/>
      </dsp:txXfrm>
    </dsp:sp>
    <dsp:sp modelId="{55E43A26-CD37-4079-A327-83595FA80EAE}">
      <dsp:nvSpPr>
        <dsp:cNvPr id="0" name=""/>
        <dsp:cNvSpPr/>
      </dsp:nvSpPr>
      <dsp:spPr>
        <a:xfrm>
          <a:off x="5090392" y="-234989"/>
          <a:ext cx="3216986" cy="3216986"/>
        </a:xfrm>
        <a:prstGeom prst="circularArrow">
          <a:avLst>
            <a:gd name="adj1" fmla="val 2845"/>
            <a:gd name="adj2" fmla="val 347587"/>
            <a:gd name="adj3" fmla="val 19750116"/>
            <a:gd name="adj4" fmla="val 12848725"/>
            <a:gd name="adj5" fmla="val 3319"/>
          </a:avLst>
        </a:prstGeom>
        <a:solidFill>
          <a:srgbClr val="F6891F"/>
        </a:solidFill>
        <a:ln>
          <a:noFill/>
        </a:ln>
        <a:effectLst/>
      </dsp:spPr>
      <dsp:style>
        <a:lnRef idx="0">
          <a:scrgbClr r="0" g="0" b="0"/>
        </a:lnRef>
        <a:fillRef idx="1">
          <a:scrgbClr r="0" g="0" b="0"/>
        </a:fillRef>
        <a:effectRef idx="0">
          <a:scrgbClr r="0" g="0" b="0"/>
        </a:effectRef>
        <a:fontRef idx="minor">
          <a:schemeClr val="lt1"/>
        </a:fontRef>
      </dsp:style>
    </dsp:sp>
    <dsp:sp modelId="{740C4C84-4C97-4A0F-A720-5323689C3378}">
      <dsp:nvSpPr>
        <dsp:cNvPr id="0" name=""/>
        <dsp:cNvSpPr/>
      </dsp:nvSpPr>
      <dsp:spPr>
        <a:xfrm>
          <a:off x="4281181" y="674170"/>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kern="1200" noProof="0" dirty="0">
              <a:solidFill>
                <a:schemeClr val="bg1"/>
              </a:solidFill>
            </a:rPr>
            <a:t>Discussion</a:t>
          </a:r>
        </a:p>
      </dsp:txBody>
      <dsp:txXfrm>
        <a:off x="4308643" y="701632"/>
        <a:ext cx="2302895" cy="882702"/>
      </dsp:txXfrm>
    </dsp:sp>
    <dsp:sp modelId="{1DDF56BE-8145-4F29-8CFB-3752EDA891B8}">
      <dsp:nvSpPr>
        <dsp:cNvPr id="0" name=""/>
        <dsp:cNvSpPr/>
      </dsp:nvSpPr>
      <dsp:spPr>
        <a:xfrm>
          <a:off x="7030463" y="1351381"/>
          <a:ext cx="2652546" cy="2187796"/>
        </a:xfrm>
        <a:prstGeom prst="roundRect">
          <a:avLst>
            <a:gd name="adj" fmla="val 10000"/>
          </a:avLst>
        </a:prstGeom>
        <a:solidFill>
          <a:srgbClr val="DADDDE">
            <a:alpha val="89804"/>
          </a:srgbClr>
        </a:solidFill>
        <a:ln w="12700" cap="flat" cmpd="sng" algn="ctr">
          <a:solidFill>
            <a:srgbClr val="DADDD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n-CA" sz="1400" kern="1200" noProof="0" dirty="0"/>
        </a:p>
        <a:p>
          <a:pPr marL="171450" lvl="1" indent="-171450" algn="l" defTabSz="800100">
            <a:lnSpc>
              <a:spcPct val="90000"/>
            </a:lnSpc>
            <a:spcBef>
              <a:spcPct val="0"/>
            </a:spcBef>
            <a:spcAft>
              <a:spcPct val="15000"/>
            </a:spcAft>
            <a:buChar char="•"/>
          </a:pPr>
          <a:r>
            <a:rPr lang="en-CA" sz="1800" kern="1200" noProof="0" dirty="0"/>
            <a:t>The mediator writes down what was said and agreed on.</a:t>
          </a:r>
        </a:p>
      </dsp:txBody>
      <dsp:txXfrm>
        <a:off x="7080810" y="1401728"/>
        <a:ext cx="2551852" cy="1618288"/>
      </dsp:txXfrm>
    </dsp:sp>
    <dsp:sp modelId="{7F9CB28B-974A-4708-8259-CAF4A69C519D}">
      <dsp:nvSpPr>
        <dsp:cNvPr id="0" name=""/>
        <dsp:cNvSpPr/>
      </dsp:nvSpPr>
      <dsp:spPr>
        <a:xfrm>
          <a:off x="7593055" y="3051761"/>
          <a:ext cx="2357819" cy="937626"/>
        </a:xfrm>
        <a:prstGeom prst="roundRect">
          <a:avLst>
            <a:gd name="adj" fmla="val 10000"/>
          </a:avLst>
        </a:prstGeom>
        <a:solidFill>
          <a:srgbClr val="333F48"/>
        </a:solidFill>
        <a:ln w="12700" cap="flat" cmpd="sng" algn="ctr">
          <a:solidFill>
            <a:srgbClr val="333F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CA" sz="3000" kern="1200" noProof="0" dirty="0">
              <a:solidFill>
                <a:schemeClr val="bg1"/>
              </a:solidFill>
            </a:rPr>
            <a:t>Conclusion</a:t>
          </a:r>
        </a:p>
      </dsp:txBody>
      <dsp:txXfrm>
        <a:off x="7620517" y="3079223"/>
        <a:ext cx="2302895" cy="882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CE672-8CF7-4E7E-A96A-00F6CE800B21}" type="datetimeFigureOut">
              <a:t>29/07/2024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629-062F-46DE-AA79-873DB4AE343B}" type="slidenum">
              <a:t>‹N°›</a:t>
            </a:fld>
            <a:endParaRPr lang="fr-FR"/>
          </a:p>
        </p:txBody>
      </p:sp>
    </p:spTree>
    <p:extLst>
      <p:ext uri="{BB962C8B-B14F-4D97-AF65-F5344CB8AC3E}">
        <p14:creationId xmlns:p14="http://schemas.microsoft.com/office/powerpoint/2010/main" val="288444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noProof="0" dirty="0">
                <a:latin typeface="Arial" panose="020B0604020202020204" pitchFamily="34" charset="0"/>
                <a:cs typeface="Arial" panose="020B0604020202020204" pitchFamily="34" charset="0"/>
              </a:rPr>
              <a:t>This PowerPoint presentation is an optional aid to run the “Don’t Fight, Mediate!” activity. </a:t>
            </a:r>
            <a:r>
              <a:rPr lang="en-US" noProof="0" dirty="0">
                <a:latin typeface="Arial" panose="020B0604020202020204" pitchFamily="34" charset="0"/>
                <a:cs typeface="Arial" panose="020B0604020202020204" pitchFamily="34" charset="0"/>
              </a:rPr>
              <a:t>Most of the information it contains illustrates the various steps outlined in the Student Workbook. </a:t>
            </a:r>
            <a:r>
              <a:rPr lang="en-CA" noProof="0" dirty="0">
                <a:latin typeface="Arial" panose="020B0604020202020204" pitchFamily="34" charset="0"/>
                <a:cs typeface="Arial" panose="020B0604020202020204" pitchFamily="34" charset="0"/>
              </a:rPr>
              <a:t>It can be used to correct the information gathered by the students. </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The proposed exercises are ready-to-use suggestions to run the activity and encourage your students’ participation.​</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The notes section of several slides include “NOTES FOR THE TEACHER," which provide specific information for the activity.​</a:t>
            </a:r>
          </a:p>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  Éducaloi, 2024​</a:t>
            </a:r>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a:t>
            </a:fld>
            <a:endParaRPr lang="fr-CA"/>
          </a:p>
        </p:txBody>
      </p:sp>
    </p:spTree>
    <p:extLst>
      <p:ext uri="{BB962C8B-B14F-4D97-AF65-F5344CB8AC3E}">
        <p14:creationId xmlns:p14="http://schemas.microsoft.com/office/powerpoint/2010/main" val="74873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10</a:t>
            </a:fld>
            <a:endParaRPr lang="en-CA"/>
          </a:p>
        </p:txBody>
      </p:sp>
    </p:spTree>
    <p:extLst>
      <p:ext uri="{BB962C8B-B14F-4D97-AF65-F5344CB8AC3E}">
        <p14:creationId xmlns:p14="http://schemas.microsoft.com/office/powerpoint/2010/main" val="396809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Identify situations where mediation can be useful.</a:t>
            </a:r>
            <a:endParaRPr lang="en-CA" b="1"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Invite the students to talk about conflicts they’ve had or heard about</a:t>
            </a:r>
            <a:r>
              <a:rPr lang="en-CA" noProof="0" dirty="0">
                <a:latin typeface="Arial" panose="020B0604020202020204" pitchFamily="34" charset="0"/>
                <a:cs typeface="Arial" panose="020B0604020202020204" pitchFamily="34" charset="0"/>
              </a:rPr>
              <a:t>.</a:t>
            </a:r>
            <a:endParaRPr lang="en-CA"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noProof="0" dirty="0">
                <a:latin typeface="Arial" panose="020B0604020202020204" pitchFamily="34" charset="0"/>
                <a:cs typeface="Arial" panose="020B0604020202020204" pitchFamily="34" charset="0"/>
              </a:rPr>
              <a:t>Discussion point: Mediation can be useful in many situations where at least two people are in conflict. </a:t>
            </a: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Correct Question 5 in the Student Workbook and write down examples of situations</a:t>
            </a:r>
            <a:r>
              <a:rPr lang="en-CA" noProof="0" dirty="0">
                <a:latin typeface="Arial" panose="020B0604020202020204" pitchFamily="34" charset="0"/>
                <a:cs typeface="Arial" panose="020B0604020202020204" pitchFamily="34" charset="0"/>
              </a:rPr>
              <a:t>:</a:t>
            </a:r>
            <a:endParaRPr lang="en-CA" noProof="0" dirty="0">
              <a:latin typeface="Arial" panose="020B0604020202020204" pitchFamily="34" charset="0"/>
              <a:ea typeface="Calibri"/>
              <a:cs typeface="Arial" panose="020B0604020202020204" pitchFamily="34" charset="0"/>
            </a:endParaRPr>
          </a:p>
          <a:p>
            <a:pPr marL="450850" lvl="2"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When students have a conflict at school.</a:t>
            </a:r>
          </a:p>
          <a:p>
            <a:pPr marL="450850" lvl="2" indent="-171450">
              <a:buFont typeface="Arial" panose="020B0604020202020204" pitchFamily="34" charset="0"/>
              <a:buChar char="•"/>
            </a:pPr>
            <a:r>
              <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rPr>
              <a:t>When two people have different beliefs, values, opinions or cultures.</a:t>
            </a:r>
          </a:p>
          <a:p>
            <a:pPr marL="450850" lvl="2" indent="-171450">
              <a:buFont typeface="Arial" panose="020B0604020202020204" pitchFamily="34" charset="0"/>
              <a:buChar char="•"/>
            </a:pPr>
            <a:r>
              <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rPr>
              <a:t>When parents separate.</a:t>
            </a:r>
          </a:p>
          <a:p>
            <a:pPr marL="450850" lvl="2" indent="-171450">
              <a:buFont typeface="Arial" panose="020B0604020202020204" pitchFamily="34" charset="0"/>
              <a:buChar char="•"/>
            </a:pPr>
            <a:r>
              <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rPr>
              <a:t>When two companies disagree about what a contract means.</a:t>
            </a:r>
          </a:p>
          <a:p>
            <a:pPr marL="450850" lvl="2" indent="-171450">
              <a:buFont typeface="Arial" panose="020B0604020202020204" pitchFamily="34" charset="0"/>
              <a:buChar char="•"/>
            </a:pPr>
            <a:r>
              <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rPr>
              <a:t>When two people want to avoid a long, expensive court case.</a:t>
            </a:r>
          </a:p>
          <a:p>
            <a:pPr marL="450850" lvl="2" indent="-171450">
              <a:buFont typeface="Arial" panose="020B0604020202020204" pitchFamily="34" charset="0"/>
              <a:buChar char="•"/>
            </a:pPr>
            <a:endPar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endParaRPr>
          </a:p>
          <a:p>
            <a:br>
              <a:rPr lang="en-CA" dirty="0">
                <a:effectLst/>
                <a:latin typeface="Arial" panose="020B0604020202020204" pitchFamily="34" charset="0"/>
                <a:cs typeface="Arial" panose="020B0604020202020204" pitchFamily="34" charset="0"/>
              </a:rPr>
            </a:br>
            <a:endParaRPr lang="en-CA" dirty="0">
              <a:effectLst/>
              <a:latin typeface="Arial" panose="020B0604020202020204" pitchFamily="34" charset="0"/>
              <a:cs typeface="Arial" panose="020B0604020202020204" pitchFamily="34" charset="0"/>
            </a:endParaRPr>
          </a:p>
          <a:p>
            <a:pPr marL="450850" lvl="2" indent="-171450">
              <a:buFont typeface="Arial" panose="020B0604020202020204" pitchFamily="34" charset="0"/>
              <a:buChar char="•"/>
            </a:pPr>
            <a:endParaRPr lang="en-CA" sz="1200" b="1" i="0" u="none" strike="noStrike" kern="1200" baseline="0" noProof="0" dirty="0">
              <a:solidFill>
                <a:schemeClr val="tx1"/>
              </a:solidFill>
              <a:latin typeface="Arial" panose="020B0604020202020204" pitchFamily="34" charset="0"/>
              <a:ea typeface="+mn-ea"/>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11</a:t>
            </a:fld>
            <a:endParaRPr lang="fr-CA"/>
          </a:p>
        </p:txBody>
      </p:sp>
    </p:spTree>
    <p:extLst>
      <p:ext uri="{BB962C8B-B14F-4D97-AF65-F5344CB8AC3E}">
        <p14:creationId xmlns:p14="http://schemas.microsoft.com/office/powerpoint/2010/main" val="134382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noProof="0" dirty="0">
                <a:latin typeface="Arial" panose="020B0604020202020204" pitchFamily="34" charset="0"/>
                <a:cs typeface="Arial" panose="020B0604020202020204" pitchFamily="34" charset="0"/>
              </a:rPr>
              <a:t>NOTES TO THE TEACHER</a:t>
            </a:r>
          </a:p>
          <a:p>
            <a:endParaRPr lang="en-CA" sz="1200" noProof="0" dirty="0">
              <a:latin typeface="Arial" panose="020B0604020202020204" pitchFamily="34" charset="0"/>
              <a:ea typeface="Calibri"/>
              <a:cs typeface="Arial" panose="020B0604020202020204" pitchFamily="34" charset="0"/>
            </a:endParaRPr>
          </a:p>
          <a:p>
            <a:r>
              <a:rPr lang="en-CA" sz="1200" b="1" noProof="0" dirty="0">
                <a:latin typeface="Arial" panose="020B0604020202020204" pitchFamily="34" charset="0"/>
                <a:cs typeface="Arial" panose="020B0604020202020204" pitchFamily="34" charset="0"/>
              </a:rPr>
              <a:t>Think of situations that are not mediation</a:t>
            </a:r>
          </a:p>
          <a:p>
            <a:endParaRPr lang="en-CA" sz="120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Ask the students to differentiate what is and is not mediation</a:t>
            </a:r>
            <a:r>
              <a:rPr lang="en-CA" sz="1200" noProof="0" dirty="0">
                <a:latin typeface="Arial" panose="020B0604020202020204" pitchFamily="34" charset="0"/>
                <a:cs typeface="Arial" panose="020B0604020202020204" pitchFamily="34" charset="0"/>
              </a:rPr>
              <a:t>.</a:t>
            </a:r>
          </a:p>
          <a:p>
            <a:pPr marL="0" indent="0">
              <a:buFont typeface="Wingdings" panose="05000000000000000000" pitchFamily="2" charset="2"/>
              <a:buNone/>
            </a:pPr>
            <a:endParaRPr lang="en-CA" sz="1200" noProof="0"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ea typeface="Calibri" panose="020F0502020204030204"/>
                <a:cs typeface="Arial" panose="020B0604020202020204" pitchFamily="34" charset="0"/>
              </a:rPr>
              <a:t>Correct Question 6 in the Student Workbook: </a:t>
            </a:r>
          </a:p>
          <a:p>
            <a:pPr lvl="1">
              <a:buFont typeface="Arial" panose="05000000000000000000" pitchFamily="2" charset="2"/>
              <a:buChar char="•"/>
            </a:pPr>
            <a:r>
              <a:rPr lang="en-CA" sz="1200" noProof="0" dirty="0">
                <a:latin typeface="Arial" panose="020B0604020202020204" pitchFamily="34" charset="0"/>
                <a:cs typeface="Arial" panose="020B0604020202020204" pitchFamily="34" charset="0"/>
              </a:rPr>
              <a:t>True or false: The characteristics of mediation:</a:t>
            </a:r>
            <a:endParaRPr lang="en-CA" sz="1200" noProof="0" dirty="0">
              <a:latin typeface="Arial" panose="020B0604020202020204" pitchFamily="34" charset="0"/>
              <a:ea typeface="Calibri" panose="020F0502020204030204"/>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outcome is usually win-win or lose-lose. </a:t>
            </a:r>
            <a:r>
              <a:rPr lang="en-CA" sz="1200" b="1" noProof="0" dirty="0">
                <a:latin typeface="Arial" panose="020B0604020202020204" pitchFamily="34" charset="0"/>
                <a:cs typeface="Arial" panose="020B0604020202020204" pitchFamily="34" charset="0"/>
              </a:rPr>
              <a:t>False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Only one solution is possible. </a:t>
            </a:r>
            <a:r>
              <a:rPr lang="en-CA" sz="1200" b="1" noProof="0" dirty="0">
                <a:latin typeface="Arial" panose="020B0604020202020204" pitchFamily="34" charset="0"/>
                <a:cs typeface="Arial" panose="020B0604020202020204" pitchFamily="34" charset="0"/>
              </a:rPr>
              <a:t>False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people involved find their own solution. </a:t>
            </a:r>
            <a:r>
              <a:rPr lang="en-CA" sz="1200" b="1" noProof="0" dirty="0">
                <a:latin typeface="Arial" panose="020B0604020202020204" pitchFamily="34" charset="0"/>
                <a:cs typeface="Arial" panose="020B0604020202020204" pitchFamily="34" charset="0"/>
              </a:rPr>
              <a:t>True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mediator can impose a solution. </a:t>
            </a:r>
            <a:r>
              <a:rPr lang="en-CA" sz="1200" b="1" noProof="0" dirty="0">
                <a:latin typeface="Arial" panose="020B0604020202020204" pitchFamily="34" charset="0"/>
                <a:cs typeface="Arial" panose="020B0604020202020204" pitchFamily="34" charset="0"/>
              </a:rPr>
              <a:t>False</a:t>
            </a:r>
            <a:endParaRPr lang="en-CA" sz="1200" noProof="0" dirty="0">
              <a:latin typeface="Arial" panose="020B0604020202020204" pitchFamily="34" charset="0"/>
              <a:cs typeface="Arial" panose="020B0604020202020204" pitchFamily="34" charset="0"/>
            </a:endParaRPr>
          </a:p>
          <a:p>
            <a:pPr lvl="2">
              <a:buFont typeface="Arial" panose="05000000000000000000" pitchFamily="2" charset="2"/>
              <a:buChar char="•"/>
            </a:pPr>
            <a:r>
              <a:rPr lang="en-CA" sz="1200" noProof="0" dirty="0">
                <a:latin typeface="Arial" panose="020B0604020202020204" pitchFamily="34" charset="0"/>
                <a:cs typeface="Arial" panose="020B0604020202020204" pitchFamily="34" charset="0"/>
              </a:rPr>
              <a:t>The mediator is neutral and impartial. </a:t>
            </a:r>
            <a:r>
              <a:rPr lang="en-CA" sz="1200" b="1" noProof="0" dirty="0">
                <a:latin typeface="Arial" panose="020B0604020202020204" pitchFamily="34" charset="0"/>
                <a:cs typeface="Arial" panose="020B0604020202020204" pitchFamily="34" charset="0"/>
              </a:rPr>
              <a:t>True</a:t>
            </a:r>
            <a:endParaRPr lang="en-CA" sz="1200" noProof="0" dirty="0">
              <a:latin typeface="Arial" panose="020B0604020202020204" pitchFamily="34" charset="0"/>
              <a:ea typeface="Calibri" panose="020F0502020204030204"/>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1" u="sng" noProof="0" dirty="0">
                <a:latin typeface="Arial" panose="020B0604020202020204" pitchFamily="34" charset="0"/>
                <a:cs typeface="Arial" panose="020B0604020202020204" pitchFamily="34" charset="0"/>
              </a:rPr>
              <a:t>Additional</a:t>
            </a:r>
            <a:r>
              <a:rPr lang="en-CA" sz="1200" noProof="0" dirty="0">
                <a:latin typeface="Arial" panose="020B0604020202020204" pitchFamily="34" charset="0"/>
                <a:cs typeface="Arial" panose="020B0604020202020204" pitchFamily="34" charset="0"/>
              </a:rPr>
              <a:t> discussion points</a:t>
            </a:r>
            <a:r>
              <a:rPr lang="en-CA" sz="1200" b="0" u="none" noProof="0" dirty="0">
                <a:latin typeface="Arial" panose="020B0604020202020204" pitchFamily="34" charset="0"/>
                <a:cs typeface="Arial" panose="020B0604020202020204" pitchFamily="34" charset="0"/>
              </a:rPr>
              <a:t>:</a:t>
            </a:r>
            <a:endParaRPr lang="en-CA" sz="1200" b="0" u="none" noProof="0" dirty="0">
              <a:latin typeface="Arial" panose="020B0604020202020204" pitchFamily="34" charset="0"/>
              <a:ea typeface="Calibri"/>
              <a:cs typeface="Arial" panose="020B0604020202020204" pitchFamily="34" charset="0"/>
            </a:endParaRPr>
          </a:p>
          <a:p>
            <a:pPr>
              <a:buFont typeface="Wingdings" panose="05000000000000000000" pitchFamily="2" charset="2"/>
            </a:pPr>
            <a:endParaRPr lang="en-CA" sz="1200" noProof="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r>
              <a:rPr lang="en-CA" sz="1200" noProof="0" dirty="0">
                <a:latin typeface="Arial" panose="020B0604020202020204" pitchFamily="34" charset="0"/>
                <a:cs typeface="Arial" panose="020B0604020202020204" pitchFamily="34" charset="0"/>
              </a:rPr>
              <a:t>Characteristics of mediation</a:t>
            </a: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The mediator is neutral and impartial.</a:t>
            </a: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The people in conflict find their own solution. </a:t>
            </a: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The outcome is usually win-win. </a:t>
            </a:r>
          </a:p>
          <a:p>
            <a:pPr marL="1085850" lvl="2" indent="-171450">
              <a:buFont typeface="Arial" panose="020B0604020202020204" pitchFamily="34" charset="0"/>
              <a:buChar char="•"/>
            </a:pPr>
            <a:r>
              <a:rPr lang="en-CA" sz="1200" b="0" noProof="0" dirty="0">
                <a:latin typeface="Arial" panose="020B0604020202020204" pitchFamily="34" charset="0"/>
                <a:cs typeface="Arial" panose="020B0604020202020204" pitchFamily="34" charset="0"/>
              </a:rPr>
              <a:t>Any solution is possible as long as it satisfies the people in conflict.</a:t>
            </a:r>
            <a:endParaRPr lang="en-CA" sz="1200" noProof="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v"/>
            </a:pPr>
            <a:endParaRPr lang="en-CA" sz="1200" b="1" noProof="0" dirty="0">
              <a:latin typeface="Arial" panose="020B0604020202020204" pitchFamily="34" charset="0"/>
              <a:ea typeface="Calibri"/>
              <a:cs typeface="Arial" panose="020B0604020202020204" pitchFamily="34" charset="0"/>
            </a:endParaRPr>
          </a:p>
          <a:p>
            <a:pPr marL="628650" lvl="1" indent="-171450">
              <a:buFont typeface="Wingdings" panose="05000000000000000000" pitchFamily="2" charset="2"/>
              <a:buChar char="v"/>
            </a:pPr>
            <a:r>
              <a:rPr lang="en-CA" sz="1200" noProof="0" dirty="0">
                <a:latin typeface="Arial" panose="020B0604020202020204" pitchFamily="34" charset="0"/>
                <a:cs typeface="Arial" panose="020B0604020202020204" pitchFamily="34" charset="0"/>
              </a:rPr>
              <a:t>Characteristics of what IS NOT mediation</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One person influences the discussions or solutions or favours one person’s opinions or solutions. </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One person imposes a solution (e.g., arbitrator or judge).</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The outcome is usually win-lose or lose-lose.</a:t>
            </a:r>
          </a:p>
          <a:p>
            <a:pPr marL="1085850" lvl="2"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Only one solution is possible (e.g., applying a law or regulation).</a:t>
            </a:r>
          </a:p>
          <a:p>
            <a:endParaRPr lang="en-CA" sz="1200" noProof="0" dirty="0">
              <a:latin typeface="Arial" panose="020B0604020202020204" pitchFamily="34" charset="0"/>
              <a:ea typeface="Calibri"/>
              <a:cs typeface="Arial" panose="020B0604020202020204" pitchFamily="34" charset="0"/>
            </a:endParaRPr>
          </a:p>
          <a:p>
            <a:endParaRPr lang="en-CA" sz="1200" noProof="0"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12</a:t>
            </a:fld>
            <a:endParaRPr lang="fr-CA"/>
          </a:p>
        </p:txBody>
      </p:sp>
    </p:spTree>
    <p:extLst>
      <p:ext uri="{BB962C8B-B14F-4D97-AF65-F5344CB8AC3E}">
        <p14:creationId xmlns:p14="http://schemas.microsoft.com/office/powerpoint/2010/main" val="171903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Find the advantages of resolving conflicts through mediation.</a:t>
            </a:r>
          </a:p>
          <a:p>
            <a:endParaRPr lang="en-CA" noProof="0" dirty="0">
              <a:latin typeface="Arial" panose="020B0604020202020204" pitchFamily="34" charset="0"/>
              <a:cs typeface="Arial" panose="020B0604020202020204" pitchFamily="34" charset="0"/>
            </a:endParaRPr>
          </a:p>
          <a:p>
            <a:pPr marL="267970" indent="-267970">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Correct Question 7 in the Student Workbook on the advantages of mediation.</a:t>
            </a:r>
            <a:endParaRPr lang="en-CA" b="0" u="none" noProof="0" dirty="0">
              <a:latin typeface="Arial" panose="020B0604020202020204" pitchFamily="34" charset="0"/>
              <a:ea typeface="Calibri"/>
              <a:cs typeface="Arial" panose="020B0604020202020204" pitchFamily="34" charset="0"/>
            </a:endParaRPr>
          </a:p>
          <a:p>
            <a:pPr marL="268288" indent="-268288"/>
            <a:endParaRPr lang="en-CA" noProof="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CA" noProof="0" dirty="0">
                <a:latin typeface="Arial" panose="020B0604020202020204" pitchFamily="34" charset="0"/>
                <a:cs typeface="Arial" panose="020B0604020202020204" pitchFamily="34" charset="0"/>
              </a:rPr>
              <a:t>For the people involved, what are the advantages of resolving their conflict through mediation?</a:t>
            </a:r>
          </a:p>
          <a:p>
            <a:pPr marL="536575" lvl="0" indent="-171450">
              <a:buFont typeface="Arial" panose="020B0604020202020204" pitchFamily="34" charset="0"/>
              <a:buChar char="•"/>
            </a:pPr>
            <a:r>
              <a:rPr lang="en-CA" b="1" noProof="0" dirty="0">
                <a:latin typeface="Arial" panose="020B0604020202020204" pitchFamily="34" charset="0"/>
                <a:cs typeface="Arial" panose="020B0604020202020204" pitchFamily="34" charset="0"/>
              </a:rPr>
              <a:t>They find a solution for themselves.</a:t>
            </a:r>
          </a:p>
          <a:p>
            <a:pPr marL="536575" lvl="0" indent="-171450">
              <a:buFont typeface="Arial" panose="020B0604020202020204" pitchFamily="34" charset="0"/>
              <a:buChar char="•"/>
            </a:pPr>
            <a:r>
              <a:rPr lang="en-CA" b="1" noProof="0" dirty="0">
                <a:effectLst/>
                <a:latin typeface="Arial" panose="020B0604020202020204" pitchFamily="34" charset="0"/>
                <a:cs typeface="Arial" panose="020B0604020202020204" pitchFamily="34" charset="0"/>
              </a:rPr>
              <a:t>They find a solution that satisfies everyone</a:t>
            </a:r>
            <a:r>
              <a:rPr lang="en-CA" b="1" noProof="0" dirty="0">
                <a:latin typeface="Arial" panose="020B0604020202020204" pitchFamily="34" charset="0"/>
                <a:cs typeface="Arial" panose="020B0604020202020204" pitchFamily="34" charset="0"/>
              </a:rPr>
              <a:t>.</a:t>
            </a:r>
          </a:p>
          <a:p>
            <a:pPr marL="536575" lvl="0" indent="-171450">
              <a:buFont typeface="Arial" panose="020B0604020202020204" pitchFamily="34" charset="0"/>
              <a:buChar char="•"/>
            </a:pPr>
            <a:r>
              <a:rPr lang="en-CA" b="1" noProof="0" dirty="0">
                <a:effectLst/>
                <a:latin typeface="Arial" panose="020B0604020202020204" pitchFamily="34" charset="0"/>
                <a:cs typeface="Arial" panose="020B0604020202020204" pitchFamily="34" charset="0"/>
              </a:rPr>
              <a:t>They resolve the conflict quickly (instead of dragging it out in court, for example). </a:t>
            </a:r>
          </a:p>
          <a:p>
            <a:pPr marL="536575" lvl="0" indent="-171450">
              <a:buFont typeface="Arial" panose="020B0604020202020204" pitchFamily="34" charset="0"/>
              <a:buChar char="•"/>
            </a:pPr>
            <a:r>
              <a:rPr lang="en-CA" b="1" noProof="0" dirty="0">
                <a:effectLst/>
                <a:latin typeface="Arial" panose="020B0604020202020204" pitchFamily="34" charset="0"/>
                <a:cs typeface="Arial" panose="020B0604020202020204" pitchFamily="34" charset="0"/>
              </a:rPr>
              <a:t>Their discussions and agreements are confidential</a:t>
            </a:r>
            <a:r>
              <a:rPr lang="en-CA" b="1" noProof="0" dirty="0">
                <a:latin typeface="Arial" panose="020B0604020202020204" pitchFamily="34" charset="0"/>
                <a:cs typeface="Arial" panose="020B0604020202020204" pitchFamily="34" charset="0"/>
              </a:rPr>
              <a:t>.</a:t>
            </a:r>
          </a:p>
          <a:p>
            <a:pPr marL="536575" lvl="0" indent="-171450">
              <a:buFont typeface="Arial" panose="020B0604020202020204" pitchFamily="34" charset="0"/>
              <a:buChar char="•"/>
            </a:pPr>
            <a:endParaRPr lang="en-CA" b="1" noProof="0" dirty="0">
              <a:latin typeface="Arial" panose="020B0604020202020204" pitchFamily="34" charset="0"/>
              <a:cs typeface="Arial" panose="020B0604020202020204" pitchFamily="34" charset="0"/>
            </a:endParaRPr>
          </a:p>
          <a:p>
            <a:br>
              <a:rPr lang="en-CA" noProof="0" dirty="0">
                <a:effectLst/>
                <a:latin typeface="Arial" panose="020B0604020202020204" pitchFamily="34" charset="0"/>
                <a:cs typeface="Arial" panose="020B0604020202020204" pitchFamily="34" charset="0"/>
              </a:rPr>
            </a:br>
            <a:endParaRPr lang="en-CA" noProof="0" dirty="0">
              <a:effectLst/>
              <a:latin typeface="Arial" panose="020B0604020202020204" pitchFamily="34" charset="0"/>
              <a:cs typeface="Arial" panose="020B0604020202020204" pitchFamily="34" charset="0"/>
            </a:endParaRPr>
          </a:p>
          <a:p>
            <a:br>
              <a:rPr lang="en-CA" noProof="0" dirty="0">
                <a:effectLst/>
                <a:latin typeface="Arial" panose="020B0604020202020204" pitchFamily="34" charset="0"/>
                <a:cs typeface="Arial" panose="020B0604020202020204" pitchFamily="34" charset="0"/>
              </a:rPr>
            </a:br>
            <a:endParaRPr lang="en-CA" noProof="0" dirty="0">
              <a:effectLst/>
              <a:latin typeface="Arial" panose="020B0604020202020204" pitchFamily="34" charset="0"/>
              <a:cs typeface="Arial" panose="020B0604020202020204" pitchFamily="34" charset="0"/>
            </a:endParaRPr>
          </a:p>
          <a:p>
            <a:pPr marL="536575" lvl="0" indent="-171450">
              <a:buFont typeface="Arial" panose="020B0604020202020204" pitchFamily="34" charset="0"/>
              <a:buChar char="•"/>
            </a:pPr>
            <a:endParaRPr lang="en-CA" b="1" noProof="0" dirty="0">
              <a:latin typeface="Arial" panose="020B0604020202020204" pitchFamily="34" charset="0"/>
              <a:cs typeface="Arial" panose="020B0604020202020204" pitchFamily="34" charset="0"/>
            </a:endParaRPr>
          </a:p>
          <a:p>
            <a:endParaRPr lang="en-CA" b="1" noProof="0" dirty="0">
              <a:latin typeface="Arial" panose="020B0604020202020204" pitchFamily="34" charset="0"/>
              <a:cs typeface="Arial" panose="020B0604020202020204" pitchFamily="34" charset="0"/>
            </a:endParaRP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13</a:t>
            </a:fld>
            <a:endParaRPr lang="fr-CA"/>
          </a:p>
        </p:txBody>
      </p:sp>
    </p:spTree>
    <p:extLst>
      <p:ext uri="{BB962C8B-B14F-4D97-AF65-F5344CB8AC3E}">
        <p14:creationId xmlns:p14="http://schemas.microsoft.com/office/powerpoint/2010/main" val="131850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14</a:t>
            </a:fld>
            <a:endParaRPr lang="en-CA"/>
          </a:p>
        </p:txBody>
      </p:sp>
    </p:spTree>
    <p:extLst>
      <p:ext uri="{BB962C8B-B14F-4D97-AF65-F5344CB8AC3E}">
        <p14:creationId xmlns:p14="http://schemas.microsoft.com/office/powerpoint/2010/main" val="348482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i="1" noProof="0"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b="1" noProof="0" dirty="0">
                <a:latin typeface="Arial" panose="020B0604020202020204" pitchFamily="34" charset="0"/>
                <a:cs typeface="Arial" panose="020B0604020202020204" pitchFamily="34" charset="0"/>
              </a:rPr>
              <a:t>Tips for leading the activity: </a:t>
            </a:r>
          </a:p>
          <a:p>
            <a:endParaRPr lang="en-CA" i="1" noProof="0" dirty="0">
              <a:latin typeface="Arial" panose="020B0604020202020204" pitchFamily="34" charset="0"/>
              <a:cs typeface="Arial" panose="020B0604020202020204" pitchFamily="34" charset="0"/>
            </a:endParaRPr>
          </a:p>
          <a:p>
            <a:pPr marL="685800" lvl="1" indent="-228600">
              <a:spcAft>
                <a:spcPts val="600"/>
              </a:spcAft>
              <a:buFont typeface="+mj-lt"/>
              <a:buAutoNum type="arabicPeriod"/>
            </a:pPr>
            <a:r>
              <a:rPr lang="en-CA" b="0" u="none" noProof="0" dirty="0">
                <a:latin typeface="Arial" panose="020B0604020202020204" pitchFamily="34" charset="0"/>
                <a:cs typeface="Arial" panose="020B0604020202020204" pitchFamily="34" charset="0"/>
              </a:rPr>
              <a:t>Ask the students to identify the players involved in mediation.</a:t>
            </a:r>
          </a:p>
          <a:p>
            <a:pPr marL="685800" lvl="1" indent="-228600">
              <a:spcAft>
                <a:spcPts val="600"/>
              </a:spcAft>
              <a:buFont typeface="+mj-lt"/>
              <a:buAutoNum type="arabicPeriod"/>
            </a:pPr>
            <a:r>
              <a:rPr lang="en-CA" b="0" u="none" noProof="0" dirty="0">
                <a:latin typeface="Arial" panose="020B0604020202020204" pitchFamily="34" charset="0"/>
                <a:cs typeface="Arial" panose="020B0604020202020204" pitchFamily="34" charset="0"/>
              </a:rPr>
              <a:t>Once they have identified one of the players, click on the corresponding figure. This should take you to a slide with more information about that player.</a:t>
            </a:r>
          </a:p>
          <a:p>
            <a:pPr marL="685800" lvl="1" indent="-228600">
              <a:spcAft>
                <a:spcPts val="600"/>
              </a:spcAft>
              <a:buFont typeface="+mj-lt"/>
              <a:buAutoNum type="arabicPeriod"/>
            </a:pPr>
            <a:r>
              <a:rPr lang="en-CA" b="0" u="none" noProof="0" dirty="0">
                <a:latin typeface="Arial" panose="020B0604020202020204" pitchFamily="34" charset="0"/>
                <a:cs typeface="Arial" panose="020B0604020202020204" pitchFamily="34" charset="0"/>
              </a:rPr>
              <a:t>As they identify the players, the students must write their names on the same diagram in their Student Workbook.</a:t>
            </a:r>
            <a:r>
              <a:rPr lang="en-CA" noProof="0" dirty="0">
                <a:latin typeface="Arial" panose="020B0604020202020204" pitchFamily="34" charset="0"/>
                <a:cs typeface="Arial" panose="020B0604020202020204" pitchFamily="34" charset="0"/>
              </a:rPr>
              <a:t> </a:t>
            </a:r>
          </a:p>
          <a:p>
            <a:pPr marL="685800" lvl="1" indent="-228600">
              <a:spcAft>
                <a:spcPts val="600"/>
              </a:spcAft>
              <a:buFont typeface="+mj-lt"/>
              <a:buAutoNum type="arabicPeriod"/>
            </a:pPr>
            <a:r>
              <a:rPr lang="en-CA" noProof="0" dirty="0">
                <a:latin typeface="Arial" panose="020B0604020202020204" pitchFamily="34" charset="0"/>
                <a:cs typeface="Arial" panose="020B0604020202020204" pitchFamily="34" charset="0"/>
              </a:rPr>
              <a:t>Once the player’s role is presented, click on the icon on the bottom right, “Return to the diagram”, to return to this slide. The name of the player should appear</a:t>
            </a:r>
            <a:r>
              <a:rPr lang="en-CA" b="0" i="0" u="none" strike="noStrike" noProof="0" dirty="0">
                <a:solidFill>
                  <a:srgbClr val="000000"/>
                </a:solidFill>
                <a:effectLst/>
                <a:latin typeface="Arial" panose="020B0604020202020204" pitchFamily="34" charset="0"/>
                <a:cs typeface="Arial" panose="020B0604020202020204" pitchFamily="34" charset="0"/>
              </a:rPr>
              <a:t>.</a:t>
            </a:r>
          </a:p>
          <a:p>
            <a:pPr marL="685800" lvl="1" indent="-228600">
              <a:spcAft>
                <a:spcPts val="600"/>
              </a:spcAft>
              <a:buFont typeface="+mj-lt"/>
              <a:buAutoNum type="arabicPeriod"/>
            </a:pPr>
            <a:r>
              <a:rPr lang="en-CA" b="0" i="0" u="none" strike="noStrike" noProof="0" dirty="0">
                <a:solidFill>
                  <a:srgbClr val="000000"/>
                </a:solidFill>
                <a:effectLst/>
                <a:latin typeface="Arial" panose="020B0604020202020204" pitchFamily="34" charset="0"/>
                <a:cs typeface="Arial" panose="020B0604020202020204" pitchFamily="34" charset="0"/>
              </a:rPr>
              <a:t>Once all the players have been identified, click on the icon on the bottom right, “Click here once all the players have been identified”. This will take you to the “The Simulated Mediation Process” </a:t>
            </a:r>
            <a:r>
              <a:rPr lang="en-CA" b="0" i="0" noProof="0" dirty="0">
                <a:solidFill>
                  <a:srgbClr val="000000"/>
                </a:solidFill>
                <a:effectLst/>
                <a:latin typeface="Arial" panose="020B0604020202020204" pitchFamily="34" charset="0"/>
                <a:cs typeface="Arial" panose="020B0604020202020204" pitchFamily="34" charset="0"/>
              </a:rPr>
              <a:t>​slide.</a:t>
            </a:r>
            <a:endParaRPr lang="en-CA" b="0" i="0" u="none" strike="noStrike" noProof="0" dirty="0">
              <a:solidFill>
                <a:srgbClr val="000000"/>
              </a:solidFill>
              <a:effectLst/>
              <a:latin typeface="Arial" panose="020B0604020202020204" pitchFamily="34" charset="0"/>
              <a:cs typeface="Arial" panose="020B0604020202020204" pitchFamily="34" charset="0"/>
            </a:endParaRPr>
          </a:p>
          <a:p>
            <a:pPr marL="457200" lvl="1" indent="0">
              <a:spcAft>
                <a:spcPts val="600"/>
              </a:spcAft>
              <a:buFont typeface="+mj-lt"/>
              <a:buNone/>
            </a:pPr>
            <a:endParaRPr lang="en-CA" b="0" u="none" noProof="0" dirty="0">
              <a:latin typeface="Arial" panose="020B0604020202020204" pitchFamily="34" charset="0"/>
              <a:cs typeface="Arial" panose="020B0604020202020204" pitchFamily="34" charset="0"/>
            </a:endParaRPr>
          </a:p>
          <a:p>
            <a:pPr marL="171450" indent="-171450">
              <a:spcAft>
                <a:spcPts val="600"/>
              </a:spcAft>
              <a:buFont typeface="Wingdings" panose="05000000000000000000" pitchFamily="2" charset="2"/>
              <a:buChar char="q"/>
            </a:pPr>
            <a:r>
              <a:rPr lang="en-CA" b="0" u="none" noProof="0" dirty="0">
                <a:latin typeface="Arial" panose="020B0604020202020204" pitchFamily="34" charset="0"/>
                <a:cs typeface="Arial" panose="020B0604020202020204" pitchFamily="34" charset="0"/>
              </a:rPr>
              <a:t>After identifying all the roles, answer Question 8 in the Student Workbook to summarize the description of each role.</a:t>
            </a:r>
          </a:p>
          <a:p>
            <a:endParaRPr lang="en-CA"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15</a:t>
            </a:fld>
            <a:endParaRPr lang="fr-CA"/>
          </a:p>
        </p:txBody>
      </p:sp>
    </p:spTree>
    <p:extLst>
      <p:ext uri="{BB962C8B-B14F-4D97-AF65-F5344CB8AC3E}">
        <p14:creationId xmlns:p14="http://schemas.microsoft.com/office/powerpoint/2010/main" val="243084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34C629-062F-46DE-AA79-873DB4AE343B}" type="slidenum">
              <a:rPr lang="en-CA" smtClean="0"/>
              <a:t>16</a:t>
            </a:fld>
            <a:endParaRPr lang="en-CA"/>
          </a:p>
        </p:txBody>
      </p:sp>
    </p:spTree>
    <p:extLst>
      <p:ext uri="{BB962C8B-B14F-4D97-AF65-F5344CB8AC3E}">
        <p14:creationId xmlns:p14="http://schemas.microsoft.com/office/powerpoint/2010/main" val="3129967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17</a:t>
            </a:fld>
            <a:endParaRPr lang="en-CA"/>
          </a:p>
        </p:txBody>
      </p:sp>
    </p:spTree>
    <p:extLst>
      <p:ext uri="{BB962C8B-B14F-4D97-AF65-F5344CB8AC3E}">
        <p14:creationId xmlns:p14="http://schemas.microsoft.com/office/powerpoint/2010/main" val="256590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18</a:t>
            </a:fld>
            <a:endParaRPr lang="fr-CA"/>
          </a:p>
        </p:txBody>
      </p:sp>
    </p:spTree>
    <p:extLst>
      <p:ext uri="{BB962C8B-B14F-4D97-AF65-F5344CB8AC3E}">
        <p14:creationId xmlns:p14="http://schemas.microsoft.com/office/powerpoint/2010/main" val="372534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19</a:t>
            </a:fld>
            <a:endParaRPr lang="en-CA"/>
          </a:p>
        </p:txBody>
      </p:sp>
    </p:spTree>
    <p:extLst>
      <p:ext uri="{BB962C8B-B14F-4D97-AF65-F5344CB8AC3E}">
        <p14:creationId xmlns:p14="http://schemas.microsoft.com/office/powerpoint/2010/main" val="268935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2</a:t>
            </a:fld>
            <a:endParaRPr lang="en-CA"/>
          </a:p>
        </p:txBody>
      </p:sp>
    </p:spTree>
    <p:extLst>
      <p:ext uri="{BB962C8B-B14F-4D97-AF65-F5344CB8AC3E}">
        <p14:creationId xmlns:p14="http://schemas.microsoft.com/office/powerpoint/2010/main" val="132253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noProof="0" dirty="0">
                <a:latin typeface="Arial" panose="020B0604020202020204" pitchFamily="34" charset="0"/>
                <a:cs typeface="Arial" panose="020B0604020202020204" pitchFamily="34" charset="0"/>
              </a:rPr>
              <a:t>NOTES TO THE TEACHER</a:t>
            </a:r>
          </a:p>
          <a:p>
            <a:endParaRPr lang="en-CA" sz="1200" noProof="0" dirty="0">
              <a:latin typeface="Arial" panose="020B0604020202020204" pitchFamily="34" charset="0"/>
              <a:cs typeface="Arial" panose="020B0604020202020204" pitchFamily="34" charset="0"/>
            </a:endParaRPr>
          </a:p>
          <a:p>
            <a:r>
              <a:rPr lang="en-CA" sz="1200" b="0" noProof="0" dirty="0">
                <a:latin typeface="Arial" panose="020B0604020202020204" pitchFamily="34" charset="0"/>
                <a:cs typeface="Arial" panose="020B0604020202020204" pitchFamily="34" charset="0"/>
              </a:rPr>
              <a:t>Identify the issues</a:t>
            </a:r>
            <a:endParaRPr lang="en-CA" sz="1200" b="0" noProof="0" dirty="0">
              <a:latin typeface="Arial" panose="020B0604020202020204" pitchFamily="34" charset="0"/>
              <a:ea typeface="Calibri"/>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In preparation for the simulated mediation, answer questions 9 to 12 in the Student Workbook about the different aspects of the situation</a:t>
            </a:r>
            <a:r>
              <a:rPr lang="en-CA" sz="1200" noProof="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q"/>
            </a:pPr>
            <a:endParaRPr lang="en-CA" sz="1200" noProof="0" dirty="0">
              <a:latin typeface="Arial" panose="020B0604020202020204" pitchFamily="34" charset="0"/>
              <a:cs typeface="Arial" panose="020B0604020202020204" pitchFamily="34" charset="0"/>
            </a:endParaRPr>
          </a:p>
          <a:p>
            <a:pPr marL="353695"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Who is involved in the conflict? </a:t>
            </a:r>
          </a:p>
          <a:p>
            <a:pPr marL="810895" lvl="1" indent="-171450" algn="l" defTabSz="914400" rtl="0" eaLnBrk="1" latinLnBrk="0" hangingPunct="1">
              <a:buFont typeface="Arial" panose="020B0604020202020204" pitchFamily="34" charset="0"/>
              <a:buChar char="•"/>
            </a:pPr>
            <a:r>
              <a:rPr lang="en-CA" sz="1200" b="1" kern="1200" noProof="0" dirty="0">
                <a:solidFill>
                  <a:schemeClr val="tx1"/>
                </a:solidFill>
                <a:latin typeface="Arial" panose="020B0604020202020204" pitchFamily="34" charset="0"/>
                <a:ea typeface="+mn-ea"/>
                <a:cs typeface="Arial" panose="020B0604020202020204" pitchFamily="34" charset="0"/>
              </a:rPr>
              <a:t>Possible answers: Simon </a:t>
            </a:r>
            <a:r>
              <a:rPr lang="en-CA" sz="1200" b="1" kern="1200" noProof="0" dirty="0" err="1">
                <a:solidFill>
                  <a:schemeClr val="tx1"/>
                </a:solidFill>
                <a:latin typeface="Arial" panose="020B0604020202020204" pitchFamily="34" charset="0"/>
                <a:ea typeface="+mn-ea"/>
                <a:cs typeface="Arial" panose="020B0604020202020204" pitchFamily="34" charset="0"/>
              </a:rPr>
              <a:t>Goodeats</a:t>
            </a:r>
            <a:r>
              <a:rPr lang="en-CA" sz="1200" b="1" kern="1200" noProof="0" dirty="0">
                <a:solidFill>
                  <a:schemeClr val="tx1"/>
                </a:solidFill>
                <a:latin typeface="Arial" panose="020B0604020202020204" pitchFamily="34" charset="0"/>
                <a:ea typeface="+mn-ea"/>
                <a:cs typeface="Arial" panose="020B0604020202020204" pitchFamily="34" charset="0"/>
              </a:rPr>
              <a:t> (posted a video of Christine online without her consent) and his parents (less revenue from their restaurant). Christine Clark (felt humiliated and ridiculed due to the video) and her parents (they want to come to an agreement with the other side).  </a:t>
            </a:r>
          </a:p>
          <a:p>
            <a:pPr marL="353695" lvl="1" indent="-171450" algn="l" defTabSz="914400" rtl="0" eaLnBrk="1" latinLnBrk="0" hangingPunct="1">
              <a:buFont typeface="Arial" panose="020B0604020202020204" pitchFamily="34" charset="0"/>
              <a:buChar char="•"/>
            </a:pPr>
            <a:r>
              <a:rPr lang="en-CA" sz="1200" kern="1200" noProof="0" dirty="0">
                <a:solidFill>
                  <a:schemeClr val="tx1"/>
                </a:solidFill>
                <a:latin typeface="Arial" panose="020B0604020202020204" pitchFamily="34" charset="0"/>
                <a:ea typeface="+mn-ea"/>
                <a:cs typeface="Arial" panose="020B0604020202020204" pitchFamily="34" charset="0"/>
              </a:rPr>
              <a:t>What problems must they solve? </a:t>
            </a:r>
          </a:p>
          <a:p>
            <a:pPr marL="810895" lvl="1" indent="-171450" algn="l" defTabSz="914400" rtl="0" eaLnBrk="1" latinLnBrk="0" hangingPunct="1">
              <a:buFont typeface="Arial" panose="020B0604020202020204" pitchFamily="34" charset="0"/>
              <a:buChar char="•"/>
            </a:pPr>
            <a:r>
              <a:rPr lang="en-CA" sz="1200" b="1" kern="1200" noProof="0" dirty="0">
                <a:solidFill>
                  <a:schemeClr val="tx1"/>
                </a:solidFill>
                <a:latin typeface="Arial" panose="020B0604020202020204" pitchFamily="34" charset="0"/>
                <a:ea typeface="+mn-ea"/>
                <a:cs typeface="Arial" panose="020B0604020202020204" pitchFamily="34" charset="0"/>
              </a:rPr>
              <a:t>Possible answers: Christine feels humiliated by the video Simon posted without her agreement. Christine’s comments on the Internet made Simon’s parents lose revenue.</a:t>
            </a:r>
          </a:p>
          <a:p>
            <a:pPr marL="353695" indent="-171450">
              <a:buFont typeface="Arial" panose="020B0604020202020204" pitchFamily="34" charset="0"/>
              <a:buChar char="•"/>
            </a:pPr>
            <a:r>
              <a:rPr lang="en-CA" sz="1200" noProof="0" dirty="0">
                <a:latin typeface="Arial" panose="020B0604020202020204" pitchFamily="34" charset="0"/>
                <a:cs typeface="Arial" panose="020B0604020202020204" pitchFamily="34" charset="0"/>
              </a:rPr>
              <a:t>In your opinion, what does each side want? </a:t>
            </a:r>
          </a:p>
          <a:p>
            <a:pPr marL="810895" lvl="1" indent="-171450" algn="l" defTabSz="914400" rtl="0" eaLnBrk="1" latinLnBrk="0" hangingPunct="1">
              <a:buFont typeface="Arial" panose="020B0604020202020204" pitchFamily="34" charset="0"/>
              <a:buChar char="•"/>
            </a:pPr>
            <a:r>
              <a:rPr lang="en-CA" sz="1200" b="1" kern="1200" noProof="0" dirty="0">
                <a:solidFill>
                  <a:schemeClr val="tx1"/>
                </a:solidFill>
                <a:latin typeface="Arial" panose="020B0604020202020204" pitchFamily="34" charset="0"/>
                <a:ea typeface="+mn-ea"/>
                <a:cs typeface="Arial" panose="020B0604020202020204" pitchFamily="34" charset="0"/>
              </a:rPr>
              <a:t>Christine wants the video deleted. She also wants to be compensated for having had her privacy invaded, her reputation damaged and for the humiliation she suffered. Simon’s parents want their restaurant’s reputation and revenue restored.  </a:t>
            </a:r>
          </a:p>
          <a:p>
            <a:pPr marL="639445" lvl="1" indent="0" algn="l" defTabSz="914400" rtl="0" eaLnBrk="1" latinLnBrk="0" hangingPunct="1">
              <a:buFont typeface="Arial" panose="020B0604020202020204" pitchFamily="34" charset="0"/>
              <a:buNone/>
            </a:pPr>
            <a:endParaRPr lang="en-CA" sz="1200" b="1" kern="1200" noProof="0" dirty="0">
              <a:solidFill>
                <a:schemeClr val="tx1"/>
              </a:solidFill>
              <a:latin typeface="Arial" panose="020B0604020202020204" pitchFamily="34" charset="0"/>
              <a:ea typeface="+mn-ea"/>
              <a:cs typeface="Arial" panose="020B0604020202020204" pitchFamily="34" charset="0"/>
            </a:endParaRPr>
          </a:p>
          <a:p>
            <a:r>
              <a:rPr lang="en-CA" sz="1200" noProof="0" dirty="0">
                <a:effectLst/>
                <a:latin typeface="Arial" panose="020B0604020202020204" pitchFamily="34" charset="0"/>
                <a:ea typeface="Calibri" panose="020F0502020204030204" pitchFamily="34" charset="0"/>
                <a:cs typeface="Arial" panose="020B0604020202020204" pitchFamily="34" charset="0"/>
              </a:rPr>
              <a:t> To be reviewed after the simulated mediation.</a:t>
            </a:r>
          </a:p>
          <a:p>
            <a:pPr marL="35369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latin typeface="Arial" panose="020B0604020202020204" pitchFamily="34" charset="0"/>
                <a:ea typeface="Calibri" panose="020F0502020204030204"/>
                <a:cs typeface="Arial" panose="020B0604020202020204" pitchFamily="34" charset="0"/>
              </a:rPr>
              <a:t>In your opinion, what do you think would satisfy everyone? </a:t>
            </a:r>
          </a:p>
          <a:p>
            <a:pPr marL="81089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noProof="0" dirty="0">
                <a:effectLst/>
                <a:latin typeface="Arial" panose="020B0604020202020204" pitchFamily="34" charset="0"/>
                <a:ea typeface="Calibri" panose="020F0502020204030204" pitchFamily="34" charset="0"/>
                <a:cs typeface="Arial" panose="020B0604020202020204" pitchFamily="34" charset="0"/>
              </a:rPr>
              <a:t>Each student’s personal answer</a:t>
            </a:r>
            <a:r>
              <a:rPr lang="en-CA" sz="1200" noProof="0" dirty="0">
                <a:effectLst/>
                <a:latin typeface="Arial" panose="020B0604020202020204" pitchFamily="34" charset="0"/>
                <a:ea typeface="Calibri" panose="020F0502020204030204" pitchFamily="34" charset="0"/>
                <a:cs typeface="Arial" panose="020B0604020202020204" pitchFamily="34" charset="0"/>
              </a:rPr>
              <a:t>. </a:t>
            </a:r>
            <a:r>
              <a:rPr lang="en-CA" sz="1200" u="sng" noProof="0" dirty="0">
                <a:effectLst/>
                <a:latin typeface="Arial" panose="020B0604020202020204" pitchFamily="34" charset="0"/>
                <a:ea typeface="Calibri" panose="020F0502020204030204" pitchFamily="34" charset="0"/>
                <a:cs typeface="Arial" panose="020B0604020202020204" pitchFamily="34" charset="0"/>
              </a:rPr>
              <a:t>Do not share the answers with the class</a:t>
            </a:r>
            <a:r>
              <a:rPr lang="en-CA" sz="1200" u="none" noProof="0" dirty="0">
                <a:effectLst/>
                <a:latin typeface="Arial" panose="020B0604020202020204" pitchFamily="34" charset="0"/>
                <a:ea typeface="Calibri" panose="020F0502020204030204" pitchFamily="34" charset="0"/>
                <a:cs typeface="Arial" panose="020B0604020202020204" pitchFamily="34" charset="0"/>
              </a:rPr>
              <a:t> since this could influence the upcoming mediations. The students will compare their answers at the end of the activity. </a:t>
            </a:r>
            <a:r>
              <a:rPr lang="en-CA" sz="1200" noProof="0" dirty="0">
                <a:effectLst/>
                <a:latin typeface="Arial" panose="020B0604020202020204" pitchFamily="34" charset="0"/>
                <a:ea typeface="Calibri" panose="020F0502020204030204" pitchFamily="34" charset="0"/>
                <a:cs typeface="Arial" panose="020B0604020202020204" pitchFamily="34" charset="0"/>
              </a:rPr>
              <a:t> </a:t>
            </a:r>
            <a:endParaRPr lang="en-CA" sz="1200" noProof="0" dirty="0">
              <a:latin typeface="Arial" panose="020B0604020202020204" pitchFamily="34" charset="0"/>
              <a:ea typeface="Calibri"/>
              <a:cs typeface="Arial" panose="020B0604020202020204" pitchFamily="34" charset="0"/>
            </a:endParaRPr>
          </a:p>
          <a:p>
            <a:pPr marL="182245"/>
            <a:endParaRPr lang="en-CA" sz="1200" b="1" u="sng" noProof="0" dirty="0">
              <a:latin typeface="Arial" panose="020B0604020202020204" pitchFamily="34" charset="0"/>
              <a:ea typeface="Calibri"/>
              <a:cs typeface="Arial" panose="020B0604020202020204" pitchFamily="34" charset="0"/>
            </a:endParaRPr>
          </a:p>
          <a:p>
            <a:endParaRPr lang="en-CA" sz="1200" noProof="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20</a:t>
            </a:fld>
            <a:endParaRPr lang="fr-CA"/>
          </a:p>
        </p:txBody>
      </p:sp>
    </p:spTree>
    <p:extLst>
      <p:ext uri="{BB962C8B-B14F-4D97-AF65-F5344CB8AC3E}">
        <p14:creationId xmlns:p14="http://schemas.microsoft.com/office/powerpoint/2010/main" val="235984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4C629-062F-46DE-AA79-873DB4AE343B}" type="slidenum">
              <a:rPr lang="en-CA" smtClean="0"/>
              <a:t>21</a:t>
            </a:fld>
            <a:endParaRPr lang="en-CA"/>
          </a:p>
        </p:txBody>
      </p:sp>
    </p:spTree>
    <p:extLst>
      <p:ext uri="{BB962C8B-B14F-4D97-AF65-F5344CB8AC3E}">
        <p14:creationId xmlns:p14="http://schemas.microsoft.com/office/powerpoint/2010/main" val="2497927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latin typeface="Arial" panose="020B0604020202020204" pitchFamily="34" charset="0"/>
                <a:cs typeface="Arial" panose="020B0604020202020204" pitchFamily="34" charset="0"/>
              </a:rPr>
              <a:t>NOTES TO THE TEACHER</a:t>
            </a:r>
          </a:p>
          <a:p>
            <a:endParaRPr lang="en-CA" sz="1200" b="1" u="sng" dirty="0">
              <a:latin typeface="Arial" panose="020B0604020202020204" pitchFamily="34" charset="0"/>
              <a:ea typeface="Calibri"/>
              <a:cs typeface="Arial" panose="020B0604020202020204" pitchFamily="34" charset="0"/>
            </a:endParaRPr>
          </a:p>
          <a:p>
            <a:pPr marL="171450" indent="-171450">
              <a:buFont typeface="Wingdings" panose="05000000000000000000" pitchFamily="2" charset="2"/>
              <a:buChar char="q"/>
            </a:pPr>
            <a:r>
              <a:rPr lang="en-CA" sz="1200" b="0" i="0" dirty="0">
                <a:solidFill>
                  <a:srgbClr val="000000"/>
                </a:solidFill>
                <a:effectLst/>
                <a:latin typeface="Arial" panose="020B0604020202020204" pitchFamily="34" charset="0"/>
                <a:cs typeface="Arial" panose="020B0604020202020204" pitchFamily="34" charset="0"/>
              </a:rPr>
              <a:t>As a class, read the section “The Simulated Mediation Process” in the Student Workbook.</a:t>
            </a:r>
          </a:p>
          <a:p>
            <a:pPr marL="171450" indent="-171450">
              <a:buFont typeface="Wingdings" panose="05000000000000000000" pitchFamily="2" charset="2"/>
              <a:buChar char="q"/>
            </a:pPr>
            <a:endParaRPr lang="en-CA" sz="1200" b="1" i="0" dirty="0">
              <a:solidFill>
                <a:srgbClr val="000000"/>
              </a:solidFill>
              <a:effectLst/>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dirty="0">
                <a:latin typeface="Arial" panose="020B0604020202020204" pitchFamily="34" charset="0"/>
                <a:cs typeface="Arial" panose="020B0604020202020204" pitchFamily="34" charset="0"/>
              </a:rPr>
              <a:t>At this stage, assign a character to each student. </a:t>
            </a:r>
          </a:p>
          <a:p>
            <a:pPr marL="628650" lvl="1" indent="-171450">
              <a:buFont typeface="Arial" panose="020B0604020202020204" pitchFamily="34" charset="0"/>
              <a:buChar char="•"/>
            </a:pPr>
            <a:r>
              <a:rPr lang="en-CA" sz="1200" b="0" u="none" dirty="0">
                <a:latin typeface="Arial" panose="020B0604020202020204" pitchFamily="34" charset="0"/>
                <a:cs typeface="Arial" panose="020B0604020202020204" pitchFamily="34" charset="0"/>
              </a:rPr>
              <a:t>In addition to the family members, there will be mediators and advisors.</a:t>
            </a:r>
          </a:p>
          <a:p>
            <a:pPr marL="457200" lvl="1" indent="0">
              <a:buFont typeface="Arial" panose="020B0604020202020204" pitchFamily="34" charset="0"/>
              <a:buNone/>
            </a:pPr>
            <a:endParaRPr lang="en-CA" sz="1200" b="1" u="sng" dirty="0">
              <a:latin typeface="Arial" panose="020B0604020202020204" pitchFamily="34" charset="0"/>
              <a:cs typeface="Arial" panose="020B0604020202020204" pitchFamily="34" charset="0"/>
            </a:endParaRPr>
          </a:p>
          <a:p>
            <a:pPr marL="171450" lvl="1" indent="-171450" algn="l" defTabSz="914400" rtl="0" eaLnBrk="1" latinLnBrk="0" hangingPunct="1">
              <a:buFont typeface="Wingdings" panose="05000000000000000000" pitchFamily="2" charset="2"/>
              <a:buChar char="q"/>
            </a:pPr>
            <a:r>
              <a:rPr lang="en-CA" sz="1200" b="0" u="none" kern="1200" dirty="0">
                <a:solidFill>
                  <a:schemeClr val="tx1"/>
                </a:solidFill>
                <a:latin typeface="Arial" panose="020B0604020202020204" pitchFamily="34" charset="0"/>
                <a:ea typeface="+mn-ea"/>
                <a:cs typeface="Arial" panose="020B0604020202020204" pitchFamily="34" charset="0"/>
              </a:rPr>
              <a:t>Divide the students into teams so that everyone participates in a simulated mediation. </a:t>
            </a:r>
          </a:p>
          <a:p>
            <a:pPr marL="628650" lvl="1" indent="-171450" algn="l" defTabSz="914400" rtl="0" eaLnBrk="1" latinLnBrk="0" hangingPunct="1">
              <a:buFont typeface="Arial" panose="020B0604020202020204" pitchFamily="34" charset="0"/>
              <a:buChar char="•"/>
            </a:pPr>
            <a:r>
              <a:rPr lang="en-CA" sz="1200" b="0" u="none" kern="1200" dirty="0">
                <a:solidFill>
                  <a:schemeClr val="tx1"/>
                </a:solidFill>
                <a:latin typeface="Arial" panose="020B0604020202020204" pitchFamily="34" charset="0"/>
                <a:cs typeface="Arial" panose="020B0604020202020204" pitchFamily="34" charset="0"/>
              </a:rPr>
              <a:t>Use the Assigning Roles table (</a:t>
            </a:r>
            <a:r>
              <a:rPr lang="en-CA" sz="1200" b="0" i="0" u="none" kern="1200" dirty="0">
                <a:solidFill>
                  <a:schemeClr val="tx1"/>
                </a:solidFill>
                <a:latin typeface="Arial" panose="020B0604020202020204" pitchFamily="34" charset="0"/>
                <a:cs typeface="Arial" panose="020B0604020202020204" pitchFamily="34" charset="0"/>
              </a:rPr>
              <a:t>Teaching Guide</a:t>
            </a:r>
            <a:r>
              <a:rPr lang="en-CA" sz="1200" b="0" u="none" kern="1200" dirty="0">
                <a:solidFill>
                  <a:schemeClr val="tx1"/>
                </a:solidFill>
                <a:latin typeface="Arial" panose="020B0604020202020204" pitchFamily="34" charset="0"/>
                <a:cs typeface="Arial" panose="020B0604020202020204" pitchFamily="34" charset="0"/>
              </a:rPr>
              <a:t>).</a:t>
            </a:r>
          </a:p>
          <a:p>
            <a:pPr marL="457200" lvl="1" indent="0" algn="l" defTabSz="914400" rtl="0" eaLnBrk="1" latinLnBrk="0" hangingPunct="1">
              <a:buFont typeface="Arial" panose="020B0604020202020204" pitchFamily="34" charset="0"/>
              <a:buNone/>
            </a:pPr>
            <a:endParaRPr lang="en-CA" sz="1200" b="1" u="sng" kern="1200" dirty="0">
              <a:solidFill>
                <a:schemeClr val="tx1"/>
              </a:solidFill>
              <a:latin typeface="Arial" panose="020B0604020202020204" pitchFamily="34" charset="0"/>
              <a:ea typeface="+mn-ea"/>
              <a:cs typeface="Arial" panose="020B0604020202020204" pitchFamily="34" charset="0"/>
            </a:endParaRPr>
          </a:p>
          <a:p>
            <a:pPr marL="171450" lvl="1" indent="-171450" algn="l" defTabSz="914400" rtl="0" eaLnBrk="1" latinLnBrk="0" hangingPunct="1">
              <a:buFont typeface="Wingdings" panose="05000000000000000000" pitchFamily="2" charset="2"/>
              <a:buChar char="q"/>
            </a:pPr>
            <a:r>
              <a:rPr lang="en-CA" sz="1200" b="0" u="none" kern="1200" dirty="0">
                <a:solidFill>
                  <a:schemeClr val="tx1"/>
                </a:solidFill>
                <a:latin typeface="Arial" panose="020B0604020202020204" pitchFamily="34" charset="0"/>
                <a:ea typeface="+mn-ea"/>
                <a:cs typeface="Arial" panose="020B0604020202020204" pitchFamily="34" charset="0"/>
              </a:rPr>
              <a:t>Each student must write down their role and their team number in their Student Workbook. </a:t>
            </a:r>
          </a:p>
          <a:p>
            <a:endParaRPr lang="en-CA" sz="1200" b="1" u="sng"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dirty="0">
                <a:latin typeface="Arial" panose="020B0604020202020204" pitchFamily="34" charset="0"/>
                <a:cs typeface="Arial" panose="020B0604020202020204" pitchFamily="34" charset="0"/>
              </a:rPr>
              <a:t>Then, hand out the </a:t>
            </a:r>
            <a:r>
              <a:rPr lang="en-CA" sz="1200" i="0" dirty="0">
                <a:latin typeface="Arial" panose="020B0604020202020204" pitchFamily="34" charset="0"/>
                <a:cs typeface="Arial" panose="020B0604020202020204" pitchFamily="34" charset="0"/>
              </a:rPr>
              <a:t>Character Information Sheets and the </a:t>
            </a:r>
            <a:r>
              <a:rPr lang="en-CA" b="0" i="0" u="none" noProof="0" dirty="0">
                <a:latin typeface="Arial" panose="020B0604020202020204" pitchFamily="34" charset="0"/>
                <a:cs typeface="Arial" panose="020B0604020202020204" pitchFamily="34" charset="0"/>
              </a:rPr>
              <a:t>Exercises to Prepare for Mediation</a:t>
            </a:r>
            <a:r>
              <a:rPr lang="en-CA" sz="1200" i="0" dirty="0">
                <a:solidFill>
                  <a:srgbClr val="F6891F"/>
                </a:solidFill>
                <a:latin typeface="Arial" panose="020B0604020202020204" pitchFamily="34" charset="0"/>
                <a:cs typeface="Arial" panose="020B0604020202020204" pitchFamily="34" charset="0"/>
              </a:rPr>
              <a:t> </a:t>
            </a:r>
            <a:r>
              <a:rPr lang="en-CA" sz="1200" b="0" i="0" u="none" dirty="0">
                <a:solidFill>
                  <a:srgbClr val="F6891F"/>
                </a:solidFill>
                <a:latin typeface="Arial" panose="020B0604020202020204" pitchFamily="34" charset="0"/>
                <a:cs typeface="Arial" panose="020B0604020202020204" pitchFamily="34" charset="0"/>
              </a:rPr>
              <a:t>(Teaching Guide)</a:t>
            </a:r>
            <a:r>
              <a:rPr lang="en-CA" sz="1200" b="0" i="0" u="none" dirty="0">
                <a:latin typeface="Arial" panose="020B0604020202020204" pitchFamily="34" charset="0"/>
                <a:cs typeface="Arial" panose="020B0604020202020204" pitchFamily="34" charset="0"/>
              </a:rPr>
              <a:t>. </a:t>
            </a:r>
          </a:p>
          <a:p>
            <a:endParaRPr lang="en-CA" sz="12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22</a:t>
            </a:fld>
            <a:endParaRPr lang="fr-CA"/>
          </a:p>
        </p:txBody>
      </p:sp>
    </p:spTree>
    <p:extLst>
      <p:ext uri="{BB962C8B-B14F-4D97-AF65-F5344CB8AC3E}">
        <p14:creationId xmlns:p14="http://schemas.microsoft.com/office/powerpoint/2010/main" val="3519358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NOTES TO THE TEACHER</a:t>
            </a: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err="1">
                <a:latin typeface="Arial" panose="020B0604020202020204" pitchFamily="34" charset="0"/>
                <a:cs typeface="Arial" panose="020B0604020202020204" pitchFamily="34" charset="0"/>
              </a:rPr>
              <a:t>Present</a:t>
            </a:r>
            <a:r>
              <a:rPr lang="fr-CA" dirty="0">
                <a:latin typeface="Arial" panose="020B0604020202020204" pitchFamily="34" charset="0"/>
                <a:cs typeface="Arial" panose="020B0604020202020204" pitchFamily="34" charset="0"/>
              </a:rPr>
              <a:t> the </a:t>
            </a:r>
            <a:r>
              <a:rPr lang="fr-CA" dirty="0" err="1">
                <a:latin typeface="Arial" panose="020B0604020202020204" pitchFamily="34" charset="0"/>
                <a:cs typeface="Arial" panose="020B0604020202020204" pitchFamily="34" charset="0"/>
              </a:rPr>
              <a:t>mediation</a:t>
            </a:r>
            <a:r>
              <a:rPr lang="fr-CA" dirty="0">
                <a:latin typeface="Arial" panose="020B0604020202020204" pitchFamily="34" charset="0"/>
                <a:cs typeface="Arial" panose="020B0604020202020204" pitchFamily="34" charset="0"/>
              </a:rPr>
              <a:t> process </a:t>
            </a:r>
            <a:r>
              <a:rPr lang="fr-CA" dirty="0" err="1">
                <a:latin typeface="Arial" panose="020B0604020202020204" pitchFamily="34" charset="0"/>
                <a:cs typeface="Arial" panose="020B0604020202020204" pitchFamily="34" charset="0"/>
              </a:rPr>
              <a:t>which</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is</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also</a:t>
            </a:r>
            <a:r>
              <a:rPr lang="fr-CA"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described</a:t>
            </a:r>
            <a:r>
              <a:rPr lang="fr-CA" dirty="0">
                <a:latin typeface="Arial" panose="020B0604020202020204" pitchFamily="34" charset="0"/>
                <a:cs typeface="Arial" panose="020B0604020202020204" pitchFamily="34" charset="0"/>
              </a:rPr>
              <a:t> in the </a:t>
            </a:r>
            <a:r>
              <a:rPr lang="fr-CA" dirty="0" err="1">
                <a:latin typeface="Arial" panose="020B0604020202020204" pitchFamily="34" charset="0"/>
                <a:cs typeface="Arial" panose="020B0604020202020204" pitchFamily="34" charset="0"/>
              </a:rPr>
              <a:t>Student</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Workbook</a:t>
            </a:r>
            <a:r>
              <a:rPr lang="fr-CA" dirty="0">
                <a:latin typeface="Arial" panose="020B0604020202020204" pitchFamily="34" charset="0"/>
                <a:cs typeface="Arial" panose="020B0604020202020204" pitchFamily="34" charset="0"/>
              </a:rPr>
              <a:t>. </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23</a:t>
            </a:fld>
            <a:endParaRPr lang="fr-CA"/>
          </a:p>
        </p:txBody>
      </p:sp>
    </p:spTree>
    <p:extLst>
      <p:ext uri="{BB962C8B-B14F-4D97-AF65-F5344CB8AC3E}">
        <p14:creationId xmlns:p14="http://schemas.microsoft.com/office/powerpoint/2010/main" val="2283299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NOTES TO THE TEACHER</a:t>
            </a:r>
          </a:p>
          <a:p>
            <a:endParaRPr lang="fr-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fr-CA" dirty="0" err="1">
                <a:latin typeface="Arial" panose="020B0604020202020204" pitchFamily="34" charset="0"/>
                <a:cs typeface="Arial" panose="020B0604020202020204" pitchFamily="34" charset="0"/>
              </a:rPr>
              <a:t>Present</a:t>
            </a:r>
            <a:r>
              <a:rPr lang="fr-CA" dirty="0">
                <a:latin typeface="Arial" panose="020B0604020202020204" pitchFamily="34" charset="0"/>
                <a:cs typeface="Arial" panose="020B0604020202020204" pitchFamily="34" charset="0"/>
              </a:rPr>
              <a:t> the guidelines for the </a:t>
            </a:r>
            <a:r>
              <a:rPr lang="fr-CA" dirty="0" err="1">
                <a:latin typeface="Arial" panose="020B0604020202020204" pitchFamily="34" charset="0"/>
                <a:cs typeface="Arial" panose="020B0604020202020204" pitchFamily="34" charset="0"/>
              </a:rPr>
              <a:t>mediator</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which</a:t>
            </a:r>
            <a:r>
              <a:rPr lang="fr-CA" dirty="0">
                <a:latin typeface="Arial" panose="020B0604020202020204" pitchFamily="34" charset="0"/>
                <a:cs typeface="Arial" panose="020B0604020202020204" pitchFamily="34" charset="0"/>
              </a:rPr>
              <a:t> are </a:t>
            </a:r>
            <a:r>
              <a:rPr lang="fr-CA" dirty="0" err="1">
                <a:latin typeface="Arial" panose="020B0604020202020204" pitchFamily="34" charset="0"/>
                <a:cs typeface="Arial" panose="020B0604020202020204" pitchFamily="34" charset="0"/>
              </a:rPr>
              <a:t>also</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described</a:t>
            </a:r>
            <a:r>
              <a:rPr lang="fr-CA" dirty="0">
                <a:latin typeface="Arial" panose="020B0604020202020204" pitchFamily="34" charset="0"/>
                <a:cs typeface="Arial" panose="020B0604020202020204" pitchFamily="34" charset="0"/>
              </a:rPr>
              <a:t> in the </a:t>
            </a:r>
            <a:r>
              <a:rPr lang="fr-CA" dirty="0" err="1">
                <a:latin typeface="Arial" panose="020B0604020202020204" pitchFamily="34" charset="0"/>
                <a:cs typeface="Arial" panose="020B0604020202020204" pitchFamily="34" charset="0"/>
              </a:rPr>
              <a:t>Student</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Workbook</a:t>
            </a:r>
            <a:r>
              <a:rPr lang="fr-CA" dirty="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24</a:t>
            </a:fld>
            <a:endParaRPr lang="fr-CA"/>
          </a:p>
        </p:txBody>
      </p:sp>
    </p:spTree>
    <p:extLst>
      <p:ext uri="{BB962C8B-B14F-4D97-AF65-F5344CB8AC3E}">
        <p14:creationId xmlns:p14="http://schemas.microsoft.com/office/powerpoint/2010/main" val="1671098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sz="1200" b="1" noProof="0" dirty="0">
              <a:latin typeface="Arial" panose="020B0604020202020204" pitchFamily="34" charset="0"/>
              <a:cs typeface="Arial" panose="020B0604020202020204" pitchFamily="34" charset="0"/>
            </a:endParaRPr>
          </a:p>
          <a:p>
            <a:r>
              <a:rPr lang="en-CA" b="1" noProof="0" dirty="0">
                <a:latin typeface="Arial" panose="020B0604020202020204" pitchFamily="34" charset="0"/>
                <a:cs typeface="Arial" panose="020B0604020202020204" pitchFamily="34" charset="0"/>
              </a:rPr>
              <a:t>The golden rules to follow during mediation (Student Workbook: Question 5 in The Mediation Process)</a:t>
            </a:r>
            <a:endParaRPr lang="en-CA" b="1"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b="0" u="none" noProof="0" dirty="0">
                <a:latin typeface="Arial" panose="020B0604020202020204" pitchFamily="34" charset="0"/>
                <a:cs typeface="Arial" panose="020B0604020202020204" pitchFamily="34" charset="0"/>
              </a:rPr>
              <a:t>Identify at least 3 rules to follow during the mediation. </a:t>
            </a:r>
            <a:r>
              <a:rPr lang="en-CA" b="0" noProof="0" dirty="0">
                <a:effectLst/>
                <a:latin typeface="Arial" panose="020B0604020202020204" pitchFamily="34" charset="0"/>
                <a:cs typeface="Arial" panose="020B0604020202020204" pitchFamily="34" charset="0"/>
              </a:rPr>
              <a:t>These rules are necessary to create an atmosphere that encourages discussion and respect for all players. </a:t>
            </a:r>
          </a:p>
          <a:p>
            <a:endParaRPr lang="en-CA"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noProof="0" dirty="0">
                <a:latin typeface="Arial" panose="020B0604020202020204" pitchFamily="34" charset="0"/>
                <a:cs typeface="Arial" panose="020B0604020202020204" pitchFamily="34" charset="0"/>
              </a:rPr>
              <a:t>Examples: </a:t>
            </a:r>
          </a:p>
          <a:p>
            <a:pPr marL="353695" indent="-171450">
              <a:buFont typeface="Arial" panose="020B0604020202020204" pitchFamily="34" charset="0"/>
              <a:buChar char="•"/>
            </a:pPr>
            <a:r>
              <a:rPr lang="en-CA" b="1" u="none" noProof="0" dirty="0">
                <a:latin typeface="Arial" panose="020B0604020202020204" pitchFamily="34" charset="0"/>
                <a:ea typeface="Calibri"/>
                <a:cs typeface="Arial" panose="020B0604020202020204" pitchFamily="34" charset="0"/>
              </a:rPr>
              <a:t>The players must follow the mediator’s instructions. </a:t>
            </a:r>
          </a:p>
          <a:p>
            <a:pPr marL="353695" indent="-17145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The players must listen to the others without interrupting.</a:t>
            </a:r>
            <a:endParaRPr lang="en-CA" b="1" u="none" noProof="0" dirty="0">
              <a:latin typeface="Arial" panose="020B0604020202020204" pitchFamily="34" charset="0"/>
              <a:ea typeface="Calibri"/>
              <a:cs typeface="Arial" panose="020B0604020202020204" pitchFamily="34" charset="0"/>
            </a:endParaRPr>
          </a:p>
          <a:p>
            <a:pPr marL="354013" lvl="0" indent="-17145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The players must discuss calmly and respectfully.</a:t>
            </a:r>
          </a:p>
          <a:p>
            <a:pPr marL="353695" indent="-171450">
              <a:buFont typeface="Arial" panose="020B0604020202020204" pitchFamily="34" charset="0"/>
              <a:buChar char="•"/>
            </a:pPr>
            <a:r>
              <a:rPr lang="en-CA" b="1" u="none" noProof="0" dirty="0">
                <a:latin typeface="Arial" panose="020B0604020202020204" pitchFamily="34" charset="0"/>
                <a:ea typeface="Calibri" panose="020F0502020204030204"/>
                <a:cs typeface="Arial" panose="020B0604020202020204" pitchFamily="34" charset="0"/>
              </a:rPr>
              <a:t>The players must be open to new solutions. </a:t>
            </a:r>
            <a:endParaRPr lang="en-CA" noProof="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25</a:t>
            </a:fld>
            <a:endParaRPr lang="fr-CA"/>
          </a:p>
        </p:txBody>
      </p:sp>
    </p:spTree>
    <p:extLst>
      <p:ext uri="{BB962C8B-B14F-4D97-AF65-F5344CB8AC3E}">
        <p14:creationId xmlns:p14="http://schemas.microsoft.com/office/powerpoint/2010/main" val="2418353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The rest of the activity is done in the Student Workbook. The additional documents to print (</a:t>
            </a:r>
            <a:r>
              <a:rPr lang="en-CA" b="0" i="0" u="none" noProof="0" dirty="0">
                <a:latin typeface="Arial" panose="020B0604020202020204" pitchFamily="34" charset="0"/>
                <a:cs typeface="Arial" panose="020B0604020202020204" pitchFamily="34" charset="0"/>
              </a:rPr>
              <a:t>Character Information Sheets, Exercises to Prepare for Mediation and Summary of the Agreement</a:t>
            </a:r>
            <a:r>
              <a:rPr lang="en-CA" b="0" u="none" noProof="0" dirty="0">
                <a:latin typeface="Arial" panose="020B0604020202020204" pitchFamily="34" charset="0"/>
                <a:cs typeface="Arial" panose="020B0604020202020204" pitchFamily="34" charset="0"/>
              </a:rPr>
              <a:t>) are in the Teaching Guide</a:t>
            </a:r>
            <a:r>
              <a:rPr lang="en-CA" noProof="0" dirty="0">
                <a:latin typeface="Arial" panose="020B0604020202020204" pitchFamily="34" charset="0"/>
                <a:cs typeface="Arial" panose="020B0604020202020204" pitchFamily="34" charset="0"/>
              </a:rPr>
              <a:t>. </a:t>
            </a:r>
            <a:endParaRPr lang="en-CA" b="0" u="none" noProof="0" dirty="0">
              <a:latin typeface="Arial" panose="020B0604020202020204" pitchFamily="34" charset="0"/>
              <a:cs typeface="Arial" panose="020B0604020202020204" pitchFamily="34" charset="0"/>
            </a:endParaRP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Summary of the next steps: </a:t>
            </a:r>
          </a:p>
          <a:p>
            <a:r>
              <a:rPr lang="en-CA" b="0" u="none" noProof="0" dirty="0">
                <a:latin typeface="Arial" panose="020B0604020202020204" pitchFamily="34" charset="0"/>
                <a:cs typeface="Arial" panose="020B0604020202020204" pitchFamily="34" charset="0"/>
              </a:rPr>
              <a:t>1) Preparing for mediation (The students familiarize themselves with their character, complete the exercises to prepare and discuss with the other students playing the same role.) </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2) Day of mediation (The students playing the roles of the teens meet the members of their family and their advisor before the mediation. The simulated mediation is held.) </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*During the mediations, the teacher can observe the students using the Observation Sheet. </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3) Conclusion (Ask questions as a way to conclude the activity, then have the students share </a:t>
            </a:r>
            <a:r>
              <a:rPr lang="en-CA" b="0" u="none" noProof="0">
                <a:latin typeface="Arial" panose="020B0604020202020204" pitchFamily="34" charset="0"/>
                <a:cs typeface="Arial" panose="020B0604020202020204" pitchFamily="34" charset="0"/>
              </a:rPr>
              <a:t>their solutions.)</a:t>
            </a:r>
            <a:endParaRPr lang="en-CA" b="0" u="none" noProof="0" dirty="0">
              <a:latin typeface="Arial" panose="020B0604020202020204" pitchFamily="34" charset="0"/>
              <a:cs typeface="Arial" panose="020B0604020202020204" pitchFamily="34" charset="0"/>
            </a:endParaRP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4) Additional activities (optional)</a:t>
            </a:r>
          </a:p>
          <a:p>
            <a:endParaRPr lang="en-CA" b="0" u="none" noProof="0" dirty="0">
              <a:latin typeface="Arial" panose="020B0604020202020204" pitchFamily="34" charset="0"/>
              <a:cs typeface="Arial" panose="020B0604020202020204" pitchFamily="34" charset="0"/>
            </a:endParaRPr>
          </a:p>
          <a:p>
            <a:r>
              <a:rPr lang="en-CA" b="0" u="none" noProof="0" dirty="0">
                <a:latin typeface="Arial" panose="020B0604020202020204" pitchFamily="34" charset="0"/>
                <a:cs typeface="Arial" panose="020B0604020202020204" pitchFamily="34" charset="0"/>
              </a:rPr>
              <a:t>5) Evaluation (optional): See the Teaching Guide</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26</a:t>
            </a:fld>
            <a:endParaRPr lang="fr-CA"/>
          </a:p>
        </p:txBody>
      </p:sp>
    </p:spTree>
    <p:extLst>
      <p:ext uri="{BB962C8B-B14F-4D97-AF65-F5344CB8AC3E}">
        <p14:creationId xmlns:p14="http://schemas.microsoft.com/office/powerpoint/2010/main" val="33434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27</a:t>
            </a:fld>
            <a:endParaRPr lang="fr-CA"/>
          </a:p>
        </p:txBody>
      </p:sp>
    </p:spTree>
    <p:extLst>
      <p:ext uri="{BB962C8B-B14F-4D97-AF65-F5344CB8AC3E}">
        <p14:creationId xmlns:p14="http://schemas.microsoft.com/office/powerpoint/2010/main" val="2411163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34C629-062F-46DE-AA79-873DB4AE343B}" type="slidenum">
              <a:rPr lang="en-CA" smtClean="0"/>
              <a:t>28</a:t>
            </a:fld>
            <a:endParaRPr lang="en-CA"/>
          </a:p>
        </p:txBody>
      </p:sp>
    </p:spTree>
    <p:extLst>
      <p:ext uri="{BB962C8B-B14F-4D97-AF65-F5344CB8AC3E}">
        <p14:creationId xmlns:p14="http://schemas.microsoft.com/office/powerpoint/2010/main" val="181727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1" noProof="0" dirty="0">
                <a:latin typeface="Arial" panose="020B0604020202020204" pitchFamily="34" charset="0"/>
                <a:cs typeface="Arial" panose="020B0604020202020204" pitchFamily="34" charset="0"/>
              </a:rPr>
              <a:t>SCENARIO</a:t>
            </a:r>
          </a:p>
          <a:p>
            <a:endParaRPr lang="en-CA" sz="1200"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Read the scenario in the Student Workbook with the students:</a:t>
            </a:r>
          </a:p>
          <a:p>
            <a:pPr marL="171450" indent="-171450">
              <a:buFont typeface="Wingdings" panose="05000000000000000000" pitchFamily="2" charset="2"/>
              <a:buChar char="q"/>
            </a:pPr>
            <a:endParaRPr lang="en-CA" sz="1200" b="0" u="none" noProof="0" dirty="0">
              <a:latin typeface="Arial" panose="020B0604020202020204" pitchFamily="34" charset="0"/>
              <a:cs typeface="Arial" panose="020B0604020202020204" pitchFamily="34" charset="0"/>
            </a:endParaRP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Christine really wants to go on a school trip to Europe with her friends. But her parents can’t afford to pay for it. To raise money, she’s been working for several months as a clerk in a grocery store in her neighbourhood. She has always gotten along well with her co-worker, Simon, whose antics usually make Christine smile.</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 </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One Monday evening, Simon decides to play trick on Christine and films her with his cell phone. While they’re placing items on shelves, he rolls a can of peas behind her. Not seeing the can, Christine backs up and steps on it, falling backwards and knocking several items to the floor. She has a hard time getting up and is furious with Simon who’s laughing at her. He’s feeling proud of himself for having recorded the whole thing and knows he’ll make his friends laugh when they see the footage. Christine sees Simon’s cell phone and asks him to delete the video immediately. He pretends to delete it, then quickly puts his cell phone away.</a:t>
            </a:r>
            <a:endParaRPr lang="en-CA" sz="1200" b="1" noProof="0" dirty="0">
              <a:effectLst/>
              <a:latin typeface="Arial" panose="020B0604020202020204" pitchFamily="34" charset="0"/>
              <a:ea typeface="Calibri" panose="020F0502020204030204" pitchFamily="34" charset="0"/>
              <a:cs typeface="Arial" panose="020B0604020202020204" pitchFamily="34" charset="0"/>
            </a:endParaRPr>
          </a:p>
          <a:p>
            <a:pPr marR="36195">
              <a:lnSpc>
                <a:spcPct val="107000"/>
              </a:lnSpc>
              <a:spcAft>
                <a:spcPts val="800"/>
              </a:spcAft>
            </a:pPr>
            <a:endParaRPr lang="en-CA" sz="1200" noProof="0" dirty="0">
              <a:effectLst/>
              <a:latin typeface="Arial" panose="020B0604020202020204" pitchFamily="34" charset="0"/>
              <a:ea typeface="Calibri" panose="020F0502020204030204" pitchFamily="34" charset="0"/>
              <a:cs typeface="Arial" panose="020B0604020202020204" pitchFamily="34" charset="0"/>
            </a:endParaRP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When she arrives at school the next day, a friend of Christine’s says: “Watch where you step, there might be a can of peas in the way, </a:t>
            </a:r>
            <a:r>
              <a:rPr lang="en-CA" sz="1200" noProof="0" dirty="0" err="1">
                <a:effectLst/>
                <a:latin typeface="Arial" panose="020B0604020202020204" pitchFamily="34" charset="0"/>
                <a:ea typeface="Calibri" panose="020F0502020204030204" pitchFamily="34" charset="0"/>
                <a:cs typeface="Arial" panose="020B0604020202020204" pitchFamily="34" charset="0"/>
              </a:rPr>
              <a:t>hahaha</a:t>
            </a:r>
            <a:r>
              <a:rPr lang="en-CA" sz="1200" noProof="0" dirty="0">
                <a:effectLst/>
                <a:latin typeface="Arial" panose="020B0604020202020204" pitchFamily="34" charset="0"/>
                <a:ea typeface="Calibri" panose="020F0502020204030204" pitchFamily="34" charset="0"/>
                <a:cs typeface="Arial" panose="020B0604020202020204" pitchFamily="34" charset="0"/>
              </a:rPr>
              <a:t>!” Christine realizes that Simon has shared the video with other students. During the day, when she passes Simon’s friends, they pretend to fall and burst out laughing. Even though she’s very angry with Simon, she decides not to report him to her employer.</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 </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Instead, she decides to get back at him in an underhanded way. She writes negative comments online about the fast-food place near the school that is run by Simon’s parents:</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“The employees never wash their hands. I even saw an employee wipe his nose and continue preparing the hotdogs.” </a:t>
            </a:r>
          </a:p>
          <a:p>
            <a:pPr marR="36195">
              <a:lnSpc>
                <a:spcPct val="107000"/>
              </a:lnSpc>
              <a:spcAft>
                <a:spcPts val="800"/>
              </a:spcAft>
            </a:pPr>
            <a:endParaRPr lang="en-CA" sz="1200" noProof="0" dirty="0">
              <a:effectLst/>
              <a:latin typeface="Arial" panose="020B0604020202020204" pitchFamily="34" charset="0"/>
              <a:ea typeface="Calibri" panose="020F0502020204030204" pitchFamily="34" charset="0"/>
              <a:cs typeface="Arial" panose="020B0604020202020204" pitchFamily="34" charset="0"/>
            </a:endParaRP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“Several students told me they were sick after eating a burger. They’re serving us rotten meat—it’s disgusting!” </a:t>
            </a:r>
          </a:p>
          <a:p>
            <a:pPr marR="36195">
              <a:lnSpc>
                <a:spcPct val="107000"/>
              </a:lnSpc>
              <a:spcAft>
                <a:spcPts val="800"/>
              </a:spcAft>
            </a:pPr>
            <a:endParaRPr lang="en-CA" sz="1200" noProof="0" dirty="0">
              <a:effectLst/>
              <a:latin typeface="Arial" panose="020B0604020202020204" pitchFamily="34" charset="0"/>
              <a:ea typeface="Calibri" panose="020F0502020204030204" pitchFamily="34" charset="0"/>
              <a:cs typeface="Arial" panose="020B0604020202020204" pitchFamily="34" charset="0"/>
            </a:endParaRP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“Even their son doesn’t want to work there. He works at the local grocery store.” </a:t>
            </a:r>
          </a:p>
          <a:p>
            <a:pPr marR="36195">
              <a:lnSpc>
                <a:spcPct val="107000"/>
              </a:lnSpc>
              <a:spcAft>
                <a:spcPts val="800"/>
              </a:spcAft>
            </a:pPr>
            <a:endParaRPr lang="en-CA" sz="1200" noProof="0" dirty="0">
              <a:effectLst/>
              <a:latin typeface="Arial" panose="020B0604020202020204" pitchFamily="34" charset="0"/>
              <a:ea typeface="Calibri" panose="020F0502020204030204" pitchFamily="34" charset="0"/>
              <a:cs typeface="Arial" panose="020B0604020202020204" pitchFamily="34" charset="0"/>
            </a:endParaRP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Christine’s comments convince many students to stop eating at the restaurant. Simon’s parents notice a big drop in their student customers.</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 </a:t>
            </a:r>
          </a:p>
          <a:p>
            <a:pPr marR="36195">
              <a:lnSpc>
                <a:spcPct val="107000"/>
              </a:lnSpc>
              <a:spcAft>
                <a:spcPts val="800"/>
              </a:spcAft>
            </a:pPr>
            <a:r>
              <a:rPr lang="en-CA" sz="1200" noProof="0" dirty="0">
                <a:effectLst/>
                <a:latin typeface="Arial" panose="020B0604020202020204" pitchFamily="34" charset="0"/>
                <a:ea typeface="Calibri" panose="020F0502020204030204" pitchFamily="34" charset="0"/>
                <a:cs typeface="Arial" panose="020B0604020202020204" pitchFamily="34" charset="0"/>
              </a:rPr>
              <a:t>Christine and Simon have stopped talking to each other since these events. The situation is very tense at work. They say bad things about each other to the other employees.  </a:t>
            </a:r>
          </a:p>
          <a:p>
            <a:pPr marR="36195">
              <a:lnSpc>
                <a:spcPct val="107000"/>
              </a:lnSpc>
              <a:spcAft>
                <a:spcPts val="800"/>
              </a:spcAft>
            </a:pPr>
            <a:endParaRPr lang="en-CA" sz="1200" noProof="0" dirty="0">
              <a:effectLst/>
              <a:latin typeface="Arial" panose="020B0604020202020204" pitchFamily="34" charset="0"/>
              <a:ea typeface="Calibri" panose="020F0502020204030204" pitchFamily="34" charset="0"/>
              <a:cs typeface="Arial" panose="020B0604020202020204" pitchFamily="34" charset="0"/>
            </a:endParaRPr>
          </a:p>
          <a:p>
            <a:r>
              <a:rPr lang="en-CA" sz="1200" noProof="0" dirty="0">
                <a:effectLst/>
                <a:latin typeface="Arial" panose="020B0604020202020204" pitchFamily="34" charset="0"/>
                <a:ea typeface="Calibri" panose="020F0502020204030204" pitchFamily="34" charset="0"/>
                <a:cs typeface="Arial" panose="020B0604020202020204" pitchFamily="34" charset="0"/>
              </a:rPr>
              <a:t>Their parents want to find a solution so that their children can keep their jobs at the grocery store and to resolve the situation at the restaurant. Above all, they want their children to </a:t>
            </a:r>
            <a:r>
              <a:rPr lang="en-CA" sz="1200" u="none" noProof="0" dirty="0">
                <a:effectLst/>
                <a:latin typeface="Arial" panose="020B0604020202020204" pitchFamily="34" charset="0"/>
                <a:ea typeface="Calibri" panose="020F0502020204030204" pitchFamily="34" charset="0"/>
                <a:cs typeface="Arial" panose="020B0604020202020204" pitchFamily="34" charset="0"/>
              </a:rPr>
              <a:t>reach an agreement at work before </a:t>
            </a:r>
            <a:r>
              <a:rPr lang="en-CA" sz="1200" noProof="0" dirty="0">
                <a:effectLst/>
                <a:latin typeface="Arial" panose="020B0604020202020204" pitchFamily="34" charset="0"/>
                <a:ea typeface="Calibri" panose="020F0502020204030204" pitchFamily="34" charset="0"/>
                <a:cs typeface="Arial" panose="020B0604020202020204" pitchFamily="34" charset="0"/>
              </a:rPr>
              <a:t>the manager at the grocery store notices the situation and intervenes. They decide to seek outside help to find a solution that will work for everyone. </a:t>
            </a:r>
          </a:p>
        </p:txBody>
      </p:sp>
      <p:sp>
        <p:nvSpPr>
          <p:cNvPr id="4" name="Espace réservé du numéro de diapositive 3"/>
          <p:cNvSpPr>
            <a:spLocks noGrp="1"/>
          </p:cNvSpPr>
          <p:nvPr>
            <p:ph type="sldNum" sz="quarter" idx="5"/>
          </p:nvPr>
        </p:nvSpPr>
        <p:spPr/>
        <p:txBody>
          <a:bodyPr/>
          <a:lstStyle/>
          <a:p>
            <a:fld id="{5534C629-062F-46DE-AA79-873DB4AE343B}" type="slidenum">
              <a:t>3</a:t>
            </a:fld>
            <a:endParaRPr lang="fr-FR"/>
          </a:p>
        </p:txBody>
      </p:sp>
    </p:spTree>
    <p:extLst>
      <p:ext uri="{BB962C8B-B14F-4D97-AF65-F5344CB8AC3E}">
        <p14:creationId xmlns:p14="http://schemas.microsoft.com/office/powerpoint/2010/main" val="39406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sz="1200" noProof="0" dirty="0">
              <a:latin typeface="Arial" panose="020B0604020202020204" pitchFamily="34" charset="0"/>
              <a:cs typeface="Arial" panose="020B0604020202020204" pitchFamily="34" charset="0"/>
            </a:endParaRPr>
          </a:p>
          <a:p>
            <a:r>
              <a:rPr lang="en-CA" sz="1200" b="0" noProof="0" dirty="0">
                <a:latin typeface="Arial" panose="020B0604020202020204" pitchFamily="34" charset="0"/>
                <a:cs typeface="Arial" panose="020B0604020202020204" pitchFamily="34" charset="0"/>
              </a:rPr>
              <a:t>Discovering alternative dispute resolution methods</a:t>
            </a:r>
            <a:endParaRPr lang="en-CA" sz="1200" b="0" noProof="0" dirty="0">
              <a:latin typeface="Arial" panose="020B0604020202020204" pitchFamily="34" charset="0"/>
              <a:ea typeface="Calibri"/>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b="0" u="none" noProof="0" dirty="0">
                <a:latin typeface="Arial" panose="020B0604020202020204" pitchFamily="34" charset="0"/>
                <a:cs typeface="Arial" panose="020B0604020202020204" pitchFamily="34" charset="0"/>
              </a:rPr>
              <a:t>Ask the students to search </a:t>
            </a:r>
            <a:r>
              <a:rPr lang="en-CA" sz="1200" b="0" u="none" noProof="0" dirty="0" err="1">
                <a:latin typeface="Arial" panose="020B0604020202020204" pitchFamily="34" charset="0"/>
                <a:cs typeface="Arial" panose="020B0604020202020204" pitchFamily="34" charset="0"/>
              </a:rPr>
              <a:t>Éducaloi’s</a:t>
            </a:r>
            <a:r>
              <a:rPr lang="en-CA" sz="1200" b="0" u="none" noProof="0" dirty="0">
                <a:latin typeface="Arial" panose="020B0604020202020204" pitchFamily="34" charset="0"/>
                <a:cs typeface="Arial" panose="020B0604020202020204" pitchFamily="34" charset="0"/>
              </a:rPr>
              <a:t> website for</a:t>
            </a:r>
            <a:r>
              <a:rPr lang="en-CA" sz="1200" b="0" i="0" u="none" noProof="0" dirty="0">
                <a:solidFill>
                  <a:srgbClr val="000000"/>
                </a:solidFill>
                <a:effectLst/>
                <a:latin typeface="Arial" panose="020B0604020202020204" pitchFamily="34" charset="0"/>
                <a:cs typeface="Arial" panose="020B0604020202020204" pitchFamily="34" charset="0"/>
              </a:rPr>
              <a:t> “</a:t>
            </a:r>
            <a:r>
              <a:rPr lang="en-CA" b="0" i="0" noProof="0" dirty="0">
                <a:solidFill>
                  <a:srgbClr val="000000"/>
                </a:solidFill>
                <a:effectLst/>
                <a:latin typeface="Arial" panose="020B0604020202020204" pitchFamily="34" charset="0"/>
                <a:cs typeface="Arial" panose="020B0604020202020204" pitchFamily="34" charset="0"/>
              </a:rPr>
              <a:t>Resolving a Conflict: Negotiation, Mediation, Conciliation and Arbitration”</a:t>
            </a:r>
            <a:r>
              <a:rPr lang="en-CA" sz="1200" noProof="0" dirty="0">
                <a:effectLst/>
                <a:latin typeface="Arial" panose="020B0604020202020204" pitchFamily="34" charset="0"/>
                <a:ea typeface="Calibri" panose="020F0502020204030204" pitchFamily="34" charset="0"/>
                <a:cs typeface="Arial" panose="020B0604020202020204" pitchFamily="34" charset="0"/>
              </a:rPr>
              <a:t> to answer questions </a:t>
            </a:r>
            <a:r>
              <a:rPr lang="en-CA" sz="1200" b="0" u="none" noProof="0" dirty="0">
                <a:latin typeface="Arial" panose="020B0604020202020204" pitchFamily="34" charset="0"/>
                <a:cs typeface="Arial" panose="020B0604020202020204" pitchFamily="34" charset="0"/>
              </a:rPr>
              <a:t>1 and 2 in the Student Workbook</a:t>
            </a:r>
            <a:r>
              <a:rPr lang="en-CA" sz="1200" noProof="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q"/>
            </a:pPr>
            <a:endParaRPr lang="en-CA" noProof="0" dirty="0">
              <a:latin typeface="Arial" panose="020B0604020202020204" pitchFamily="34" charset="0"/>
              <a:ea typeface="Calibri" panose="020F0502020204030204" pitchFamily="34" charset="0"/>
              <a:cs typeface="Arial" panose="020B0604020202020204" pitchFamily="34" charset="0"/>
            </a:endParaRPr>
          </a:p>
          <a:p>
            <a:pPr marL="353695" indent="-171450">
              <a:buFont typeface="Arial" panose="020B0604020202020204" pitchFamily="34" charset="0"/>
              <a:buChar char="•"/>
            </a:pPr>
            <a:r>
              <a:rPr lang="en-CA" sz="1200" noProof="0" dirty="0">
                <a:effectLst/>
                <a:latin typeface="Arial" panose="020B0604020202020204" pitchFamily="34" charset="0"/>
                <a:ea typeface="Calibri" panose="020F0502020204030204" pitchFamily="34" charset="0"/>
                <a:cs typeface="Arial" panose="020B0604020202020204" pitchFamily="34" charset="0"/>
              </a:rPr>
              <a:t>What types of justice or ADR methods exist? </a:t>
            </a:r>
          </a:p>
          <a:p>
            <a:pPr marL="810895" lvl="1" indent="-171450">
              <a:buFont typeface="Arial" panose="020B0604020202020204" pitchFamily="34" charset="0"/>
              <a:buChar char="•"/>
            </a:pPr>
            <a:r>
              <a:rPr lang="en-CA" sz="1200" b="1" noProof="0" dirty="0">
                <a:effectLst/>
                <a:latin typeface="Arial" panose="020B0604020202020204" pitchFamily="34" charset="0"/>
                <a:ea typeface="Calibri" panose="020F0502020204030204" pitchFamily="34" charset="0"/>
                <a:cs typeface="Arial" panose="020B0604020202020204" pitchFamily="34" charset="0"/>
              </a:rPr>
              <a:t>Answer: Negotiation, mediation, conciliation and arbitration.</a:t>
            </a:r>
            <a:endParaRPr lang="en-CA" sz="1200" noProof="0" dirty="0">
              <a:latin typeface="Arial" panose="020B0604020202020204" pitchFamily="34" charset="0"/>
              <a:ea typeface="Calibri"/>
              <a:cs typeface="Arial" panose="020B0604020202020204" pitchFamily="34" charset="0"/>
            </a:endParaRPr>
          </a:p>
          <a:p>
            <a:pPr marL="353695" indent="-171450">
              <a:buFont typeface="Arial" panose="020B0604020202020204" pitchFamily="34" charset="0"/>
              <a:buChar char="•"/>
            </a:pPr>
            <a:endParaRPr lang="en-CA" noProof="0" dirty="0">
              <a:latin typeface="Arial" panose="020B0604020202020204" pitchFamily="34" charset="0"/>
              <a:ea typeface="Calibri" panose="020F0502020204030204" pitchFamily="34" charset="0"/>
              <a:cs typeface="Arial" panose="020B0604020202020204" pitchFamily="34" charset="0"/>
            </a:endParaRPr>
          </a:p>
          <a:p>
            <a:pPr marL="353695" lvl="1" indent="-171450" algn="l" defTabSz="914400" rtl="0" eaLnBrk="1" latinLnBrk="0" hangingPunct="1">
              <a:lnSpc>
                <a:spcPct val="107000"/>
              </a:lnSpc>
              <a:spcAft>
                <a:spcPts val="800"/>
              </a:spcAft>
              <a:buFont typeface="Arial" panose="020B0604020202020204" pitchFamily="34" charset="0"/>
              <a:buChar char="•"/>
            </a:pPr>
            <a:r>
              <a:rPr lang="en-CA"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In your opinion, which ADR method would be the most appropriate for resolving the conflict in the scenario? Explain why. </a:t>
            </a:r>
          </a:p>
          <a:p>
            <a:pPr marL="810895" lvl="2" indent="-171450" algn="l" defTabSz="914400" rtl="0" eaLnBrk="1" latinLnBrk="0" hangingPunct="1">
              <a:lnSpc>
                <a:spcPct val="107000"/>
              </a:lnSpc>
              <a:spcAft>
                <a:spcPts val="800"/>
              </a:spcAft>
              <a:buFont typeface="Arial" panose="020B0604020202020204" pitchFamily="34" charset="0"/>
              <a:buChar char="•"/>
            </a:pPr>
            <a:r>
              <a:rPr lang="en-CA" sz="1200" b="1"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Possible answer: Mediation would be the most appropriate because the people involved can propose and choose the best solution to the conflict on their own. In the event of a problem, the mediator is there to ensure that the mediation process runs smoothly.</a:t>
            </a:r>
          </a:p>
          <a:p>
            <a:pPr marL="810895" lvl="2" indent="-171450" algn="l" defTabSz="914400" rtl="0" eaLnBrk="1" latinLnBrk="0" hangingPunct="1">
              <a:lnSpc>
                <a:spcPct val="107000"/>
              </a:lnSpc>
              <a:spcAft>
                <a:spcPts val="800"/>
              </a:spcAft>
              <a:buFont typeface="Arial" panose="020B0604020202020204" pitchFamily="34" charset="0"/>
              <a:buChar char="•"/>
            </a:pPr>
            <a:endParaRPr lang="en-CA" sz="1200" b="1"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810895" lvl="2" indent="-171450" algn="l" defTabSz="914400" rtl="0" eaLnBrk="1" latinLnBrk="0" hangingPunct="1">
              <a:lnSpc>
                <a:spcPct val="107000"/>
              </a:lnSpc>
              <a:spcAft>
                <a:spcPts val="800"/>
              </a:spcAft>
              <a:buFont typeface="Arial" panose="020B0604020202020204" pitchFamily="34" charset="0"/>
              <a:buChar char="•"/>
            </a:pPr>
            <a:r>
              <a:rPr lang="en-CA" sz="1200" kern="0" dirty="0">
                <a:effectLst/>
                <a:latin typeface="Arial" panose="020B0604020202020204" pitchFamily="34" charset="0"/>
                <a:ea typeface="Aptos" panose="020B0004020202020204" pitchFamily="34" charset="0"/>
              </a:rPr>
              <a:t>Note that all of the resolution methods mentioned above could be appropriate depending on the state of the relationship between the parties involved in the conflict.</a:t>
            </a:r>
            <a:endParaRPr lang="en-CA" sz="1200" kern="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CA" sz="1200" noProof="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4</a:t>
            </a:fld>
            <a:endParaRPr lang="fr-CA"/>
          </a:p>
        </p:txBody>
      </p:sp>
    </p:spTree>
    <p:extLst>
      <p:ext uri="{BB962C8B-B14F-4D97-AF65-F5344CB8AC3E}">
        <p14:creationId xmlns:p14="http://schemas.microsoft.com/office/powerpoint/2010/main" val="276041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a:latin typeface="Arial" panose="020B0604020202020204" pitchFamily="34" charset="0"/>
                <a:cs typeface="Arial" panose="020B0604020202020204" pitchFamily="34" charset="0"/>
              </a:rPr>
              <a:t>NOTES TO THE TEACHER</a:t>
            </a:r>
          </a:p>
          <a:p>
            <a:endParaRPr lang="en-CA" noProof="0" dirty="0">
              <a:latin typeface="Arial" panose="020B0604020202020204" pitchFamily="34" charset="0"/>
              <a:cs typeface="Arial" panose="020B0604020202020204" pitchFamily="34" charset="0"/>
            </a:endParaRPr>
          </a:p>
          <a:p>
            <a:r>
              <a:rPr lang="en-CA" b="0" noProof="0" dirty="0">
                <a:latin typeface="Arial" panose="020B0604020202020204" pitchFamily="34" charset="0"/>
                <a:cs typeface="Arial" panose="020B0604020202020204" pitchFamily="34" charset="0"/>
              </a:rPr>
              <a:t>This slide is used to correct the resolution methods with the students. It provides examples of their main characteristics.</a:t>
            </a:r>
          </a:p>
          <a:p>
            <a:r>
              <a:rPr lang="en-CA" b="0" noProof="0" dirty="0">
                <a:latin typeface="Arial" panose="020B0604020202020204" pitchFamily="34" charset="0"/>
                <a:cs typeface="Arial" panose="020B0604020202020204" pitchFamily="34" charset="0"/>
              </a:rPr>
              <a:t> </a:t>
            </a:r>
            <a:endParaRPr lang="en-CA" b="0" noProof="0" dirty="0">
              <a:latin typeface="Arial" panose="020B0604020202020204" pitchFamily="34" charset="0"/>
              <a:ea typeface="Calibri" panose="020F0502020204030204"/>
              <a:cs typeface="Arial" panose="020B0604020202020204" pitchFamily="34" charset="0"/>
            </a:endParaRPr>
          </a:p>
          <a:p>
            <a:pPr marL="171450" indent="-171450">
              <a:buFont typeface="Wingdings" panose="05000000000000000000" pitchFamily="2" charset="2"/>
              <a:buChar char="q"/>
            </a:pPr>
            <a:r>
              <a:rPr lang="en-CA" b="0" noProof="0" dirty="0">
                <a:latin typeface="Arial" panose="020B0604020202020204" pitchFamily="34" charset="0"/>
                <a:ea typeface="Calibri" panose="020F0502020204030204"/>
                <a:cs typeface="Arial" panose="020B0604020202020204" pitchFamily="34" charset="0"/>
              </a:rPr>
              <a:t>Ask the students which method would be the most appropriate to resolve the conflict in the scenario while explaining their choice. </a:t>
            </a:r>
          </a:p>
          <a:p>
            <a:pPr marL="628650" lvl="1" indent="-171450">
              <a:buFont typeface="Arial" panose="020B0604020202020204" pitchFamily="34" charset="0"/>
              <a:buChar char="•"/>
            </a:pPr>
            <a:r>
              <a:rPr lang="en-CA" b="1" noProof="0" dirty="0">
                <a:latin typeface="Arial" panose="020B0604020202020204" pitchFamily="34" charset="0"/>
                <a:ea typeface="Calibri" panose="020F0502020204030204"/>
                <a:cs typeface="Arial" panose="020B0604020202020204" pitchFamily="34" charset="0"/>
              </a:rPr>
              <a:t>Possible answers: The best method would be mediation since the people in conflict can develop their own solution(s) with guidance of a mediator.</a:t>
            </a:r>
          </a:p>
          <a:p>
            <a:pPr marL="628650" lvl="1" indent="-171450">
              <a:buFont typeface="Arial" panose="020B0604020202020204" pitchFamily="34" charset="0"/>
              <a:buChar char="•"/>
            </a:pPr>
            <a:r>
              <a:rPr lang="en-CA" b="1" noProof="0" dirty="0">
                <a:latin typeface="Arial" panose="020B0604020202020204" pitchFamily="34" charset="0"/>
                <a:ea typeface="Calibri" panose="020F0502020204030204"/>
                <a:cs typeface="Arial" panose="020B0604020202020204" pitchFamily="34" charset="0"/>
              </a:rPr>
              <a:t>Arbitration is used more often when the parties do not agree and have difficulty communicating.</a:t>
            </a:r>
          </a:p>
          <a:p>
            <a:pPr marL="182245"/>
            <a:endParaRPr lang="en-CA" noProof="0" dirty="0">
              <a:latin typeface="Arial" panose="020B0604020202020204" pitchFamily="34" charset="0"/>
              <a:ea typeface="Calibri"/>
              <a:cs typeface="Arial" panose="020B0604020202020204" pitchFamily="34" charset="0"/>
            </a:endParaRPr>
          </a:p>
          <a:p>
            <a:pPr marL="182245"/>
            <a:endParaRPr lang="en-CA" b="1" u="sng" noProof="0" dirty="0">
              <a:latin typeface="Arial" panose="020B0604020202020204" pitchFamily="34" charset="0"/>
              <a:ea typeface="Calibri"/>
              <a:cs typeface="Arial" panose="020B0604020202020204" pitchFamily="34" charset="0"/>
            </a:endParaRPr>
          </a:p>
          <a:p>
            <a:endParaRPr lang="en-CA" noProof="0" dirty="0">
              <a:latin typeface="Arial" panose="020B0604020202020204" pitchFamily="34" charset="0"/>
              <a:ea typeface="Calibri" panose="020F0502020204030204"/>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5</a:t>
            </a:fld>
            <a:endParaRPr lang="fr-CA"/>
          </a:p>
        </p:txBody>
      </p:sp>
    </p:spTree>
    <p:extLst>
      <p:ext uri="{BB962C8B-B14F-4D97-AF65-F5344CB8AC3E}">
        <p14:creationId xmlns:p14="http://schemas.microsoft.com/office/powerpoint/2010/main" val="48792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latin typeface="Arial" panose="020B0604020202020204" pitchFamily="34" charset="0"/>
                <a:cs typeface="Arial" panose="020B0604020202020204" pitchFamily="34" charset="0"/>
              </a:rPr>
              <a:t>NOTES TO THE TEACHER</a:t>
            </a:r>
          </a:p>
          <a:p>
            <a:endParaRPr lang="fr-FR" sz="120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Discover what mediation is all about!</a:t>
            </a:r>
            <a:endParaRPr lang="en-CA" sz="1200" b="0" dirty="0">
              <a:latin typeface="Arial" panose="020B0604020202020204" pitchFamily="34" charset="0"/>
              <a:ea typeface="Calibri"/>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dirty="0">
                <a:latin typeface="Arial" panose="020B0604020202020204" pitchFamily="34" charset="0"/>
                <a:cs typeface="Arial" panose="020B0604020202020204" pitchFamily="34" charset="0"/>
              </a:rPr>
              <a:t>Ask the students to search </a:t>
            </a:r>
            <a:r>
              <a:rPr lang="en-CA" sz="1200" b="0" u="none" dirty="0" err="1">
                <a:latin typeface="Arial" panose="020B0604020202020204" pitchFamily="34" charset="0"/>
                <a:cs typeface="Arial" panose="020B0604020202020204" pitchFamily="34" charset="0"/>
              </a:rPr>
              <a:t>Éducaloi’s</a:t>
            </a:r>
            <a:r>
              <a:rPr lang="en-CA" sz="1200" b="0" u="none" dirty="0">
                <a:latin typeface="Arial" panose="020B0604020202020204" pitchFamily="34" charset="0"/>
                <a:cs typeface="Arial" panose="020B0604020202020204" pitchFamily="34" charset="0"/>
              </a:rPr>
              <a:t> website </a:t>
            </a:r>
            <a:r>
              <a:rPr lang="en-CA" sz="1200" b="0" i="0" u="none" noProof="0" dirty="0">
                <a:solidFill>
                  <a:srgbClr val="000000"/>
                </a:solidFill>
                <a:effectLst/>
                <a:latin typeface="Arial" panose="020B0604020202020204" pitchFamily="34" charset="0"/>
                <a:cs typeface="Arial" panose="020B0604020202020204" pitchFamily="34" charset="0"/>
              </a:rPr>
              <a:t>“</a:t>
            </a:r>
            <a:r>
              <a:rPr lang="en-CA" b="0" i="0" noProof="0" dirty="0">
                <a:solidFill>
                  <a:srgbClr val="000000"/>
                </a:solidFill>
                <a:effectLst/>
                <a:latin typeface="Arial" panose="020B0604020202020204" pitchFamily="34" charset="0"/>
                <a:cs typeface="Arial" panose="020B0604020202020204" pitchFamily="34" charset="0"/>
              </a:rPr>
              <a:t>Resolving a Conflict: Negotiation, Mediation, Conciliation and Arbitration”</a:t>
            </a:r>
            <a:r>
              <a:rPr lang="en-CA" sz="1200" noProof="0" dirty="0">
                <a:effectLst/>
                <a:latin typeface="Arial" panose="020B0604020202020204" pitchFamily="34" charset="0"/>
                <a:ea typeface="Calibri" panose="020F0502020204030204" pitchFamily="34" charset="0"/>
                <a:cs typeface="Arial" panose="020B0604020202020204" pitchFamily="34" charset="0"/>
              </a:rPr>
              <a:t> </a:t>
            </a:r>
            <a:r>
              <a:rPr lang="en-CA" sz="1200" dirty="0">
                <a:effectLst/>
                <a:latin typeface="Arial" panose="020B0604020202020204" pitchFamily="34" charset="0"/>
                <a:ea typeface="Calibri" panose="020F0502020204030204" pitchFamily="34" charset="0"/>
                <a:cs typeface="Arial" panose="020B0604020202020204" pitchFamily="34" charset="0"/>
              </a:rPr>
              <a:t>and the playlist for “Mediation: Resolve Conflicts Without Going to Court” on YouTube to answer questions 3 to 7 in the Student Workbook.</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next slides will help you review the important elements of mediation and correct the students’ answers.</a:t>
            </a:r>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6</a:t>
            </a:fld>
            <a:endParaRPr lang="fr-CA"/>
          </a:p>
        </p:txBody>
      </p:sp>
    </p:spTree>
    <p:extLst>
      <p:ext uri="{BB962C8B-B14F-4D97-AF65-F5344CB8AC3E}">
        <p14:creationId xmlns:p14="http://schemas.microsoft.com/office/powerpoint/2010/main" val="388342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latin typeface="Arial" panose="020B0604020202020204" pitchFamily="34" charset="0"/>
                <a:cs typeface="Arial" panose="020B0604020202020204" pitchFamily="34" charset="0"/>
              </a:rPr>
              <a:t>NOTES TO THE TEACHER</a:t>
            </a:r>
          </a:p>
          <a:p>
            <a:endParaRPr lang="en-CA" sz="1200" u="none"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Watch the video if the students have not taken the time to watch it.  </a:t>
            </a:r>
          </a:p>
          <a:p>
            <a:pPr marL="171450" indent="-171450">
              <a:buFont typeface="Wingdings" panose="05000000000000000000" pitchFamily="2" charset="2"/>
              <a:buChar char="q"/>
            </a:pPr>
            <a:r>
              <a:rPr lang="en-CA" sz="1200" b="0" u="none" noProof="0" dirty="0">
                <a:latin typeface="Arial" panose="020B0604020202020204" pitchFamily="34" charset="0"/>
                <a:ea typeface="Calibri"/>
                <a:cs typeface="Arial" panose="020B0604020202020204" pitchFamily="34" charset="0"/>
              </a:rPr>
              <a:t>Correct Question 3 in the Student Workbook:</a:t>
            </a:r>
            <a:endParaRPr lang="en-CA" sz="1200"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en-CA" sz="1200" b="0" u="none" noProof="0" dirty="0">
                <a:latin typeface="Arial" panose="020B0604020202020204" pitchFamily="34" charset="0"/>
                <a:cs typeface="Arial" panose="020B0604020202020204" pitchFamily="34" charset="0"/>
              </a:rPr>
              <a:t>What’s the goal of mediation? </a:t>
            </a:r>
          </a:p>
          <a:p>
            <a:pPr marL="1143000" lvl="2" indent="-228600">
              <a:buFont typeface="Arial" panose="020B0604020202020204" pitchFamily="34" charset="0"/>
              <a:buChar char="•"/>
            </a:pPr>
            <a:r>
              <a:rPr lang="en-CA" sz="1200" b="1" u="none" noProof="0" dirty="0">
                <a:effectLst/>
                <a:latin typeface="Arial" panose="020B0604020202020204" pitchFamily="34" charset="0"/>
                <a:ea typeface="Calibri" panose="020F0502020204030204" pitchFamily="34" charset="0"/>
                <a:cs typeface="Arial" panose="020B0604020202020204" pitchFamily="34" charset="0"/>
              </a:rPr>
              <a:t>Possible answer: To f</a:t>
            </a:r>
            <a:r>
              <a:rPr lang="en-CA" sz="1200" b="1" noProof="0" dirty="0">
                <a:effectLst/>
                <a:latin typeface="Arial" panose="020B0604020202020204" pitchFamily="34" charset="0"/>
                <a:ea typeface="Calibri" panose="020F0502020204030204" pitchFamily="34" charset="0"/>
                <a:cs typeface="Arial" panose="020B0604020202020204" pitchFamily="34" charset="0"/>
              </a:rPr>
              <a:t>ind a solution that satisfies everyone. </a:t>
            </a:r>
            <a:endParaRPr lang="en-CA" sz="1200"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en-CA" sz="1200" b="0" u="none" noProof="0" dirty="0">
                <a:latin typeface="Arial" panose="020B0604020202020204" pitchFamily="34" charset="0"/>
                <a:cs typeface="Arial" panose="020B0604020202020204" pitchFamily="34" charset="0"/>
              </a:rPr>
              <a:t>What are the advantages of mediation compared to going to court? </a:t>
            </a:r>
          </a:p>
          <a:p>
            <a:pPr marL="1143000" lvl="2" indent="-228600">
              <a:buFont typeface="Arial" panose="020B0604020202020204" pitchFamily="34" charset="0"/>
              <a:buChar char="•"/>
            </a:pPr>
            <a:r>
              <a:rPr lang="en-CA" sz="1200" b="1" noProof="0" dirty="0">
                <a:effectLst/>
                <a:latin typeface="Arial" panose="020B0604020202020204" pitchFamily="34" charset="0"/>
                <a:ea typeface="Calibri" panose="020F0502020204030204" pitchFamily="34" charset="0"/>
                <a:cs typeface="Arial" panose="020B0604020202020204" pitchFamily="34" charset="0"/>
              </a:rPr>
              <a:t>Possible answer: Quicker, confidential and sometimes free.</a:t>
            </a:r>
            <a:endParaRPr lang="en-CA" sz="1200"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7</a:t>
            </a:fld>
            <a:endParaRPr lang="fr-FR"/>
          </a:p>
        </p:txBody>
      </p:sp>
    </p:spTree>
    <p:extLst>
      <p:ext uri="{BB962C8B-B14F-4D97-AF65-F5344CB8AC3E}">
        <p14:creationId xmlns:p14="http://schemas.microsoft.com/office/powerpoint/2010/main" val="228273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534C629-062F-46DE-AA79-873DB4AE343B}" type="slidenum">
              <a:rPr lang="fr-CA" smtClean="0"/>
              <a:t>8</a:t>
            </a:fld>
            <a:endParaRPr lang="fr-CA"/>
          </a:p>
        </p:txBody>
      </p:sp>
    </p:spTree>
    <p:extLst>
      <p:ext uri="{BB962C8B-B14F-4D97-AF65-F5344CB8AC3E}">
        <p14:creationId xmlns:p14="http://schemas.microsoft.com/office/powerpoint/2010/main" val="1347644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latin typeface="Arial" panose="020B0604020202020204" pitchFamily="34" charset="0"/>
                <a:cs typeface="Arial" panose="020B0604020202020204" pitchFamily="34" charset="0"/>
              </a:rPr>
              <a:t>NOTES TO THE TEACHER</a:t>
            </a:r>
          </a:p>
          <a:p>
            <a:endParaRPr lang="en-CA"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sz="1200" b="0" u="none" noProof="0" dirty="0">
                <a:latin typeface="Arial" panose="020B0604020202020204" pitchFamily="34" charset="0"/>
                <a:cs typeface="Arial" panose="020B0604020202020204" pitchFamily="34" charset="0"/>
              </a:rPr>
              <a:t>Watch the video.</a:t>
            </a:r>
            <a:endParaRPr lang="en-CA" b="0" u="none" noProof="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q"/>
            </a:pPr>
            <a:r>
              <a:rPr lang="en-CA" b="0" u="none" noProof="0" dirty="0">
                <a:latin typeface="Arial" panose="020B0604020202020204" pitchFamily="34" charset="0"/>
                <a:ea typeface="Calibri"/>
                <a:cs typeface="Arial" panose="020B0604020202020204" pitchFamily="34" charset="0"/>
              </a:rPr>
              <a:t>Correct Question 4 in the Student Workbook:</a:t>
            </a:r>
            <a:endParaRPr lang="en-CA" b="0" u="none" noProof="0" dirty="0">
              <a:latin typeface="Arial" panose="020B0604020202020204" pitchFamily="34" charset="0"/>
              <a:cs typeface="Arial" panose="020B0604020202020204" pitchFamily="34" charset="0"/>
            </a:endParaRPr>
          </a:p>
          <a:p>
            <a:pPr marL="685800" lvl="1" indent="-228600">
              <a:buFont typeface="+mj-lt"/>
              <a:buAutoNum type="alphaLcParenR"/>
            </a:pPr>
            <a:r>
              <a:rPr lang="en-CA" b="0" u="none" noProof="0" dirty="0">
                <a:latin typeface="Arial" panose="020B0604020202020204" pitchFamily="34" charset="0"/>
                <a:cs typeface="Arial" panose="020B0604020202020204" pitchFamily="34" charset="0"/>
              </a:rPr>
              <a:t>What is the mediator’s role? </a:t>
            </a:r>
          </a:p>
          <a:p>
            <a:pPr marL="1143000" lvl="2" indent="-22860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Answer: To assist the opposite parties in negotiating the resolution outside of court. In other words, to encourage discussion between the sides to find solutions that work for everyone.</a:t>
            </a:r>
          </a:p>
          <a:p>
            <a:pPr marL="685800" lvl="1" indent="-228600">
              <a:buFont typeface="+mj-lt"/>
              <a:buAutoNum type="alphaLcParenR"/>
            </a:pPr>
            <a:r>
              <a:rPr lang="en-CA" b="0" u="none" noProof="0" dirty="0">
                <a:latin typeface="Arial" panose="020B0604020202020204" pitchFamily="34" charset="0"/>
                <a:cs typeface="Arial" panose="020B0604020202020204" pitchFamily="34" charset="0"/>
              </a:rPr>
              <a:t>What is the role of the people in conflict during the mediation? </a:t>
            </a:r>
          </a:p>
          <a:p>
            <a:pPr marL="1143000" lvl="2" indent="-22860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Answer: To tell their side of the story, formulate their expectations and suggest possible solutions.</a:t>
            </a:r>
          </a:p>
          <a:p>
            <a:pPr marL="685800" lvl="1" indent="-228600">
              <a:buFont typeface="+mj-lt"/>
              <a:buAutoNum type="alphaLcParenR"/>
            </a:pPr>
            <a:r>
              <a:rPr lang="en-CA" b="0" u="none" noProof="0" dirty="0">
                <a:latin typeface="Arial" panose="020B0604020202020204" pitchFamily="34" charset="0"/>
                <a:cs typeface="Arial" panose="020B0604020202020204" pitchFamily="34" charset="0"/>
              </a:rPr>
              <a:t>True or false? The mediator gives legal advice or opinions. </a:t>
            </a:r>
          </a:p>
          <a:p>
            <a:pPr marL="1143000" lvl="2" indent="-228600">
              <a:buFont typeface="Arial" panose="020B0604020202020204" pitchFamily="34" charset="0"/>
              <a:buChar char="•"/>
            </a:pPr>
            <a:r>
              <a:rPr lang="en-CA" b="1" u="none" noProof="0" dirty="0">
                <a:latin typeface="Arial" panose="020B0604020202020204" pitchFamily="34" charset="0"/>
                <a:cs typeface="Arial" panose="020B0604020202020204" pitchFamily="34" charset="0"/>
              </a:rPr>
              <a:t>Answer: False. The mediator guides the conversation between the sides. They may speak with each party about their cases, but will never give legal advice or opinions. They must remain neutral and fair. </a:t>
            </a:r>
          </a:p>
          <a:p>
            <a:endParaRPr lang="en-CA" dirty="0">
              <a:latin typeface="Arial" panose="020B0604020202020204" pitchFamily="34" charset="0"/>
              <a:ea typeface="Calibri"/>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534C629-062F-46DE-AA79-873DB4AE343B}" type="slidenum">
              <a:rPr lang="fr-FR"/>
              <a:t>9</a:t>
            </a:fld>
            <a:endParaRPr lang="fr-FR"/>
          </a:p>
        </p:txBody>
      </p:sp>
    </p:spTree>
    <p:extLst>
      <p:ext uri="{BB962C8B-B14F-4D97-AF65-F5344CB8AC3E}">
        <p14:creationId xmlns:p14="http://schemas.microsoft.com/office/powerpoint/2010/main" val="22299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2.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3.xml"/><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notesSlide" Target="../notesSlides/notesSlide15.xml"/><Relationship Id="rId21" Type="http://schemas.openxmlformats.org/officeDocument/2006/relationships/image" Target="../media/image67.svg"/><Relationship Id="rId7" Type="http://schemas.openxmlformats.org/officeDocument/2006/relationships/image" Target="../media/image56.jp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slideLayout" Target="../slideLayouts/slideLayout2.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tags" Target="../tags/tag14.xml"/><Relationship Id="rId6" Type="http://schemas.openxmlformats.org/officeDocument/2006/relationships/slide" Target="slide18.xml"/><Relationship Id="rId11" Type="http://schemas.openxmlformats.org/officeDocument/2006/relationships/slide" Target="slide19.xml"/><Relationship Id="rId5" Type="http://schemas.openxmlformats.org/officeDocument/2006/relationships/image" Target="../media/image55.jpg"/><Relationship Id="rId15" Type="http://schemas.openxmlformats.org/officeDocument/2006/relationships/image" Target="../media/image61.svg"/><Relationship Id="rId23" Type="http://schemas.openxmlformats.org/officeDocument/2006/relationships/image" Target="../media/image69.svg"/><Relationship Id="rId10" Type="http://schemas.openxmlformats.org/officeDocument/2006/relationships/image" Target="../media/image57.jpg"/><Relationship Id="rId19" Type="http://schemas.openxmlformats.org/officeDocument/2006/relationships/image" Target="../media/image65.svg"/><Relationship Id="rId4" Type="http://schemas.openxmlformats.org/officeDocument/2006/relationships/slide" Target="slide16.xml"/><Relationship Id="rId9" Type="http://schemas.openxmlformats.org/officeDocument/2006/relationships/slide" Target="slide17.xml"/><Relationship Id="rId14" Type="http://schemas.openxmlformats.org/officeDocument/2006/relationships/image" Target="../media/image60.png"/><Relationship Id="rId22"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16.xml"/><Relationship Id="rId7" Type="http://schemas.openxmlformats.org/officeDocument/2006/relationships/image" Target="../media/image63.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2.png"/><Relationship Id="rId5" Type="http://schemas.openxmlformats.org/officeDocument/2006/relationships/image" Target="../media/image55.jpg"/><Relationship Id="rId10" Type="http://schemas.openxmlformats.org/officeDocument/2006/relationships/slide" Target="slide15.xml"/><Relationship Id="rId4" Type="http://schemas.openxmlformats.org/officeDocument/2006/relationships/slide" Target="slide19.xml"/><Relationship Id="rId9"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15.xml"/><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57.jpg"/></Relationships>
</file>

<file path=ppt/slides/_rels/slide1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69.sv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71.png"/><Relationship Id="rId5" Type="http://schemas.openxmlformats.org/officeDocument/2006/relationships/image" Target="../media/image70.png"/><Relationship Id="rId4" Type="http://schemas.microsoft.com/office/2018/10/relationships/comments" Target="../comments/modernComment_14F_A108367F.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72.svg"/><Relationship Id="rId5" Type="http://schemas.openxmlformats.org/officeDocument/2006/relationships/image" Target="../media/image40.png"/><Relationship Id="rId4" Type="http://schemas.microsoft.com/office/2018/10/relationships/comments" Target="../comments/modernComment_15C_282679A7.xml"/></Relationships>
</file>

<file path=ppt/slides/_rels/slide22.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notesSlide" Target="../notesSlides/notesSlide22.xml"/><Relationship Id="rId7" Type="http://schemas.openxmlformats.org/officeDocument/2006/relationships/image" Target="../media/image75.jp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4.jpg"/><Relationship Id="rId5" Type="http://schemas.openxmlformats.org/officeDocument/2006/relationships/image" Target="../media/image73.jpg"/><Relationship Id="rId10" Type="http://schemas.openxmlformats.org/officeDocument/2006/relationships/image" Target="../media/image78.jpg"/><Relationship Id="rId4" Type="http://schemas.microsoft.com/office/2018/10/relationships/comments" Target="../comments/modernComment_15B_10DB8171.xml"/><Relationship Id="rId9" Type="http://schemas.openxmlformats.org/officeDocument/2006/relationships/image" Target="../media/image77.jp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8C_E8746460.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3.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5.xml"/><Relationship Id="rId5" Type="http://schemas.openxmlformats.org/officeDocument/2006/relationships/image" Target="../media/image41.sv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V7_us_6AH9M?feature=oembed" TargetMode="External"/><Relationship Id="rId1" Type="http://schemas.openxmlformats.org/officeDocument/2006/relationships/tags" Target="../tags/tag6.xml"/><Relationship Id="rId5" Type="http://schemas.openxmlformats.org/officeDocument/2006/relationships/image" Target="../media/image4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44.png"/><Relationship Id="rId5" Type="http://schemas.openxmlformats.org/officeDocument/2006/relationships/hyperlink" Target="https://youtu.be/K_2NrlhwTfQ" TargetMode="External"/><Relationship Id="rId4" Type="http://schemas.openxmlformats.org/officeDocument/2006/relationships/hyperlink" Target="https://www.youtube.com/watch?v=K_2NrlhwTf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953534" y="2407766"/>
            <a:ext cx="5212080" cy="3191911"/>
          </a:xfrm>
        </p:spPr>
        <p:txBody>
          <a:bodyPr/>
          <a:lstStyle/>
          <a:p>
            <a:r>
              <a:rPr lang="en-CA" dirty="0"/>
              <a:t>Don’t Fight, Mediate!</a:t>
            </a:r>
            <a:endParaRPr lang="en-CA" dirty="0">
              <a:cs typeface="Arial"/>
            </a:endParaRP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958198" y="4410958"/>
            <a:ext cx="7848841" cy="1188720"/>
          </a:xfrm>
        </p:spPr>
        <p:txBody>
          <a:bodyPr vert="horz" lIns="0" tIns="0" rIns="0" bIns="0" rtlCol="0" anchor="t">
            <a:noAutofit/>
          </a:bodyPr>
          <a:lstStyle/>
          <a:p>
            <a:r>
              <a:rPr lang="en-CA" dirty="0"/>
              <a:t>Dispute resolution through dialogue</a:t>
            </a:r>
          </a:p>
          <a:p>
            <a:endParaRPr lang="en-CA" dirty="0"/>
          </a:p>
          <a:p>
            <a:r>
              <a:rPr lang="en-CA" dirty="0"/>
              <a:t>Finding win-win solutions</a:t>
            </a:r>
            <a:endParaRPr lang="en-CA" dirty="0">
              <a:cs typeface="Arial" panose="020B0604020202020204"/>
            </a:endParaRPr>
          </a:p>
          <a:p>
            <a:endParaRPr lang="fr-CA" dirty="0">
              <a:highlight>
                <a:srgbClr val="FFFF00"/>
              </a:highlight>
              <a:cs typeface="Arial" panose="020B0604020202020204"/>
            </a:endParaRPr>
          </a:p>
          <a:p>
            <a:endParaRPr lang="fr-CA" dirty="0">
              <a:cs typeface="Arial" panose="020B0604020202020204"/>
            </a:endParaRPr>
          </a:p>
        </p:txBody>
      </p:sp>
      <p:pic>
        <p:nvPicPr>
          <p:cNvPr id="7" name="Image 6">
            <a:extLst>
              <a:ext uri="{FF2B5EF4-FFF2-40B4-BE49-F238E27FC236}">
                <a16:creationId xmlns:a16="http://schemas.microsoft.com/office/drawing/2014/main" id="{DA0F603C-42B6-19FD-9519-1C2E447AFC42}"/>
              </a:ext>
            </a:extLst>
          </p:cNvPr>
          <p:cNvPicPr>
            <a:picLocks noChangeAspect="1"/>
          </p:cNvPicPr>
          <p:nvPr/>
        </p:nvPicPr>
        <p:blipFill>
          <a:blip r:embed="rId4"/>
          <a:stretch>
            <a:fillRect/>
          </a:stretch>
        </p:blipFill>
        <p:spPr>
          <a:xfrm>
            <a:off x="6262305" y="1584080"/>
            <a:ext cx="5304953" cy="3515458"/>
          </a:xfrm>
          <a:prstGeom prst="rect">
            <a:avLst/>
          </a:prstGeom>
        </p:spPr>
      </p:pic>
    </p:spTree>
    <p:custDataLst>
      <p:tags r:id="rId1"/>
    </p:custDataLst>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B25856-7CF5-B91B-848D-2931DB22BCE2}"/>
              </a:ext>
            </a:extLst>
          </p:cNvPr>
          <p:cNvSpPr>
            <a:spLocks noGrp="1"/>
          </p:cNvSpPr>
          <p:nvPr>
            <p:ph type="title"/>
          </p:nvPr>
        </p:nvSpPr>
        <p:spPr>
          <a:xfrm>
            <a:off x="545324" y="400050"/>
            <a:ext cx="5943600" cy="914400"/>
          </a:xfrm>
        </p:spPr>
        <p:txBody>
          <a:bodyPr/>
          <a:lstStyle/>
          <a:p>
            <a:r>
              <a:rPr lang="fr-CA" dirty="0" err="1">
                <a:solidFill>
                  <a:schemeClr val="accent1"/>
                </a:solidFill>
              </a:rPr>
              <a:t>Who</a:t>
            </a:r>
            <a:r>
              <a:rPr lang="fr-CA" dirty="0">
                <a:solidFill>
                  <a:schemeClr val="accent1"/>
                </a:solidFill>
              </a:rPr>
              <a:t> Is the Mediator?</a:t>
            </a:r>
          </a:p>
        </p:txBody>
      </p:sp>
      <p:sp>
        <p:nvSpPr>
          <p:cNvPr id="4" name="Espace réservé du texte 3">
            <a:extLst>
              <a:ext uri="{FF2B5EF4-FFF2-40B4-BE49-F238E27FC236}">
                <a16:creationId xmlns:a16="http://schemas.microsoft.com/office/drawing/2014/main" id="{2CB26BC1-B8D2-CAF7-2026-036C8FA48D06}"/>
              </a:ext>
            </a:extLst>
          </p:cNvPr>
          <p:cNvSpPr>
            <a:spLocks noGrp="1"/>
          </p:cNvSpPr>
          <p:nvPr>
            <p:ph type="body" sz="quarter" idx="14"/>
          </p:nvPr>
        </p:nvSpPr>
        <p:spPr>
          <a:xfrm>
            <a:off x="738800" y="1371600"/>
            <a:ext cx="5486400" cy="4114800"/>
          </a:xfrm>
        </p:spPr>
        <p:txBody>
          <a:bodyPr/>
          <a:lstStyle/>
          <a:p>
            <a:r>
              <a:rPr lang="en-CA" sz="2400" dirty="0"/>
              <a:t>The mediator is a person chosen by the parties to facilitate discussions during mediation. </a:t>
            </a:r>
          </a:p>
          <a:p>
            <a:r>
              <a:rPr lang="en-CA" sz="2400" dirty="0"/>
              <a:t>The mediator is not involved in the conflict. </a:t>
            </a:r>
          </a:p>
          <a:p>
            <a:r>
              <a:rPr lang="en-CA" sz="2200" dirty="0"/>
              <a:t>The mediator is:</a:t>
            </a:r>
          </a:p>
          <a:p>
            <a:pPr lvl="1"/>
            <a:r>
              <a:rPr lang="en-CA" sz="2200" dirty="0"/>
              <a:t>Neutral (not influenced by their personal convictions)</a:t>
            </a:r>
            <a:endParaRPr lang="en-CA" sz="2400" dirty="0"/>
          </a:p>
          <a:p>
            <a:pPr lvl="1"/>
            <a:r>
              <a:rPr lang="en-CA" sz="2400" dirty="0"/>
              <a:t>Impartial (does not favour one side over the other during mediation)</a:t>
            </a:r>
          </a:p>
          <a:p>
            <a:endParaRPr lang="fr-CA" dirty="0"/>
          </a:p>
        </p:txBody>
      </p:sp>
      <p:pic>
        <p:nvPicPr>
          <p:cNvPr id="7" name="Image 6">
            <a:extLst>
              <a:ext uri="{FF2B5EF4-FFF2-40B4-BE49-F238E27FC236}">
                <a16:creationId xmlns:a16="http://schemas.microsoft.com/office/drawing/2014/main" id="{6B128D57-EB9C-DAA7-B46C-312F01F4DEB4}"/>
              </a:ext>
            </a:extLst>
          </p:cNvPr>
          <p:cNvPicPr>
            <a:picLocks noChangeAspect="1"/>
          </p:cNvPicPr>
          <p:nvPr/>
        </p:nvPicPr>
        <p:blipFill>
          <a:blip r:embed="rId4"/>
          <a:stretch>
            <a:fillRect/>
          </a:stretch>
        </p:blipFill>
        <p:spPr>
          <a:xfrm>
            <a:off x="8103444" y="922564"/>
            <a:ext cx="3143810" cy="4724400"/>
          </a:xfrm>
          <a:prstGeom prst="rect">
            <a:avLst/>
          </a:prstGeom>
        </p:spPr>
      </p:pic>
    </p:spTree>
    <p:custDataLst>
      <p:tags r:id="rId1"/>
    </p:custDataLst>
    <p:extLst>
      <p:ext uri="{BB962C8B-B14F-4D97-AF65-F5344CB8AC3E}">
        <p14:creationId xmlns:p14="http://schemas.microsoft.com/office/powerpoint/2010/main" val="401488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B9AE652-364A-9720-E63B-C530CF2AF623}"/>
              </a:ext>
            </a:extLst>
          </p:cNvPr>
          <p:cNvSpPr>
            <a:spLocks noGrp="1"/>
          </p:cNvSpPr>
          <p:nvPr>
            <p:ph type="title"/>
          </p:nvPr>
        </p:nvSpPr>
        <p:spPr>
          <a:xfrm>
            <a:off x="5408068" y="857250"/>
            <a:ext cx="6315323" cy="914400"/>
          </a:xfrm>
        </p:spPr>
        <p:txBody>
          <a:bodyPr/>
          <a:lstStyle/>
          <a:p>
            <a:r>
              <a:rPr lang="en-CA" dirty="0">
                <a:solidFill>
                  <a:schemeClr val="accent1"/>
                </a:solidFill>
              </a:rPr>
              <a:t>Situations for Mediation</a:t>
            </a:r>
          </a:p>
        </p:txBody>
      </p:sp>
      <p:sp>
        <p:nvSpPr>
          <p:cNvPr id="4" name="Espace réservé du texte 3">
            <a:extLst>
              <a:ext uri="{FF2B5EF4-FFF2-40B4-BE49-F238E27FC236}">
                <a16:creationId xmlns:a16="http://schemas.microsoft.com/office/drawing/2014/main" id="{9A1D7082-458C-D3C2-6369-AF98244A909F}"/>
              </a:ext>
            </a:extLst>
          </p:cNvPr>
          <p:cNvSpPr>
            <a:spLocks noGrp="1"/>
          </p:cNvSpPr>
          <p:nvPr>
            <p:ph type="body" sz="quarter" idx="14"/>
          </p:nvPr>
        </p:nvSpPr>
        <p:spPr>
          <a:xfrm>
            <a:off x="6469063" y="3074796"/>
            <a:ext cx="5212080" cy="3143124"/>
          </a:xfrm>
        </p:spPr>
        <p:txBody>
          <a:bodyPr/>
          <a:lstStyle/>
          <a:p>
            <a:r>
              <a:rPr lang="en-CA" sz="3200" dirty="0"/>
              <a:t>In what circumstances can mediation be useful? </a:t>
            </a:r>
            <a:endParaRPr lang="en-CA" dirty="0"/>
          </a:p>
        </p:txBody>
      </p:sp>
      <p:pic>
        <p:nvPicPr>
          <p:cNvPr id="7" name="Image 6">
            <a:extLst>
              <a:ext uri="{FF2B5EF4-FFF2-40B4-BE49-F238E27FC236}">
                <a16:creationId xmlns:a16="http://schemas.microsoft.com/office/drawing/2014/main" id="{278BB6C6-4183-BB15-3385-3301C448A101}"/>
              </a:ext>
            </a:extLst>
          </p:cNvPr>
          <p:cNvPicPr>
            <a:picLocks noChangeAspect="1"/>
          </p:cNvPicPr>
          <p:nvPr/>
        </p:nvPicPr>
        <p:blipFill>
          <a:blip r:embed="rId4"/>
          <a:stretch>
            <a:fillRect/>
          </a:stretch>
        </p:blipFill>
        <p:spPr>
          <a:xfrm>
            <a:off x="70186" y="3821613"/>
            <a:ext cx="2762250" cy="2571750"/>
          </a:xfrm>
          <a:prstGeom prst="rect">
            <a:avLst/>
          </a:prstGeom>
        </p:spPr>
      </p:pic>
      <p:pic>
        <p:nvPicPr>
          <p:cNvPr id="9" name="Image 8">
            <a:extLst>
              <a:ext uri="{FF2B5EF4-FFF2-40B4-BE49-F238E27FC236}">
                <a16:creationId xmlns:a16="http://schemas.microsoft.com/office/drawing/2014/main" id="{5ECA7BDA-D8BD-5284-49DB-31C2124D9098}"/>
              </a:ext>
            </a:extLst>
          </p:cNvPr>
          <p:cNvPicPr>
            <a:picLocks noChangeAspect="1"/>
          </p:cNvPicPr>
          <p:nvPr/>
        </p:nvPicPr>
        <p:blipFill>
          <a:blip r:embed="rId5"/>
          <a:stretch>
            <a:fillRect/>
          </a:stretch>
        </p:blipFill>
        <p:spPr>
          <a:xfrm>
            <a:off x="2882420" y="3926388"/>
            <a:ext cx="2952750" cy="2362200"/>
          </a:xfrm>
          <a:prstGeom prst="rect">
            <a:avLst/>
          </a:prstGeom>
        </p:spPr>
      </p:pic>
      <p:pic>
        <p:nvPicPr>
          <p:cNvPr id="11" name="Image 10">
            <a:extLst>
              <a:ext uri="{FF2B5EF4-FFF2-40B4-BE49-F238E27FC236}">
                <a16:creationId xmlns:a16="http://schemas.microsoft.com/office/drawing/2014/main" id="{5CFBD0FC-43EA-BBC7-8C54-0027A6AB7A33}"/>
              </a:ext>
            </a:extLst>
          </p:cNvPr>
          <p:cNvPicPr>
            <a:picLocks noChangeAspect="1"/>
          </p:cNvPicPr>
          <p:nvPr/>
        </p:nvPicPr>
        <p:blipFill>
          <a:blip r:embed="rId6"/>
          <a:stretch>
            <a:fillRect/>
          </a:stretch>
        </p:blipFill>
        <p:spPr>
          <a:xfrm>
            <a:off x="1110063" y="639677"/>
            <a:ext cx="2479692" cy="2790498"/>
          </a:xfrm>
          <a:prstGeom prst="rect">
            <a:avLst/>
          </a:prstGeom>
        </p:spPr>
      </p:pic>
    </p:spTree>
    <p:custDataLst>
      <p:tags r:id="rId1"/>
    </p:custDataLst>
    <p:extLst>
      <p:ext uri="{BB962C8B-B14F-4D97-AF65-F5344CB8AC3E}">
        <p14:creationId xmlns:p14="http://schemas.microsoft.com/office/powerpoint/2010/main" val="41363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65126B-28C9-651B-F3BB-A902DEC46462}"/>
              </a:ext>
            </a:extLst>
          </p:cNvPr>
          <p:cNvSpPr>
            <a:spLocks noGrp="1"/>
          </p:cNvSpPr>
          <p:nvPr>
            <p:ph type="title"/>
          </p:nvPr>
        </p:nvSpPr>
        <p:spPr/>
        <p:txBody>
          <a:bodyPr/>
          <a:lstStyle/>
          <a:p>
            <a:r>
              <a:rPr lang="fr-CA" dirty="0">
                <a:solidFill>
                  <a:schemeClr val="accent1"/>
                </a:solidFill>
              </a:rPr>
              <a:t>This Is NOT </a:t>
            </a:r>
            <a:r>
              <a:rPr lang="fr-CA" dirty="0" err="1">
                <a:solidFill>
                  <a:schemeClr val="accent1"/>
                </a:solidFill>
              </a:rPr>
              <a:t>Mediation</a:t>
            </a:r>
            <a:r>
              <a:rPr lang="fr-CA" dirty="0">
                <a:solidFill>
                  <a:schemeClr val="accent1"/>
                </a:solidFill>
              </a:rPr>
              <a:t>!</a:t>
            </a:r>
          </a:p>
        </p:txBody>
      </p:sp>
      <p:sp>
        <p:nvSpPr>
          <p:cNvPr id="4" name="Espace réservé du texte 3">
            <a:extLst>
              <a:ext uri="{FF2B5EF4-FFF2-40B4-BE49-F238E27FC236}">
                <a16:creationId xmlns:a16="http://schemas.microsoft.com/office/drawing/2014/main" id="{0EA588C6-E840-6C37-DDDF-264371044C06}"/>
              </a:ext>
            </a:extLst>
          </p:cNvPr>
          <p:cNvSpPr>
            <a:spLocks noGrp="1"/>
          </p:cNvSpPr>
          <p:nvPr>
            <p:ph type="body" sz="quarter" idx="14"/>
          </p:nvPr>
        </p:nvSpPr>
        <p:spPr>
          <a:xfrm>
            <a:off x="799286" y="2602853"/>
            <a:ext cx="5486400" cy="4114800"/>
          </a:xfrm>
        </p:spPr>
        <p:txBody>
          <a:bodyPr vert="horz" lIns="0" tIns="0" rIns="0" bIns="0" rtlCol="0" anchor="t">
            <a:noAutofit/>
          </a:bodyPr>
          <a:lstStyle/>
          <a:p>
            <a:r>
              <a:rPr lang="fr-FR" sz="3200" dirty="0" err="1"/>
              <a:t>What</a:t>
            </a:r>
            <a:r>
              <a:rPr lang="fr-FR" sz="3200" dirty="0"/>
              <a:t> situations are not </a:t>
            </a:r>
            <a:r>
              <a:rPr lang="fr-FR" sz="3200" dirty="0" err="1"/>
              <a:t>mediation</a:t>
            </a:r>
            <a:r>
              <a:rPr lang="fr-FR" sz="3200" dirty="0"/>
              <a:t>? </a:t>
            </a:r>
          </a:p>
        </p:txBody>
      </p:sp>
      <p:pic>
        <p:nvPicPr>
          <p:cNvPr id="7" name="Image 6">
            <a:extLst>
              <a:ext uri="{FF2B5EF4-FFF2-40B4-BE49-F238E27FC236}">
                <a16:creationId xmlns:a16="http://schemas.microsoft.com/office/drawing/2014/main" id="{061A7D79-1B55-A82F-3E99-433CAE14D5DC}"/>
              </a:ext>
            </a:extLst>
          </p:cNvPr>
          <p:cNvPicPr>
            <a:picLocks noChangeAspect="1"/>
          </p:cNvPicPr>
          <p:nvPr/>
        </p:nvPicPr>
        <p:blipFill>
          <a:blip r:embed="rId4"/>
          <a:stretch>
            <a:fillRect/>
          </a:stretch>
        </p:blipFill>
        <p:spPr>
          <a:xfrm>
            <a:off x="9476852" y="165709"/>
            <a:ext cx="2715147" cy="4083244"/>
          </a:xfrm>
          <a:prstGeom prst="rect">
            <a:avLst/>
          </a:prstGeom>
        </p:spPr>
      </p:pic>
      <p:pic>
        <p:nvPicPr>
          <p:cNvPr id="9" name="Image 8">
            <a:extLst>
              <a:ext uri="{FF2B5EF4-FFF2-40B4-BE49-F238E27FC236}">
                <a16:creationId xmlns:a16="http://schemas.microsoft.com/office/drawing/2014/main" id="{8AEA7413-4620-D472-3834-586E84DCCBC4}"/>
              </a:ext>
            </a:extLst>
          </p:cNvPr>
          <p:cNvPicPr>
            <a:picLocks noChangeAspect="1"/>
          </p:cNvPicPr>
          <p:nvPr/>
        </p:nvPicPr>
        <p:blipFill>
          <a:blip r:embed="rId5"/>
          <a:stretch>
            <a:fillRect/>
          </a:stretch>
        </p:blipFill>
        <p:spPr>
          <a:xfrm>
            <a:off x="6726477" y="3228177"/>
            <a:ext cx="2466291" cy="3629823"/>
          </a:xfrm>
          <a:prstGeom prst="rect">
            <a:avLst/>
          </a:prstGeom>
        </p:spPr>
      </p:pic>
    </p:spTree>
    <p:custDataLst>
      <p:tags r:id="rId1"/>
    </p:custDataLst>
    <p:extLst>
      <p:ext uri="{BB962C8B-B14F-4D97-AF65-F5344CB8AC3E}">
        <p14:creationId xmlns:p14="http://schemas.microsoft.com/office/powerpoint/2010/main" val="25568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9E36957-F335-AFF2-F3C7-A48417841ADC}"/>
              </a:ext>
            </a:extLst>
          </p:cNvPr>
          <p:cNvSpPr>
            <a:spLocks noGrp="1"/>
          </p:cNvSpPr>
          <p:nvPr>
            <p:ph type="title"/>
          </p:nvPr>
        </p:nvSpPr>
        <p:spPr>
          <a:xfrm>
            <a:off x="5892866" y="862730"/>
            <a:ext cx="5212080" cy="1559194"/>
          </a:xfrm>
        </p:spPr>
        <p:txBody>
          <a:bodyPr/>
          <a:lstStyle/>
          <a:p>
            <a:r>
              <a:rPr lang="fr-CA" dirty="0">
                <a:solidFill>
                  <a:schemeClr val="accent1"/>
                </a:solidFill>
              </a:rPr>
              <a:t>The </a:t>
            </a:r>
            <a:r>
              <a:rPr lang="fr-CA" dirty="0" err="1">
                <a:solidFill>
                  <a:schemeClr val="accent1"/>
                </a:solidFill>
              </a:rPr>
              <a:t>Advantages</a:t>
            </a:r>
            <a:r>
              <a:rPr lang="fr-CA" dirty="0">
                <a:solidFill>
                  <a:schemeClr val="accent1"/>
                </a:solidFill>
              </a:rPr>
              <a:t> of </a:t>
            </a:r>
            <a:r>
              <a:rPr lang="fr-CA" dirty="0" err="1">
                <a:solidFill>
                  <a:schemeClr val="accent1"/>
                </a:solidFill>
              </a:rPr>
              <a:t>Mediation</a:t>
            </a:r>
            <a:endParaRPr lang="fr-CA" dirty="0">
              <a:solidFill>
                <a:schemeClr val="accent1"/>
              </a:solidFill>
            </a:endParaRPr>
          </a:p>
        </p:txBody>
      </p:sp>
      <p:sp>
        <p:nvSpPr>
          <p:cNvPr id="4" name="Espace réservé du texte 3">
            <a:extLst>
              <a:ext uri="{FF2B5EF4-FFF2-40B4-BE49-F238E27FC236}">
                <a16:creationId xmlns:a16="http://schemas.microsoft.com/office/drawing/2014/main" id="{AE97A66F-553F-2220-1CC6-E130545E5CCD}"/>
              </a:ext>
            </a:extLst>
          </p:cNvPr>
          <p:cNvSpPr>
            <a:spLocks noGrp="1"/>
          </p:cNvSpPr>
          <p:nvPr>
            <p:ph type="body" sz="quarter" idx="14"/>
          </p:nvPr>
        </p:nvSpPr>
        <p:spPr>
          <a:xfrm>
            <a:off x="6511311" y="3023471"/>
            <a:ext cx="5212080" cy="4114800"/>
          </a:xfrm>
        </p:spPr>
        <p:txBody>
          <a:bodyPr/>
          <a:lstStyle/>
          <a:p>
            <a:r>
              <a:rPr lang="en-CA" sz="3200" dirty="0"/>
              <a:t>What are the advantages of resolving conflicts through mediation?</a:t>
            </a:r>
          </a:p>
        </p:txBody>
      </p:sp>
      <p:pic>
        <p:nvPicPr>
          <p:cNvPr id="7" name="Image 6">
            <a:extLst>
              <a:ext uri="{FF2B5EF4-FFF2-40B4-BE49-F238E27FC236}">
                <a16:creationId xmlns:a16="http://schemas.microsoft.com/office/drawing/2014/main" id="{E903BE76-9773-8FE6-A515-E0AADA14D06B}"/>
              </a:ext>
            </a:extLst>
          </p:cNvPr>
          <p:cNvPicPr>
            <a:picLocks noChangeAspect="1"/>
          </p:cNvPicPr>
          <p:nvPr/>
        </p:nvPicPr>
        <p:blipFill>
          <a:blip r:embed="rId4"/>
          <a:stretch>
            <a:fillRect/>
          </a:stretch>
        </p:blipFill>
        <p:spPr>
          <a:xfrm>
            <a:off x="189718" y="331357"/>
            <a:ext cx="2498198" cy="3301191"/>
          </a:xfrm>
          <a:prstGeom prst="rect">
            <a:avLst/>
          </a:prstGeom>
        </p:spPr>
      </p:pic>
      <p:pic>
        <p:nvPicPr>
          <p:cNvPr id="9" name="Image 8">
            <a:extLst>
              <a:ext uri="{FF2B5EF4-FFF2-40B4-BE49-F238E27FC236}">
                <a16:creationId xmlns:a16="http://schemas.microsoft.com/office/drawing/2014/main" id="{1F3AA9BD-6BA2-2D70-046D-E0BD00B98DFA}"/>
              </a:ext>
            </a:extLst>
          </p:cNvPr>
          <p:cNvPicPr>
            <a:picLocks noChangeAspect="1"/>
          </p:cNvPicPr>
          <p:nvPr/>
        </p:nvPicPr>
        <p:blipFill>
          <a:blip r:embed="rId5"/>
          <a:stretch>
            <a:fillRect/>
          </a:stretch>
        </p:blipFill>
        <p:spPr>
          <a:xfrm>
            <a:off x="2052637" y="3901466"/>
            <a:ext cx="3393247" cy="2374074"/>
          </a:xfrm>
          <a:prstGeom prst="rect">
            <a:avLst/>
          </a:prstGeom>
        </p:spPr>
      </p:pic>
    </p:spTree>
    <p:custDataLst>
      <p:tags r:id="rId1"/>
    </p:custDataLst>
    <p:extLst>
      <p:ext uri="{BB962C8B-B14F-4D97-AF65-F5344CB8AC3E}">
        <p14:creationId xmlns:p14="http://schemas.microsoft.com/office/powerpoint/2010/main" val="329798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A1A41-A0E6-2BB7-5464-46BA296138B7}"/>
              </a:ext>
            </a:extLst>
          </p:cNvPr>
          <p:cNvSpPr>
            <a:spLocks noGrp="1"/>
          </p:cNvSpPr>
          <p:nvPr>
            <p:ph type="body" idx="1"/>
          </p:nvPr>
        </p:nvSpPr>
        <p:spPr/>
        <p:txBody>
          <a:bodyPr/>
          <a:lstStyle/>
          <a:p>
            <a:r>
              <a:rPr lang="fr-CA" dirty="0" err="1"/>
              <a:t>Introducing</a:t>
            </a:r>
            <a:r>
              <a:rPr lang="fr-CA" dirty="0"/>
              <a:t> the </a:t>
            </a:r>
            <a:r>
              <a:rPr lang="fr-CA" dirty="0" err="1"/>
              <a:t>Players</a:t>
            </a:r>
            <a:r>
              <a:rPr lang="fr-CA" dirty="0"/>
              <a:t> in </a:t>
            </a:r>
            <a:r>
              <a:rPr lang="fr-CA" dirty="0" err="1"/>
              <a:t>Mediation</a:t>
            </a:r>
            <a:endParaRPr lang="fr-CA" dirty="0"/>
          </a:p>
        </p:txBody>
      </p:sp>
      <p:pic>
        <p:nvPicPr>
          <p:cNvPr id="5" name="Espace réservé pour une image  4" descr="Salle de conseil avec un remplissage uni">
            <a:extLst>
              <a:ext uri="{FF2B5EF4-FFF2-40B4-BE49-F238E27FC236}">
                <a16:creationId xmlns:a16="http://schemas.microsoft.com/office/drawing/2014/main" id="{0FD33268-F271-210A-C0FF-C8B40840FAF2}"/>
              </a:ext>
            </a:extLst>
          </p:cNvPr>
          <p:cNvPicPr>
            <a:picLocks noGrp="1" noChangeAspect="1"/>
          </p:cNvPicPr>
          <p:nvPr>
            <p:ph type="pic" sz="quarter" idx="16"/>
          </p:nvPr>
        </p:nvPicPr>
        <p:blipFill>
          <a:blip r:embed="rId4">
            <a:extLst>
              <a:ext uri="{96DAC541-7B7A-43D3-8B79-37D633B846F1}">
                <asvg:svgBlip xmlns:asvg="http://schemas.microsoft.com/office/drawing/2016/SVG/main" r:embed="rId5"/>
              </a:ext>
            </a:extLst>
          </a:blip>
          <a:srcRect l="20" r="20"/>
          <a:stretch>
            <a:fillRect/>
          </a:stretch>
        </p:blipFill>
        <p:spPr>
          <a:xfrm>
            <a:off x="6875643" y="1741117"/>
            <a:ext cx="3611022" cy="3611022"/>
          </a:xfrm>
        </p:spPr>
      </p:pic>
    </p:spTree>
    <p:custDataLst>
      <p:tags r:id="rId1"/>
    </p:custDataLst>
    <p:extLst>
      <p:ext uri="{BB962C8B-B14F-4D97-AF65-F5344CB8AC3E}">
        <p14:creationId xmlns:p14="http://schemas.microsoft.com/office/powerpoint/2010/main" val="16433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8AF999-4C43-043C-9A78-CE45522F4D18}"/>
              </a:ext>
            </a:extLst>
          </p:cNvPr>
          <p:cNvSpPr>
            <a:spLocks noGrp="1"/>
          </p:cNvSpPr>
          <p:nvPr>
            <p:ph type="title"/>
          </p:nvPr>
        </p:nvSpPr>
        <p:spPr>
          <a:xfrm>
            <a:off x="839815" y="533169"/>
            <a:ext cx="10421938" cy="914400"/>
          </a:xfrm>
        </p:spPr>
        <p:txBody>
          <a:bodyPr/>
          <a:lstStyle/>
          <a:p>
            <a:pPr algn="ctr"/>
            <a:r>
              <a:rPr lang="fr-FR" dirty="0">
                <a:solidFill>
                  <a:srgbClr val="F6891F"/>
                </a:solidFill>
              </a:rPr>
              <a:t>The </a:t>
            </a:r>
            <a:r>
              <a:rPr lang="fr-FR" dirty="0" err="1">
                <a:solidFill>
                  <a:srgbClr val="F6891F"/>
                </a:solidFill>
              </a:rPr>
              <a:t>Players</a:t>
            </a:r>
            <a:r>
              <a:rPr lang="fr-FR" dirty="0">
                <a:solidFill>
                  <a:srgbClr val="F6891F"/>
                </a:solidFill>
              </a:rPr>
              <a:t> in </a:t>
            </a:r>
            <a:r>
              <a:rPr lang="fr-FR" dirty="0" err="1">
                <a:solidFill>
                  <a:srgbClr val="F6891F"/>
                </a:solidFill>
              </a:rPr>
              <a:t>Mediation</a:t>
            </a:r>
            <a:endParaRPr lang="fr-CA" dirty="0"/>
          </a:p>
        </p:txBody>
      </p:sp>
      <p:pic>
        <p:nvPicPr>
          <p:cNvPr id="4" name="2 (2) Sansoucis">
            <a:hlinkClick r:id="rId4" action="ppaction://hlinksldjump"/>
            <a:extLst>
              <a:ext uri="{FF2B5EF4-FFF2-40B4-BE49-F238E27FC236}">
                <a16:creationId xmlns:a16="http://schemas.microsoft.com/office/drawing/2014/main" id="{B78B3861-F752-2DA7-2948-8C34CE4B1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9315" y="3127984"/>
            <a:ext cx="988200" cy="1522800"/>
          </a:xfrm>
          <a:prstGeom prst="rect">
            <a:avLst/>
          </a:prstGeom>
        </p:spPr>
      </p:pic>
      <p:pic>
        <p:nvPicPr>
          <p:cNvPr id="5" name="1 (2) Sansoucis">
            <a:hlinkClick r:id="rId4" action="ppaction://hlinksldjump"/>
            <a:extLst>
              <a:ext uri="{FF2B5EF4-FFF2-40B4-BE49-F238E27FC236}">
                <a16:creationId xmlns:a16="http://schemas.microsoft.com/office/drawing/2014/main" id="{53F2361B-4FB1-3D3A-3B3E-481B6FAC5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853" y="2573803"/>
            <a:ext cx="988200" cy="1522800"/>
          </a:xfrm>
          <a:prstGeom prst="rect">
            <a:avLst/>
          </a:prstGeom>
        </p:spPr>
      </p:pic>
      <p:pic>
        <p:nvPicPr>
          <p:cNvPr id="6" name="2 (2) Rotini">
            <a:hlinkClick r:id="rId4" action="ppaction://hlinksldjump"/>
            <a:extLst>
              <a:ext uri="{FF2B5EF4-FFF2-40B4-BE49-F238E27FC236}">
                <a16:creationId xmlns:a16="http://schemas.microsoft.com/office/drawing/2014/main" id="{B90DAB8C-E795-4F86-AD57-EF41230CD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6897" y="3127984"/>
            <a:ext cx="988200" cy="1522800"/>
          </a:xfrm>
          <a:prstGeom prst="rect">
            <a:avLst/>
          </a:prstGeom>
        </p:spPr>
      </p:pic>
      <p:pic>
        <p:nvPicPr>
          <p:cNvPr id="7" name="1(2) Rotini">
            <a:hlinkClick r:id="rId4" action="ppaction://hlinksldjump"/>
            <a:extLst>
              <a:ext uri="{FF2B5EF4-FFF2-40B4-BE49-F238E27FC236}">
                <a16:creationId xmlns:a16="http://schemas.microsoft.com/office/drawing/2014/main" id="{CFAFC3E2-C01E-39A0-59F2-495EDCA8B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8345" y="2573803"/>
            <a:ext cx="988200" cy="1522800"/>
          </a:xfrm>
          <a:prstGeom prst="rect">
            <a:avLst/>
          </a:prstGeom>
        </p:spPr>
      </p:pic>
      <p:pic>
        <p:nvPicPr>
          <p:cNvPr id="8" name="Médiateur 2">
            <a:hlinkClick r:id="rId6" action="ppaction://hlinksldjump"/>
            <a:extLst>
              <a:ext uri="{FF2B5EF4-FFF2-40B4-BE49-F238E27FC236}">
                <a16:creationId xmlns:a16="http://schemas.microsoft.com/office/drawing/2014/main" id="{E3C58B10-854F-858D-5D04-F151EA71AF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4777" y="2467332"/>
            <a:ext cx="988200" cy="1522800"/>
          </a:xfrm>
          <a:prstGeom prst="rect">
            <a:avLst/>
          </a:prstGeom>
        </p:spPr>
      </p:pic>
      <p:sp>
        <p:nvSpPr>
          <p:cNvPr id="9" name="Ellipse 8">
            <a:extLst>
              <a:ext uri="{FF2B5EF4-FFF2-40B4-BE49-F238E27FC236}">
                <a16:creationId xmlns:a16="http://schemas.microsoft.com/office/drawing/2014/main" id="{FE188C8C-C900-B365-FB68-1545C4E2D6F0}"/>
              </a:ext>
            </a:extLst>
          </p:cNvPr>
          <p:cNvSpPr>
            <a:spLocks noChangeAspect="1"/>
          </p:cNvSpPr>
          <p:nvPr/>
        </p:nvSpPr>
        <p:spPr>
          <a:xfrm>
            <a:off x="3560343" y="3460029"/>
            <a:ext cx="5152237" cy="1332476"/>
          </a:xfrm>
          <a:prstGeom prst="ellipse">
            <a:avLst/>
          </a:prstGeom>
          <a:solidFill>
            <a:srgbClr val="333F48"/>
          </a:solidFill>
          <a:ln>
            <a:solidFill>
              <a:srgbClr val="333F48"/>
            </a:solidFill>
          </a:ln>
          <a:effectLst>
            <a:outerShdw blurRad="533400" dist="647700" dir="5040000" sx="91000" sy="91000" algn="t" rotWithShape="0">
              <a:prstClr val="black">
                <a:alpha val="5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p>
        </p:txBody>
      </p:sp>
      <p:sp>
        <p:nvSpPr>
          <p:cNvPr id="10" name="ZoneTexte 9">
            <a:hlinkClick r:id="rId8" action="ppaction://hlinksldjump"/>
            <a:extLst>
              <a:ext uri="{FF2B5EF4-FFF2-40B4-BE49-F238E27FC236}">
                <a16:creationId xmlns:a16="http://schemas.microsoft.com/office/drawing/2014/main" id="{6A7D5A69-0892-10C6-4EFD-4CD9116F9617}"/>
              </a:ext>
            </a:extLst>
          </p:cNvPr>
          <p:cNvSpPr txBox="1"/>
          <p:nvPr/>
        </p:nvSpPr>
        <p:spPr>
          <a:xfrm>
            <a:off x="7728102" y="5875799"/>
            <a:ext cx="2689731" cy="523220"/>
          </a:xfrm>
          <a:prstGeom prst="rect">
            <a:avLst/>
          </a:prstGeom>
          <a:noFill/>
          <a:ln>
            <a:solidFill>
              <a:srgbClr val="E46C00"/>
            </a:solidFill>
          </a:ln>
        </p:spPr>
        <p:txBody>
          <a:bodyPr wrap="square" rtlCol="0">
            <a:spAutoFit/>
          </a:bodyPr>
          <a:lstStyle/>
          <a:p>
            <a:r>
              <a:rPr lang="fr-FR" sz="1600" b="1" dirty="0"/>
              <a:t>C</a:t>
            </a:r>
            <a:r>
              <a:rPr lang="en-CA" sz="1600" b="1" dirty="0"/>
              <a:t>lick here </a:t>
            </a:r>
            <a:r>
              <a:rPr lang="en-CA" sz="1200" dirty="0"/>
              <a:t>once all the players have been identified.. </a:t>
            </a:r>
          </a:p>
        </p:txBody>
      </p:sp>
      <p:sp>
        <p:nvSpPr>
          <p:cNvPr id="11" name="Texte Rotini">
            <a:extLst>
              <a:ext uri="{FF2B5EF4-FFF2-40B4-BE49-F238E27FC236}">
                <a16:creationId xmlns:a16="http://schemas.microsoft.com/office/drawing/2014/main" id="{5FF53A1A-97F3-E383-4D8E-5B1A520C6363}"/>
              </a:ext>
            </a:extLst>
          </p:cNvPr>
          <p:cNvSpPr txBox="1"/>
          <p:nvPr/>
        </p:nvSpPr>
        <p:spPr>
          <a:xfrm>
            <a:off x="2026136" y="2233144"/>
            <a:ext cx="2246153" cy="830997"/>
          </a:xfrm>
          <a:prstGeom prst="rect">
            <a:avLst/>
          </a:prstGeom>
          <a:noFill/>
        </p:spPr>
        <p:txBody>
          <a:bodyPr wrap="square" lIns="91440" tIns="45720" rIns="91440" bIns="45720" rtlCol="0" anchor="t">
            <a:spAutoFit/>
          </a:bodyPr>
          <a:lstStyle/>
          <a:p>
            <a:pPr algn="ctr"/>
            <a:r>
              <a:rPr lang="fr-FR" sz="1600" b="1" dirty="0">
                <a:solidFill>
                  <a:srgbClr val="F6891F"/>
                </a:solidFill>
              </a:rPr>
              <a:t>People </a:t>
            </a:r>
            <a:r>
              <a:rPr lang="fr-FR" sz="1600" b="1" dirty="0" err="1">
                <a:solidFill>
                  <a:srgbClr val="F6891F"/>
                </a:solidFill>
              </a:rPr>
              <a:t>involved</a:t>
            </a:r>
            <a:r>
              <a:rPr lang="fr-FR" sz="1600" b="1" dirty="0">
                <a:solidFill>
                  <a:srgbClr val="F6891F"/>
                </a:solidFill>
              </a:rPr>
              <a:t> in the </a:t>
            </a:r>
            <a:r>
              <a:rPr lang="fr-FR" sz="1600" b="1" dirty="0" err="1">
                <a:solidFill>
                  <a:srgbClr val="F6891F"/>
                </a:solidFill>
              </a:rPr>
              <a:t>conflict</a:t>
            </a:r>
            <a:r>
              <a:rPr lang="fr-FR" sz="1600" b="1" dirty="0">
                <a:solidFill>
                  <a:srgbClr val="F6891F"/>
                </a:solidFill>
              </a:rPr>
              <a:t>: </a:t>
            </a:r>
          </a:p>
          <a:p>
            <a:pPr algn="ctr"/>
            <a:r>
              <a:rPr lang="fr-FR" sz="1600" b="1" dirty="0">
                <a:solidFill>
                  <a:srgbClr val="F6891F"/>
                </a:solidFill>
              </a:rPr>
              <a:t>The </a:t>
            </a:r>
            <a:r>
              <a:rPr lang="fr-FR" sz="1600" b="1" dirty="0" err="1">
                <a:solidFill>
                  <a:srgbClr val="F6891F"/>
                </a:solidFill>
              </a:rPr>
              <a:t>Goodeats</a:t>
            </a:r>
            <a:r>
              <a:rPr lang="fr-FR" sz="1600" b="1" dirty="0">
                <a:solidFill>
                  <a:srgbClr val="F6891F"/>
                </a:solidFill>
              </a:rPr>
              <a:t> Family</a:t>
            </a:r>
            <a:endParaRPr lang="fr-CA" sz="1600" b="1" dirty="0">
              <a:solidFill>
                <a:srgbClr val="F6891F"/>
              </a:solidFill>
            </a:endParaRPr>
          </a:p>
        </p:txBody>
      </p:sp>
      <p:sp>
        <p:nvSpPr>
          <p:cNvPr id="12" name="Texte Sansoucis">
            <a:extLst>
              <a:ext uri="{FF2B5EF4-FFF2-40B4-BE49-F238E27FC236}">
                <a16:creationId xmlns:a16="http://schemas.microsoft.com/office/drawing/2014/main" id="{3ED7D5F5-7C89-3DDD-7A13-47B48A7E40EB}"/>
              </a:ext>
            </a:extLst>
          </p:cNvPr>
          <p:cNvSpPr txBox="1"/>
          <p:nvPr/>
        </p:nvSpPr>
        <p:spPr>
          <a:xfrm>
            <a:off x="7819194" y="2214109"/>
            <a:ext cx="2732457" cy="830997"/>
          </a:xfrm>
          <a:prstGeom prst="rect">
            <a:avLst/>
          </a:prstGeom>
          <a:noFill/>
        </p:spPr>
        <p:txBody>
          <a:bodyPr wrap="square" rtlCol="0">
            <a:spAutoFit/>
          </a:bodyPr>
          <a:lstStyle/>
          <a:p>
            <a:pPr algn="ctr"/>
            <a:r>
              <a:rPr lang="fr-FR" sz="1600" b="1" dirty="0">
                <a:solidFill>
                  <a:srgbClr val="F6891F"/>
                </a:solidFill>
              </a:rPr>
              <a:t>People </a:t>
            </a:r>
            <a:r>
              <a:rPr lang="fr-FR" sz="1600" b="1" dirty="0" err="1">
                <a:solidFill>
                  <a:srgbClr val="F6891F"/>
                </a:solidFill>
              </a:rPr>
              <a:t>involved</a:t>
            </a:r>
            <a:r>
              <a:rPr lang="fr-FR" sz="1600" b="1" dirty="0">
                <a:solidFill>
                  <a:srgbClr val="F6891F"/>
                </a:solidFill>
              </a:rPr>
              <a:t> in the </a:t>
            </a:r>
            <a:r>
              <a:rPr lang="fr-FR" sz="1600" b="1" dirty="0" err="1">
                <a:solidFill>
                  <a:srgbClr val="F6891F"/>
                </a:solidFill>
              </a:rPr>
              <a:t>conflict</a:t>
            </a:r>
            <a:r>
              <a:rPr lang="fr-FR" sz="1600" b="1" dirty="0">
                <a:solidFill>
                  <a:srgbClr val="F6891F"/>
                </a:solidFill>
              </a:rPr>
              <a:t>: </a:t>
            </a:r>
          </a:p>
          <a:p>
            <a:pPr algn="ctr"/>
            <a:r>
              <a:rPr lang="fr-FR" sz="1600" b="1" dirty="0">
                <a:solidFill>
                  <a:srgbClr val="F6891F"/>
                </a:solidFill>
              </a:rPr>
              <a:t>The Clark Family</a:t>
            </a:r>
            <a:endParaRPr lang="fr-CA" sz="1600" b="1" dirty="0">
              <a:solidFill>
                <a:srgbClr val="F6891F"/>
              </a:solidFill>
            </a:endParaRPr>
          </a:p>
        </p:txBody>
      </p:sp>
      <p:sp>
        <p:nvSpPr>
          <p:cNvPr id="13" name="Texte médiateur">
            <a:extLst>
              <a:ext uri="{FF2B5EF4-FFF2-40B4-BE49-F238E27FC236}">
                <a16:creationId xmlns:a16="http://schemas.microsoft.com/office/drawing/2014/main" id="{22A00132-DFFF-26D2-0B10-0F471321C39D}"/>
              </a:ext>
            </a:extLst>
          </p:cNvPr>
          <p:cNvSpPr txBox="1"/>
          <p:nvPr/>
        </p:nvSpPr>
        <p:spPr>
          <a:xfrm>
            <a:off x="5180277" y="1882557"/>
            <a:ext cx="2006386" cy="523220"/>
          </a:xfrm>
          <a:prstGeom prst="rect">
            <a:avLst/>
          </a:prstGeom>
          <a:noFill/>
        </p:spPr>
        <p:txBody>
          <a:bodyPr wrap="square" lIns="91440" tIns="45720" rIns="91440" bIns="45720" rtlCol="0" anchor="t">
            <a:spAutoFit/>
          </a:bodyPr>
          <a:lstStyle/>
          <a:p>
            <a:pPr algn="ctr"/>
            <a:r>
              <a:rPr lang="fr-FR" sz="1600" b="1" dirty="0">
                <a:solidFill>
                  <a:srgbClr val="00A9CE"/>
                </a:solidFill>
              </a:rPr>
              <a:t>Mediator</a:t>
            </a:r>
          </a:p>
          <a:p>
            <a:pPr algn="ctr"/>
            <a:endParaRPr lang="fr-CA" sz="1200" b="1" dirty="0">
              <a:solidFill>
                <a:srgbClr val="00A9CE"/>
              </a:solidFill>
            </a:endParaRPr>
          </a:p>
        </p:txBody>
      </p:sp>
      <p:sp>
        <p:nvSpPr>
          <p:cNvPr id="14" name="texte conseiller rotini">
            <a:extLst>
              <a:ext uri="{FF2B5EF4-FFF2-40B4-BE49-F238E27FC236}">
                <a16:creationId xmlns:a16="http://schemas.microsoft.com/office/drawing/2014/main" id="{03F1B03B-55C8-0466-5CBB-E950E6CA805F}"/>
              </a:ext>
            </a:extLst>
          </p:cNvPr>
          <p:cNvSpPr txBox="1"/>
          <p:nvPr/>
        </p:nvSpPr>
        <p:spPr>
          <a:xfrm>
            <a:off x="1470325" y="3608620"/>
            <a:ext cx="1556458" cy="338554"/>
          </a:xfrm>
          <a:prstGeom prst="rect">
            <a:avLst/>
          </a:prstGeom>
          <a:noFill/>
        </p:spPr>
        <p:txBody>
          <a:bodyPr wrap="square" rtlCol="0">
            <a:spAutoFit/>
          </a:bodyPr>
          <a:lstStyle/>
          <a:p>
            <a:pPr algn="ctr"/>
            <a:r>
              <a:rPr lang="fr-FR" sz="1600" b="1" dirty="0">
                <a:solidFill>
                  <a:srgbClr val="ACAFB8"/>
                </a:solidFill>
              </a:rPr>
              <a:t>Advisor</a:t>
            </a:r>
            <a:endParaRPr lang="fr-CA" sz="1600" b="1" dirty="0">
              <a:solidFill>
                <a:srgbClr val="ACAFB8"/>
              </a:solidFill>
            </a:endParaRPr>
          </a:p>
        </p:txBody>
      </p:sp>
      <p:sp>
        <p:nvSpPr>
          <p:cNvPr id="15" name="Texte conseiller sansoucis">
            <a:extLst>
              <a:ext uri="{FF2B5EF4-FFF2-40B4-BE49-F238E27FC236}">
                <a16:creationId xmlns:a16="http://schemas.microsoft.com/office/drawing/2014/main" id="{9A900323-1CA5-B33F-573D-3BAAD625B9A4}"/>
              </a:ext>
            </a:extLst>
          </p:cNvPr>
          <p:cNvSpPr txBox="1"/>
          <p:nvPr/>
        </p:nvSpPr>
        <p:spPr>
          <a:xfrm>
            <a:off x="9292652" y="3609313"/>
            <a:ext cx="1517310" cy="338554"/>
          </a:xfrm>
          <a:prstGeom prst="rect">
            <a:avLst/>
          </a:prstGeom>
          <a:noFill/>
        </p:spPr>
        <p:txBody>
          <a:bodyPr wrap="square" rtlCol="0">
            <a:spAutoFit/>
          </a:bodyPr>
          <a:lstStyle/>
          <a:p>
            <a:pPr algn="ctr"/>
            <a:r>
              <a:rPr lang="fr-FR" sz="1600" b="1" dirty="0">
                <a:solidFill>
                  <a:srgbClr val="ACAFB8"/>
                </a:solidFill>
              </a:rPr>
              <a:t>Advisor</a:t>
            </a:r>
            <a:endParaRPr lang="fr-CA" sz="1600" b="1" dirty="0">
              <a:solidFill>
                <a:srgbClr val="ACAFB8"/>
              </a:solidFill>
            </a:endParaRPr>
          </a:p>
        </p:txBody>
      </p:sp>
      <p:sp>
        <p:nvSpPr>
          <p:cNvPr id="16" name="Texte expert">
            <a:extLst>
              <a:ext uri="{FF2B5EF4-FFF2-40B4-BE49-F238E27FC236}">
                <a16:creationId xmlns:a16="http://schemas.microsoft.com/office/drawing/2014/main" id="{1CF8F753-491A-E03B-1A89-79F0CE146944}"/>
              </a:ext>
            </a:extLst>
          </p:cNvPr>
          <p:cNvSpPr txBox="1"/>
          <p:nvPr/>
        </p:nvSpPr>
        <p:spPr>
          <a:xfrm>
            <a:off x="4057615" y="6101900"/>
            <a:ext cx="1587162" cy="338554"/>
          </a:xfrm>
          <a:prstGeom prst="rect">
            <a:avLst/>
          </a:prstGeom>
          <a:noFill/>
        </p:spPr>
        <p:txBody>
          <a:bodyPr wrap="square" lIns="91440" tIns="45720" rIns="91440" bIns="45720" rtlCol="0" anchor="t">
            <a:spAutoFit/>
          </a:bodyPr>
          <a:lstStyle/>
          <a:p>
            <a:pPr algn="ctr"/>
            <a:r>
              <a:rPr lang="fr-CA" sz="1600" b="1" dirty="0">
                <a:solidFill>
                  <a:srgbClr val="333F48"/>
                </a:solidFill>
              </a:rPr>
              <a:t>Expert</a:t>
            </a:r>
            <a:endParaRPr lang="fr-FR" sz="1600" b="1" dirty="0">
              <a:solidFill>
                <a:srgbClr val="333F48"/>
              </a:solidFill>
            </a:endParaRPr>
          </a:p>
        </p:txBody>
      </p:sp>
      <p:pic>
        <p:nvPicPr>
          <p:cNvPr id="17" name="Conseiller Rotini 2">
            <a:hlinkClick r:id="rId9" action="ppaction://hlinksldjump"/>
            <a:extLst>
              <a:ext uri="{FF2B5EF4-FFF2-40B4-BE49-F238E27FC236}">
                <a16:creationId xmlns:a16="http://schemas.microsoft.com/office/drawing/2014/main" id="{B6DFCC49-5DA0-4225-1B19-2F75610A45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8122" y="3947867"/>
            <a:ext cx="988775" cy="1523686"/>
          </a:xfrm>
          <a:prstGeom prst="rect">
            <a:avLst/>
          </a:prstGeom>
        </p:spPr>
      </p:pic>
      <p:pic>
        <p:nvPicPr>
          <p:cNvPr id="18" name="Conseiller Sansoucis 2">
            <a:hlinkClick r:id="rId9" action="ppaction://hlinksldjump"/>
            <a:extLst>
              <a:ext uri="{FF2B5EF4-FFF2-40B4-BE49-F238E27FC236}">
                <a16:creationId xmlns:a16="http://schemas.microsoft.com/office/drawing/2014/main" id="{62EF2A54-6C6C-AA4A-FC61-316C1F0981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64527" y="3922428"/>
            <a:ext cx="988775" cy="1523686"/>
          </a:xfrm>
          <a:prstGeom prst="rect">
            <a:avLst/>
          </a:prstGeom>
        </p:spPr>
      </p:pic>
      <p:pic>
        <p:nvPicPr>
          <p:cNvPr id="19" name="(2) Expert">
            <a:hlinkClick r:id="rId11" action="ppaction://hlinksldjump"/>
            <a:extLst>
              <a:ext uri="{FF2B5EF4-FFF2-40B4-BE49-F238E27FC236}">
                <a16:creationId xmlns:a16="http://schemas.microsoft.com/office/drawing/2014/main" id="{82EE762E-97F1-2E51-9E5C-97590183912E}"/>
              </a:ext>
            </a:extLst>
          </p:cNvPr>
          <p:cNvPicPr>
            <a:picLocks noChangeAspect="1"/>
          </p:cNvPicPr>
          <p:nvPr/>
        </p:nvPicPr>
        <p:blipFill>
          <a:blip r:embed="rId12" cstate="print">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3059165" y="5007467"/>
            <a:ext cx="1587600" cy="1587600"/>
          </a:xfrm>
          <a:prstGeom prst="rect">
            <a:avLst/>
          </a:prstGeom>
        </p:spPr>
      </p:pic>
      <p:pic>
        <p:nvPicPr>
          <p:cNvPr id="20" name="3 (3) Rotini">
            <a:hlinkClick r:id="rId4" action="ppaction://hlinksldjump"/>
            <a:extLst>
              <a:ext uri="{FF2B5EF4-FFF2-40B4-BE49-F238E27FC236}">
                <a16:creationId xmlns:a16="http://schemas.microsoft.com/office/drawing/2014/main" id="{4606AFFA-8091-98A9-4E80-99F367E7A9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8923" y="3866960"/>
            <a:ext cx="1587163" cy="1587163"/>
          </a:xfrm>
          <a:prstGeom prst="rect">
            <a:avLst/>
          </a:prstGeom>
        </p:spPr>
      </p:pic>
      <p:pic>
        <p:nvPicPr>
          <p:cNvPr id="21" name="3 (3) Sansoucis">
            <a:hlinkClick r:id="rId4" action="ppaction://hlinksldjump"/>
            <a:extLst>
              <a:ext uri="{FF2B5EF4-FFF2-40B4-BE49-F238E27FC236}">
                <a16:creationId xmlns:a16="http://schemas.microsoft.com/office/drawing/2014/main" id="{7B241D2E-F9B6-F8F8-C2D3-0AC20363F57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232" y="3866960"/>
            <a:ext cx="1587163" cy="1587163"/>
          </a:xfrm>
          <a:prstGeom prst="rect">
            <a:avLst/>
          </a:prstGeom>
        </p:spPr>
      </p:pic>
      <p:pic>
        <p:nvPicPr>
          <p:cNvPr id="23" name="Graphique 22" descr="Lunettes avec un remplissage uni">
            <a:extLst>
              <a:ext uri="{FF2B5EF4-FFF2-40B4-BE49-F238E27FC236}">
                <a16:creationId xmlns:a16="http://schemas.microsoft.com/office/drawing/2014/main" id="{8F82F563-CEEE-F83B-C119-EE544FD34F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71184" y="5035185"/>
            <a:ext cx="359383" cy="359383"/>
          </a:xfrm>
          <a:prstGeom prst="rect">
            <a:avLst/>
          </a:prstGeom>
        </p:spPr>
      </p:pic>
      <p:pic>
        <p:nvPicPr>
          <p:cNvPr id="27" name="Graphique 26" descr="Contour de visage inquiet avec un remplissage uni">
            <a:extLst>
              <a:ext uri="{FF2B5EF4-FFF2-40B4-BE49-F238E27FC236}">
                <a16:creationId xmlns:a16="http://schemas.microsoft.com/office/drawing/2014/main" id="{8C71FA2F-8CA7-B0AA-EBB1-F6C2149B74C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85950" y="3079253"/>
            <a:ext cx="494930" cy="576120"/>
          </a:xfrm>
          <a:prstGeom prst="rect">
            <a:avLst/>
          </a:prstGeom>
        </p:spPr>
      </p:pic>
      <p:pic>
        <p:nvPicPr>
          <p:cNvPr id="28" name="Graphique 27" descr="Contour de visage inquiet avec un remplissage uni">
            <a:extLst>
              <a:ext uri="{FF2B5EF4-FFF2-40B4-BE49-F238E27FC236}">
                <a16:creationId xmlns:a16="http://schemas.microsoft.com/office/drawing/2014/main" id="{B4887B7C-22AF-D2C6-3150-9E43B01AE92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86423" y="3807773"/>
            <a:ext cx="494930" cy="576120"/>
          </a:xfrm>
          <a:prstGeom prst="rect">
            <a:avLst/>
          </a:prstGeom>
        </p:spPr>
      </p:pic>
      <p:pic>
        <p:nvPicPr>
          <p:cNvPr id="29" name="Graphique 28" descr="Contour de visage inquiet avec un remplissage uni">
            <a:extLst>
              <a:ext uri="{FF2B5EF4-FFF2-40B4-BE49-F238E27FC236}">
                <a16:creationId xmlns:a16="http://schemas.microsoft.com/office/drawing/2014/main" id="{23CA0725-1735-A9ED-599D-7B8F4FDC6E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36678" y="3064488"/>
            <a:ext cx="494930" cy="576120"/>
          </a:xfrm>
          <a:prstGeom prst="rect">
            <a:avLst/>
          </a:prstGeom>
        </p:spPr>
      </p:pic>
      <p:pic>
        <p:nvPicPr>
          <p:cNvPr id="30" name="Graphique 29" descr="Contour de visage confus contour">
            <a:extLst>
              <a:ext uri="{FF2B5EF4-FFF2-40B4-BE49-F238E27FC236}">
                <a16:creationId xmlns:a16="http://schemas.microsoft.com/office/drawing/2014/main" id="{57D26E63-C7A4-7666-C139-BB1C1CA79C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321782" y="2500951"/>
            <a:ext cx="414342" cy="462729"/>
          </a:xfrm>
          <a:prstGeom prst="rect">
            <a:avLst/>
          </a:prstGeom>
        </p:spPr>
      </p:pic>
      <p:pic>
        <p:nvPicPr>
          <p:cNvPr id="31" name="Graphique 30" descr="Contour de visage confus contour">
            <a:extLst>
              <a:ext uri="{FF2B5EF4-FFF2-40B4-BE49-F238E27FC236}">
                <a16:creationId xmlns:a16="http://schemas.microsoft.com/office/drawing/2014/main" id="{EF6B5610-6C2E-51F8-D1A0-C7B0CB9881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80166" y="3890040"/>
            <a:ext cx="414342" cy="462729"/>
          </a:xfrm>
          <a:prstGeom prst="rect">
            <a:avLst/>
          </a:prstGeom>
        </p:spPr>
      </p:pic>
      <p:pic>
        <p:nvPicPr>
          <p:cNvPr id="32" name="Graphique 31" descr="Contour de visage confus contour">
            <a:extLst>
              <a:ext uri="{FF2B5EF4-FFF2-40B4-BE49-F238E27FC236}">
                <a16:creationId xmlns:a16="http://schemas.microsoft.com/office/drawing/2014/main" id="{A1D882EC-DD85-0C1E-2138-D2DE378335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15658" y="2532762"/>
            <a:ext cx="414342" cy="462729"/>
          </a:xfrm>
          <a:prstGeom prst="rect">
            <a:avLst/>
          </a:prstGeom>
        </p:spPr>
      </p:pic>
      <p:pic>
        <p:nvPicPr>
          <p:cNvPr id="33" name="Graphique 32" descr="Valise avec un remplissage uni">
            <a:extLst>
              <a:ext uri="{FF2B5EF4-FFF2-40B4-BE49-F238E27FC236}">
                <a16:creationId xmlns:a16="http://schemas.microsoft.com/office/drawing/2014/main" id="{9450FE12-35BB-EB4A-BD31-0F68B24169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61097" y="5306342"/>
            <a:ext cx="517494" cy="517494"/>
          </a:xfrm>
          <a:prstGeom prst="rect">
            <a:avLst/>
          </a:prstGeom>
        </p:spPr>
      </p:pic>
      <p:pic>
        <p:nvPicPr>
          <p:cNvPr id="34" name="Graphique 33" descr="Valise avec un remplissage uni">
            <a:extLst>
              <a:ext uri="{FF2B5EF4-FFF2-40B4-BE49-F238E27FC236}">
                <a16:creationId xmlns:a16="http://schemas.microsoft.com/office/drawing/2014/main" id="{3631671C-316E-1040-8CD4-78A8BBE5A7D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15131" y="5254170"/>
            <a:ext cx="517494" cy="517494"/>
          </a:xfrm>
          <a:prstGeom prst="rect">
            <a:avLst/>
          </a:prstGeom>
        </p:spPr>
      </p:pic>
      <p:pic>
        <p:nvPicPr>
          <p:cNvPr id="35" name="Graphique 34" descr="Contour de visage d’ange contour">
            <a:extLst>
              <a:ext uri="{FF2B5EF4-FFF2-40B4-BE49-F238E27FC236}">
                <a16:creationId xmlns:a16="http://schemas.microsoft.com/office/drawing/2014/main" id="{A9C5C929-0D08-F159-2277-C4C20E7D918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898466" y="2392529"/>
            <a:ext cx="475989" cy="475989"/>
          </a:xfrm>
          <a:prstGeom prst="rect">
            <a:avLst/>
          </a:prstGeom>
        </p:spPr>
      </p:pic>
    </p:spTree>
    <p:custDataLst>
      <p:tags r:id="rId1"/>
    </p:custDataLst>
    <p:extLst>
      <p:ext uri="{BB962C8B-B14F-4D97-AF65-F5344CB8AC3E}">
        <p14:creationId xmlns:p14="http://schemas.microsoft.com/office/powerpoint/2010/main" val="20846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3" nodeType="withEffect">
                                  <p:stCondLst>
                                    <p:cond delay="5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5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1" nodeType="clickEffect">
                                  <p:stCondLst>
                                    <p:cond delay="5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1"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50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2" nodeType="clickEffect">
                                  <p:stCondLst>
                                    <p:cond delay="50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2" nodeType="withEffect">
                                  <p:stCondLst>
                                    <p:cond delay="50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1" nodeType="clickEffect">
                                  <p:stCondLst>
                                    <p:cond delay="50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1" nodeType="withEffect">
                                  <p:stCondLst>
                                    <p:cond delay="50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5" nodeType="clickEffect">
                                  <p:stCondLst>
                                    <p:cond delay="50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5" nodeType="withEffect">
                                  <p:stCondLst>
                                    <p:cond delay="50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4" nodeType="clickEffect">
                                  <p:stCondLst>
                                    <p:cond delay="5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grpId="4" nodeType="withEffect">
                                  <p:stCondLst>
                                    <p:cond delay="50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childTnLst>
        </p:cTn>
      </p:par>
    </p:tnLst>
    <p:bldLst>
      <p:bldP spid="11" grpId="0"/>
      <p:bldP spid="11" grpId="1"/>
      <p:bldP spid="11" grpId="2"/>
      <p:bldP spid="11" grpId="3"/>
      <p:bldP spid="11" grpId="4"/>
      <p:bldP spid="11" grpId="5"/>
      <p:bldP spid="12" grpId="0"/>
      <p:bldP spid="12" grpId="1"/>
      <p:bldP spid="12" grpId="2"/>
      <p:bldP spid="12" grpId="3"/>
      <p:bldP spid="12" grpId="4"/>
      <p:bldP spid="12" grpId="5"/>
      <p:bldP spid="13" grpId="0"/>
      <p:bldP spid="14" grpId="0"/>
      <p:bldP spid="14" grpId="1"/>
      <p:bldP spid="15" grpId="0"/>
      <p:bldP spid="15" grpId="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7487E20-2307-7B8D-B51A-E54ECFF2A4D1}"/>
              </a:ext>
            </a:extLst>
          </p:cNvPr>
          <p:cNvSpPr>
            <a:spLocks noGrp="1"/>
          </p:cNvSpPr>
          <p:nvPr>
            <p:ph type="title"/>
          </p:nvPr>
        </p:nvSpPr>
        <p:spPr>
          <a:xfrm>
            <a:off x="375781" y="550362"/>
            <a:ext cx="6556895" cy="914400"/>
          </a:xfrm>
        </p:spPr>
        <p:txBody>
          <a:bodyPr/>
          <a:lstStyle/>
          <a:p>
            <a:r>
              <a:rPr lang="fr-CA" dirty="0">
                <a:solidFill>
                  <a:schemeClr val="accent1"/>
                </a:solidFill>
              </a:rPr>
              <a:t>People </a:t>
            </a:r>
            <a:r>
              <a:rPr lang="fr-CA" dirty="0" err="1">
                <a:solidFill>
                  <a:schemeClr val="accent1"/>
                </a:solidFill>
              </a:rPr>
              <a:t>Involved</a:t>
            </a:r>
            <a:r>
              <a:rPr lang="fr-CA" dirty="0">
                <a:solidFill>
                  <a:schemeClr val="accent1"/>
                </a:solidFill>
              </a:rPr>
              <a:t> in the </a:t>
            </a:r>
            <a:r>
              <a:rPr lang="fr-CA" dirty="0" err="1">
                <a:solidFill>
                  <a:schemeClr val="accent1"/>
                </a:solidFill>
              </a:rPr>
              <a:t>Conflict</a:t>
            </a:r>
            <a:endParaRPr lang="fr-CA" dirty="0">
              <a:solidFill>
                <a:schemeClr val="accent1"/>
              </a:solidFill>
            </a:endParaRPr>
          </a:p>
        </p:txBody>
      </p:sp>
      <p:sp>
        <p:nvSpPr>
          <p:cNvPr id="4" name="Espace réservé du texte 3">
            <a:extLst>
              <a:ext uri="{FF2B5EF4-FFF2-40B4-BE49-F238E27FC236}">
                <a16:creationId xmlns:a16="http://schemas.microsoft.com/office/drawing/2014/main" id="{CBB78777-915C-2889-F6A2-FC47E5ECB8BC}"/>
              </a:ext>
            </a:extLst>
          </p:cNvPr>
          <p:cNvSpPr>
            <a:spLocks noGrp="1"/>
          </p:cNvSpPr>
          <p:nvPr>
            <p:ph type="body" sz="quarter" idx="14"/>
          </p:nvPr>
        </p:nvSpPr>
        <p:spPr>
          <a:xfrm>
            <a:off x="777410" y="1908183"/>
            <a:ext cx="5486400" cy="4114800"/>
          </a:xfrm>
        </p:spPr>
        <p:txBody>
          <a:bodyPr/>
          <a:lstStyle/>
          <a:p>
            <a:r>
              <a:rPr lang="en-CA" sz="2400" b="1" dirty="0"/>
              <a:t>Role</a:t>
            </a:r>
            <a:r>
              <a:rPr lang="en-CA" sz="2400" dirty="0"/>
              <a:t>: Talk to one another to find a solution to their conflict. </a:t>
            </a:r>
          </a:p>
          <a:p>
            <a:r>
              <a:rPr lang="en-CA" sz="2400" b="1" dirty="0"/>
              <a:t>Conduct</a:t>
            </a:r>
            <a:r>
              <a:rPr lang="en-CA" sz="2400" dirty="0"/>
              <a:t>: </a:t>
            </a:r>
          </a:p>
          <a:p>
            <a:pPr lvl="1"/>
            <a:r>
              <a:rPr lang="en-CA" sz="2000" dirty="0"/>
              <a:t>Stay calm.</a:t>
            </a:r>
          </a:p>
          <a:p>
            <a:pPr lvl="1"/>
            <a:r>
              <a:rPr lang="en-CA" sz="2000" dirty="0"/>
              <a:t>Listen carefully to the other players. </a:t>
            </a:r>
          </a:p>
          <a:p>
            <a:pPr lvl="1"/>
            <a:r>
              <a:rPr lang="en-CA" sz="2000" dirty="0"/>
              <a:t>Be open to suggested compromises. </a:t>
            </a:r>
          </a:p>
          <a:p>
            <a:endParaRPr lang="en-CA" dirty="0"/>
          </a:p>
        </p:txBody>
      </p:sp>
      <p:pic>
        <p:nvPicPr>
          <p:cNvPr id="6" name="1(2) Rotini">
            <a:hlinkClick r:id="rId4" action="ppaction://hlinksldjump"/>
            <a:extLst>
              <a:ext uri="{FF2B5EF4-FFF2-40B4-BE49-F238E27FC236}">
                <a16:creationId xmlns:a16="http://schemas.microsoft.com/office/drawing/2014/main" id="{857AA64C-52D3-6C8E-72F7-4DFD581AA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5148" y="1464762"/>
            <a:ext cx="2109562" cy="3250800"/>
          </a:xfrm>
          <a:prstGeom prst="rect">
            <a:avLst/>
          </a:prstGeom>
        </p:spPr>
      </p:pic>
      <p:pic>
        <p:nvPicPr>
          <p:cNvPr id="7" name="1(2) Rotini">
            <a:hlinkClick r:id="rId4" action="ppaction://hlinksldjump"/>
            <a:extLst>
              <a:ext uri="{FF2B5EF4-FFF2-40B4-BE49-F238E27FC236}">
                <a16:creationId xmlns:a16="http://schemas.microsoft.com/office/drawing/2014/main" id="{564BE324-EE32-E564-71A9-2B9FC1133B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181" y="2535120"/>
            <a:ext cx="2109562" cy="3250800"/>
          </a:xfrm>
          <a:prstGeom prst="rect">
            <a:avLst/>
          </a:prstGeom>
        </p:spPr>
      </p:pic>
      <p:pic>
        <p:nvPicPr>
          <p:cNvPr id="13" name="Graphique 12" descr="Contour de visage inquiet avec un remplissage uni">
            <a:extLst>
              <a:ext uri="{FF2B5EF4-FFF2-40B4-BE49-F238E27FC236}">
                <a16:creationId xmlns:a16="http://schemas.microsoft.com/office/drawing/2014/main" id="{89A82E91-24D3-0FBE-8D4B-F6C3BC5ED6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02729" y="1343415"/>
            <a:ext cx="914400" cy="1064401"/>
          </a:xfrm>
          <a:prstGeom prst="rect">
            <a:avLst/>
          </a:prstGeom>
        </p:spPr>
      </p:pic>
      <p:pic>
        <p:nvPicPr>
          <p:cNvPr id="15" name="Graphique 14" descr="Contour de visage confus contour">
            <a:extLst>
              <a:ext uri="{FF2B5EF4-FFF2-40B4-BE49-F238E27FC236}">
                <a16:creationId xmlns:a16="http://schemas.microsoft.com/office/drawing/2014/main" id="{C023D22F-4FBE-805E-BEBB-8EC0C8A41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69344" y="2407817"/>
            <a:ext cx="914400" cy="1021183"/>
          </a:xfrm>
          <a:prstGeom prst="rect">
            <a:avLst/>
          </a:prstGeom>
        </p:spPr>
      </p:pic>
      <p:sp>
        <p:nvSpPr>
          <p:cNvPr id="2" name="ZoneTexte 1">
            <a:hlinkClick r:id="rId10" action="ppaction://hlinksldjump"/>
            <a:extLst>
              <a:ext uri="{FF2B5EF4-FFF2-40B4-BE49-F238E27FC236}">
                <a16:creationId xmlns:a16="http://schemas.microsoft.com/office/drawing/2014/main" id="{0A88BD05-9163-3758-2DC5-AD567435AC02}"/>
              </a:ext>
            </a:extLst>
          </p:cNvPr>
          <p:cNvSpPr txBox="1"/>
          <p:nvPr/>
        </p:nvSpPr>
        <p:spPr>
          <a:xfrm>
            <a:off x="9739208" y="6126163"/>
            <a:ext cx="2192455"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custDataLst>
      <p:tags r:id="rId1"/>
    </p:custDataLst>
    <p:extLst>
      <p:ext uri="{BB962C8B-B14F-4D97-AF65-F5344CB8AC3E}">
        <p14:creationId xmlns:p14="http://schemas.microsoft.com/office/powerpoint/2010/main" val="390827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125B658-F51F-232D-2C62-12E0074F78C3}"/>
              </a:ext>
            </a:extLst>
          </p:cNvPr>
          <p:cNvSpPr>
            <a:spLocks noGrp="1"/>
          </p:cNvSpPr>
          <p:nvPr>
            <p:ph type="title"/>
          </p:nvPr>
        </p:nvSpPr>
        <p:spPr>
          <a:xfrm>
            <a:off x="5561556" y="572616"/>
            <a:ext cx="6119587" cy="914400"/>
          </a:xfrm>
        </p:spPr>
        <p:txBody>
          <a:bodyPr/>
          <a:lstStyle/>
          <a:p>
            <a:r>
              <a:rPr lang="fr-CA" dirty="0" err="1">
                <a:solidFill>
                  <a:schemeClr val="accent1"/>
                </a:solidFill>
              </a:rPr>
              <a:t>Advisors</a:t>
            </a:r>
            <a:endParaRPr lang="fr-CA" dirty="0">
              <a:solidFill>
                <a:schemeClr val="accent1"/>
              </a:solidFill>
            </a:endParaRPr>
          </a:p>
        </p:txBody>
      </p:sp>
      <p:sp>
        <p:nvSpPr>
          <p:cNvPr id="4" name="Espace réservé du texte 3">
            <a:extLst>
              <a:ext uri="{FF2B5EF4-FFF2-40B4-BE49-F238E27FC236}">
                <a16:creationId xmlns:a16="http://schemas.microsoft.com/office/drawing/2014/main" id="{829D0EF0-F55C-C4DC-A0F2-72C38E676617}"/>
              </a:ext>
            </a:extLst>
          </p:cNvPr>
          <p:cNvSpPr>
            <a:spLocks noGrp="1"/>
          </p:cNvSpPr>
          <p:nvPr>
            <p:ph type="body" sz="quarter" idx="14"/>
          </p:nvPr>
        </p:nvSpPr>
        <p:spPr>
          <a:xfrm>
            <a:off x="6719583" y="1596614"/>
            <a:ext cx="5212080" cy="4898881"/>
          </a:xfrm>
        </p:spPr>
        <p:txBody>
          <a:bodyPr vert="horz" lIns="0" tIns="0" rIns="0" bIns="0" rtlCol="0" anchor="t">
            <a:noAutofit/>
          </a:bodyPr>
          <a:lstStyle/>
          <a:p>
            <a:r>
              <a:rPr lang="en-CA" sz="2400" b="1" dirty="0"/>
              <a:t>Role</a:t>
            </a:r>
            <a:r>
              <a:rPr lang="en-CA" sz="2400" dirty="0"/>
              <a:t>: Advise one family during the mediation to help them reach their goals and feel satisfied. </a:t>
            </a:r>
          </a:p>
          <a:p>
            <a:pPr lvl="1"/>
            <a:r>
              <a:rPr lang="en-CA" sz="2000" dirty="0"/>
              <a:t>Help their side prepare and negotiate during the session in order to avoid an outcome that is not in their interests.  </a:t>
            </a:r>
          </a:p>
          <a:p>
            <a:pPr lvl="1"/>
            <a:r>
              <a:rPr lang="en-CA" sz="2000" dirty="0"/>
              <a:t>Analyze the situation without letting emotions get in the way.  </a:t>
            </a:r>
            <a:endParaRPr lang="en-CA" sz="2000" dirty="0">
              <a:cs typeface="Arial"/>
            </a:endParaRPr>
          </a:p>
          <a:p>
            <a:r>
              <a:rPr lang="en-CA" sz="2400" b="1" dirty="0"/>
              <a:t>Conduct</a:t>
            </a:r>
            <a:r>
              <a:rPr lang="en-CA" sz="2400" dirty="0"/>
              <a:t>: </a:t>
            </a:r>
          </a:p>
          <a:p>
            <a:pPr lvl="1"/>
            <a:r>
              <a:rPr lang="en-CA" sz="2000" dirty="0"/>
              <a:t>Be attentive.</a:t>
            </a:r>
            <a:endParaRPr lang="en-CA" sz="2000" dirty="0">
              <a:cs typeface="Arial"/>
            </a:endParaRPr>
          </a:p>
          <a:p>
            <a:pPr lvl="1"/>
            <a:r>
              <a:rPr lang="en-CA" sz="2000" dirty="0"/>
              <a:t>Be objective.</a:t>
            </a:r>
            <a:endParaRPr lang="en-CA" sz="2000" dirty="0">
              <a:cs typeface="Arial" panose="020B0604020202020204"/>
            </a:endParaRPr>
          </a:p>
          <a:p>
            <a:pPr lvl="1"/>
            <a:r>
              <a:rPr lang="en-CA" sz="2000" dirty="0"/>
              <a:t>Act professionally.</a:t>
            </a:r>
            <a:endParaRPr lang="en-CA" dirty="0"/>
          </a:p>
        </p:txBody>
      </p:sp>
      <p:pic>
        <p:nvPicPr>
          <p:cNvPr id="6" name="Conseiller Rotini 2">
            <a:extLst>
              <a:ext uri="{FF2B5EF4-FFF2-40B4-BE49-F238E27FC236}">
                <a16:creationId xmlns:a16="http://schemas.microsoft.com/office/drawing/2014/main" id="{2D779178-D906-F26F-A3A1-9D983D8A2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625" y="1500325"/>
            <a:ext cx="2603385" cy="4011774"/>
          </a:xfrm>
          <a:prstGeom prst="rect">
            <a:avLst/>
          </a:prstGeom>
        </p:spPr>
      </p:pic>
      <p:pic>
        <p:nvPicPr>
          <p:cNvPr id="10" name="Graphique 9" descr="Valise avec un remplissage uni">
            <a:extLst>
              <a:ext uri="{FF2B5EF4-FFF2-40B4-BE49-F238E27FC236}">
                <a16:creationId xmlns:a16="http://schemas.microsoft.com/office/drawing/2014/main" id="{EEA9DCB4-D5D2-BD61-1FE2-CDCD55F13E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7870" y="5164502"/>
            <a:ext cx="1301693" cy="1301693"/>
          </a:xfrm>
          <a:prstGeom prst="rect">
            <a:avLst/>
          </a:prstGeom>
        </p:spPr>
      </p:pic>
      <p:sp>
        <p:nvSpPr>
          <p:cNvPr id="11" name="ZoneTexte 10">
            <a:hlinkClick r:id="rId7" action="ppaction://hlinksldjump"/>
            <a:extLst>
              <a:ext uri="{FF2B5EF4-FFF2-40B4-BE49-F238E27FC236}">
                <a16:creationId xmlns:a16="http://schemas.microsoft.com/office/drawing/2014/main" id="{64189CAC-361E-943E-AF24-9744804C3E6E}"/>
              </a:ext>
            </a:extLst>
          </p:cNvPr>
          <p:cNvSpPr txBox="1"/>
          <p:nvPr/>
        </p:nvSpPr>
        <p:spPr>
          <a:xfrm>
            <a:off x="9739208" y="6126163"/>
            <a:ext cx="2192455"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custDataLst>
      <p:tags r:id="rId1"/>
    </p:custDataLst>
    <p:extLst>
      <p:ext uri="{BB962C8B-B14F-4D97-AF65-F5344CB8AC3E}">
        <p14:creationId xmlns:p14="http://schemas.microsoft.com/office/powerpoint/2010/main" val="23870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EF7FF7-8560-CB2E-FFD8-4682247A8894}"/>
              </a:ext>
            </a:extLst>
          </p:cNvPr>
          <p:cNvSpPr>
            <a:spLocks noGrp="1"/>
          </p:cNvSpPr>
          <p:nvPr>
            <p:ph type="title"/>
          </p:nvPr>
        </p:nvSpPr>
        <p:spPr>
          <a:xfrm>
            <a:off x="530665" y="626771"/>
            <a:ext cx="5943600" cy="914400"/>
          </a:xfrm>
        </p:spPr>
        <p:txBody>
          <a:bodyPr/>
          <a:lstStyle/>
          <a:p>
            <a:r>
              <a:rPr lang="fr-FR" sz="4000" dirty="0">
                <a:solidFill>
                  <a:srgbClr val="F6891F"/>
                </a:solidFill>
              </a:rPr>
              <a:t>Mediator</a:t>
            </a:r>
            <a:endParaRPr lang="fr-CA" dirty="0"/>
          </a:p>
        </p:txBody>
      </p:sp>
      <p:sp>
        <p:nvSpPr>
          <p:cNvPr id="4" name="Espace réservé du texte 3">
            <a:extLst>
              <a:ext uri="{FF2B5EF4-FFF2-40B4-BE49-F238E27FC236}">
                <a16:creationId xmlns:a16="http://schemas.microsoft.com/office/drawing/2014/main" id="{C680A970-0676-3DB8-0827-C525D890DA0E}"/>
              </a:ext>
            </a:extLst>
          </p:cNvPr>
          <p:cNvSpPr>
            <a:spLocks noGrp="1"/>
          </p:cNvSpPr>
          <p:nvPr>
            <p:ph type="body" sz="quarter" idx="14"/>
          </p:nvPr>
        </p:nvSpPr>
        <p:spPr>
          <a:xfrm>
            <a:off x="886968" y="1727339"/>
            <a:ext cx="5486400" cy="4114800"/>
          </a:xfrm>
        </p:spPr>
        <p:txBody>
          <a:bodyPr vert="horz" lIns="0" tIns="0" rIns="0" bIns="0" rtlCol="0" anchor="t">
            <a:noAutofit/>
          </a:bodyPr>
          <a:lstStyle/>
          <a:p>
            <a:r>
              <a:rPr lang="en-CA" sz="2400" b="1" dirty="0"/>
              <a:t>Role</a:t>
            </a:r>
            <a:r>
              <a:rPr lang="en-CA" sz="2400" dirty="0"/>
              <a:t>: Help the sides talk to one another to find a solution.  </a:t>
            </a:r>
          </a:p>
          <a:p>
            <a:pPr lvl="1"/>
            <a:r>
              <a:rPr lang="en-CA" sz="2000" dirty="0"/>
              <a:t>Help identify the conflict and what is important to each side.</a:t>
            </a:r>
          </a:p>
          <a:p>
            <a:pPr lvl="1"/>
            <a:r>
              <a:rPr lang="en-CA" sz="2000" dirty="0"/>
              <a:t>Suggest ideas.</a:t>
            </a:r>
          </a:p>
          <a:p>
            <a:pPr lvl="1"/>
            <a:r>
              <a:rPr lang="en-CA" sz="2000" dirty="0"/>
              <a:t>Ensure that mediation runs smoothly. </a:t>
            </a:r>
          </a:p>
          <a:p>
            <a:r>
              <a:rPr lang="en-CA" sz="2400" b="1" dirty="0"/>
              <a:t>Conduct</a:t>
            </a:r>
            <a:r>
              <a:rPr lang="en-CA" sz="2400" dirty="0"/>
              <a:t>: </a:t>
            </a:r>
          </a:p>
          <a:p>
            <a:pPr lvl="1"/>
            <a:r>
              <a:rPr lang="en-CA" sz="2000" dirty="0"/>
              <a:t>Be neutral.</a:t>
            </a:r>
            <a:endParaRPr lang="en-CA" sz="2000" dirty="0">
              <a:cs typeface="Arial"/>
            </a:endParaRPr>
          </a:p>
          <a:p>
            <a:pPr lvl="1"/>
            <a:r>
              <a:rPr lang="en-CA" sz="2000" dirty="0"/>
              <a:t>Be positive and respectful.</a:t>
            </a:r>
            <a:endParaRPr lang="en-CA" sz="2000" dirty="0">
              <a:cs typeface="Arial" panose="020B0604020202020204"/>
            </a:endParaRPr>
          </a:p>
          <a:p>
            <a:pPr lvl="1"/>
            <a:r>
              <a:rPr lang="en-CA" sz="2000" dirty="0"/>
              <a:t>Be calm.</a:t>
            </a:r>
            <a:endParaRPr lang="en-CA" sz="2000" dirty="0">
              <a:cs typeface="Arial" panose="020B0604020202020204"/>
            </a:endParaRPr>
          </a:p>
          <a:p>
            <a:endParaRPr lang="en-CA" dirty="0"/>
          </a:p>
        </p:txBody>
      </p:sp>
      <p:pic>
        <p:nvPicPr>
          <p:cNvPr id="6" name="Médiateur 2">
            <a:extLst>
              <a:ext uri="{FF2B5EF4-FFF2-40B4-BE49-F238E27FC236}">
                <a16:creationId xmlns:a16="http://schemas.microsoft.com/office/drawing/2014/main" id="{3D78D95F-6697-6B68-EF65-B030DCEE3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919" y="1355359"/>
            <a:ext cx="2542597" cy="3918099"/>
          </a:xfrm>
          <a:prstGeom prst="rect">
            <a:avLst/>
          </a:prstGeom>
        </p:spPr>
      </p:pic>
      <p:pic>
        <p:nvPicPr>
          <p:cNvPr id="8" name="Graphique 7" descr="Contour de visage d’ange contour">
            <a:extLst>
              <a:ext uri="{FF2B5EF4-FFF2-40B4-BE49-F238E27FC236}">
                <a16:creationId xmlns:a16="http://schemas.microsoft.com/office/drawing/2014/main" id="{A5F6112F-F4AF-EE46-FAE3-1B165EC50A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3688" y="1289596"/>
            <a:ext cx="1152393" cy="1152393"/>
          </a:xfrm>
          <a:prstGeom prst="rect">
            <a:avLst/>
          </a:prstGeom>
        </p:spPr>
      </p:pic>
      <p:sp>
        <p:nvSpPr>
          <p:cNvPr id="9" name="ZoneTexte 8">
            <a:hlinkClick r:id="rId6" action="ppaction://hlinksldjump"/>
            <a:extLst>
              <a:ext uri="{FF2B5EF4-FFF2-40B4-BE49-F238E27FC236}">
                <a16:creationId xmlns:a16="http://schemas.microsoft.com/office/drawing/2014/main" id="{10FA8357-3B06-CF16-1CCA-0C2A932A3F1F}"/>
              </a:ext>
            </a:extLst>
          </p:cNvPr>
          <p:cNvSpPr txBox="1"/>
          <p:nvPr/>
        </p:nvSpPr>
        <p:spPr>
          <a:xfrm>
            <a:off x="9564217" y="6120537"/>
            <a:ext cx="2142351"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extLst>
      <p:ext uri="{BB962C8B-B14F-4D97-AF65-F5344CB8AC3E}">
        <p14:creationId xmlns:p14="http://schemas.microsoft.com/office/powerpoint/2010/main" val="94660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586EF2D-3CD6-F422-8F16-644BE9C2D3B4}"/>
              </a:ext>
            </a:extLst>
          </p:cNvPr>
          <p:cNvSpPr>
            <a:spLocks noGrp="1"/>
          </p:cNvSpPr>
          <p:nvPr>
            <p:ph type="title"/>
          </p:nvPr>
        </p:nvSpPr>
        <p:spPr>
          <a:xfrm>
            <a:off x="5633997" y="234236"/>
            <a:ext cx="5212080" cy="914400"/>
          </a:xfrm>
        </p:spPr>
        <p:txBody>
          <a:bodyPr/>
          <a:lstStyle/>
          <a:p>
            <a:r>
              <a:rPr lang="fr-FR" sz="4000" dirty="0">
                <a:solidFill>
                  <a:srgbClr val="F6891F"/>
                </a:solidFill>
              </a:rPr>
              <a:t>Expert</a:t>
            </a:r>
            <a:endParaRPr lang="fr-CA" dirty="0"/>
          </a:p>
        </p:txBody>
      </p:sp>
      <p:sp>
        <p:nvSpPr>
          <p:cNvPr id="4" name="Espace réservé du texte 3">
            <a:extLst>
              <a:ext uri="{FF2B5EF4-FFF2-40B4-BE49-F238E27FC236}">
                <a16:creationId xmlns:a16="http://schemas.microsoft.com/office/drawing/2014/main" id="{4D2FE19C-2AC5-AD05-9CA8-E2A6147C202A}"/>
              </a:ext>
            </a:extLst>
          </p:cNvPr>
          <p:cNvSpPr>
            <a:spLocks noGrp="1"/>
          </p:cNvSpPr>
          <p:nvPr>
            <p:ph type="body" sz="quarter" idx="14"/>
          </p:nvPr>
        </p:nvSpPr>
        <p:spPr>
          <a:xfrm>
            <a:off x="6707057" y="1414187"/>
            <a:ext cx="5212080" cy="5119821"/>
          </a:xfrm>
        </p:spPr>
        <p:txBody>
          <a:bodyPr vert="horz" lIns="0" tIns="0" rIns="0" bIns="0" rtlCol="0" anchor="t">
            <a:noAutofit/>
          </a:bodyPr>
          <a:lstStyle/>
          <a:p>
            <a:r>
              <a:rPr lang="en-CA" sz="2400" b="1" dirty="0"/>
              <a:t>Role</a:t>
            </a:r>
            <a:r>
              <a:rPr lang="en-CA" sz="2400" dirty="0"/>
              <a:t>: Give useful information to help the discussions move forward. </a:t>
            </a:r>
          </a:p>
          <a:p>
            <a:pPr lvl="1"/>
            <a:r>
              <a:rPr lang="en-CA" sz="2000" dirty="0"/>
              <a:t>Settle an issue and give useful information. </a:t>
            </a:r>
          </a:p>
          <a:p>
            <a:pPr marL="0" lvl="1" indent="0">
              <a:buNone/>
            </a:pPr>
            <a:r>
              <a:rPr lang="en-CA" sz="2400" b="1" dirty="0"/>
              <a:t>Examples</a:t>
            </a:r>
            <a:r>
              <a:rPr lang="en-CA" sz="2400" dirty="0"/>
              <a:t> of useful information: </a:t>
            </a:r>
          </a:p>
          <a:p>
            <a:pPr lvl="1"/>
            <a:r>
              <a:rPr lang="en-CA" sz="2000" dirty="0"/>
              <a:t>The value of an object</a:t>
            </a:r>
          </a:p>
          <a:p>
            <a:pPr lvl="1"/>
            <a:r>
              <a:rPr lang="en-CA" sz="2000" dirty="0"/>
              <a:t>The number of sales in a week </a:t>
            </a:r>
          </a:p>
          <a:p>
            <a:pPr lvl="1"/>
            <a:r>
              <a:rPr lang="en-CA" sz="2000" dirty="0"/>
              <a:t>An employee’s salary </a:t>
            </a:r>
            <a:endParaRPr lang="en-CA" sz="2000" dirty="0">
              <a:cs typeface="Arial"/>
            </a:endParaRPr>
          </a:p>
          <a:p>
            <a:endParaRPr lang="en-CA" dirty="0"/>
          </a:p>
          <a:p>
            <a:endParaRPr lang="en-CA" dirty="0"/>
          </a:p>
          <a:p>
            <a:r>
              <a:rPr lang="en-CA" sz="2000" dirty="0"/>
              <a:t>*The teacher plays this role during the simulated mediation! </a:t>
            </a:r>
          </a:p>
          <a:p>
            <a:endParaRPr lang="en-CA" dirty="0"/>
          </a:p>
        </p:txBody>
      </p:sp>
      <p:pic>
        <p:nvPicPr>
          <p:cNvPr id="7" name="(2) Expert">
            <a:hlinkClick r:id="rId3" action="ppaction://hlinksldjump"/>
            <a:extLst>
              <a:ext uri="{FF2B5EF4-FFF2-40B4-BE49-F238E27FC236}">
                <a16:creationId xmlns:a16="http://schemas.microsoft.com/office/drawing/2014/main" id="{F924194F-8A7D-2077-9FD3-023D6C26085E}"/>
              </a:ext>
            </a:extLst>
          </p:cNvPr>
          <p:cNvPicPr>
            <a:picLocks noChangeAspect="1"/>
          </p:cNvPicPr>
          <p:nvPr/>
        </p:nvPicPr>
        <p:blipFill>
          <a:blip r:embed="rId4">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598539" y="1414188"/>
            <a:ext cx="3960935" cy="3862392"/>
          </a:xfrm>
          <a:prstGeom prst="rect">
            <a:avLst/>
          </a:prstGeom>
        </p:spPr>
      </p:pic>
      <p:pic>
        <p:nvPicPr>
          <p:cNvPr id="6" name="Graphique 5" descr="Lunettes avec un remplissage uni">
            <a:extLst>
              <a:ext uri="{FF2B5EF4-FFF2-40B4-BE49-F238E27FC236}">
                <a16:creationId xmlns:a16="http://schemas.microsoft.com/office/drawing/2014/main" id="{28428AA8-028C-88B5-9903-74034362DA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1806" y="1525978"/>
            <a:ext cx="914400" cy="914400"/>
          </a:xfrm>
          <a:prstGeom prst="rect">
            <a:avLst/>
          </a:prstGeom>
        </p:spPr>
      </p:pic>
      <p:sp>
        <p:nvSpPr>
          <p:cNvPr id="8" name="ZoneTexte 7">
            <a:hlinkClick r:id="rId7" action="ppaction://hlinksldjump"/>
            <a:extLst>
              <a:ext uri="{FF2B5EF4-FFF2-40B4-BE49-F238E27FC236}">
                <a16:creationId xmlns:a16="http://schemas.microsoft.com/office/drawing/2014/main" id="{3CEE9750-13AA-1ECA-E7FF-2F48BC0FF21E}"/>
              </a:ext>
            </a:extLst>
          </p:cNvPr>
          <p:cNvSpPr txBox="1"/>
          <p:nvPr/>
        </p:nvSpPr>
        <p:spPr>
          <a:xfrm>
            <a:off x="353477" y="6164677"/>
            <a:ext cx="2126676" cy="646331"/>
          </a:xfrm>
          <a:prstGeom prst="rect">
            <a:avLst/>
          </a:prstGeom>
          <a:noFill/>
          <a:ln>
            <a:solidFill>
              <a:srgbClr val="E46C00"/>
            </a:solidFill>
          </a:ln>
        </p:spPr>
        <p:txBody>
          <a:bodyPr wrap="square" rtlCol="0">
            <a:spAutoFit/>
          </a:bodyPr>
          <a:lstStyle/>
          <a:p>
            <a:pPr algn="ctr"/>
            <a:r>
              <a:rPr lang="fr-FR" dirty="0"/>
              <a:t>Return to the </a:t>
            </a:r>
            <a:r>
              <a:rPr lang="fr-FR" dirty="0" err="1"/>
              <a:t>diagram</a:t>
            </a:r>
            <a:endParaRPr lang="fr-CA" dirty="0"/>
          </a:p>
        </p:txBody>
      </p:sp>
    </p:spTree>
    <p:extLst>
      <p:ext uri="{BB962C8B-B14F-4D97-AF65-F5344CB8AC3E}">
        <p14:creationId xmlns:p14="http://schemas.microsoft.com/office/powerpoint/2010/main" val="248287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F8B02E2-7709-7598-FCBB-BA3A4A0C5969}"/>
              </a:ext>
            </a:extLst>
          </p:cNvPr>
          <p:cNvSpPr>
            <a:spLocks noGrp="1"/>
          </p:cNvSpPr>
          <p:nvPr>
            <p:ph type="body" sz="quarter" idx="14"/>
          </p:nvPr>
        </p:nvSpPr>
        <p:spPr>
          <a:xfrm>
            <a:off x="523552" y="250874"/>
            <a:ext cx="10424160" cy="3058160"/>
          </a:xfrm>
        </p:spPr>
        <p:txBody>
          <a:bodyPr vert="horz" lIns="0" tIns="0" rIns="0" bIns="0" rtlCol="0" anchor="t">
            <a:noAutofit/>
          </a:bodyPr>
          <a:lstStyle/>
          <a:p>
            <a:pPr lvl="8"/>
            <a:r>
              <a:rPr lang="en-CA" dirty="0">
                <a:ea typeface="+mn-lt"/>
                <a:cs typeface="+mn-lt"/>
              </a:rPr>
              <a:t>Period 1:</a:t>
            </a:r>
            <a:endParaRPr lang="en-CA" b="0" dirty="0">
              <a:ea typeface="+mn-lt"/>
              <a:cs typeface="+mn-lt"/>
            </a:endParaRPr>
          </a:p>
          <a:p>
            <a:pPr lvl="8"/>
            <a:r>
              <a:rPr lang="en-CA" dirty="0">
                <a:solidFill>
                  <a:schemeClr val="bg1"/>
                </a:solidFill>
                <a:ea typeface="+mn-lt"/>
                <a:cs typeface="+mn-lt"/>
              </a:rPr>
              <a:t>Preparing for Mediation</a:t>
            </a:r>
            <a:endParaRPr lang="en-CA" b="0" dirty="0">
              <a:solidFill>
                <a:schemeClr val="bg1"/>
              </a:solidFill>
              <a:ea typeface="+mn-lt"/>
              <a:cs typeface="+mn-lt"/>
            </a:endParaRPr>
          </a:p>
          <a:p>
            <a:pPr lvl="8"/>
            <a:r>
              <a:rPr lang="en-CA" sz="1400" dirty="0">
                <a:cs typeface="Arial"/>
              </a:rPr>
              <a:t>• Presenting the Activity </a:t>
            </a:r>
            <a:endParaRPr lang="en-CA" sz="1400" b="0" dirty="0">
              <a:ea typeface="+mn-lt"/>
              <a:cs typeface="+mn-lt"/>
            </a:endParaRPr>
          </a:p>
          <a:p>
            <a:pPr lvl="8"/>
            <a:r>
              <a:rPr lang="en-CA" sz="1400" dirty="0">
                <a:cs typeface="Arial"/>
              </a:rPr>
              <a:t>• Scenario and Discussion</a:t>
            </a:r>
            <a:endParaRPr lang="en-CA" sz="1400" b="0" dirty="0">
              <a:ea typeface="+mn-lt"/>
              <a:cs typeface="+mn-lt"/>
            </a:endParaRPr>
          </a:p>
          <a:p>
            <a:pPr lvl="8"/>
            <a:r>
              <a:rPr lang="en-CA" sz="1400" dirty="0">
                <a:cs typeface="Arial"/>
              </a:rPr>
              <a:t>• Discovering Alternative Dispute Resolution (ADR) Methods and Mediation (information gathering) </a:t>
            </a:r>
          </a:p>
          <a:p>
            <a:pPr lvl="8"/>
            <a:r>
              <a:rPr lang="en-CA" sz="1400" dirty="0">
                <a:cs typeface="Arial"/>
              </a:rPr>
              <a:t>• Introducing the Players in Mediation</a:t>
            </a:r>
            <a:endParaRPr lang="en-CA" sz="1400" b="0" dirty="0">
              <a:ea typeface="+mn-lt"/>
              <a:cs typeface="+mn-lt"/>
            </a:endParaRPr>
          </a:p>
          <a:p>
            <a:pPr lvl="8"/>
            <a:r>
              <a:rPr lang="en-CA" sz="1400" dirty="0">
                <a:cs typeface="Arial"/>
              </a:rPr>
              <a:t>• The Mediation Process</a:t>
            </a:r>
            <a:endParaRPr lang="en-CA" sz="1800" b="0" dirty="0">
              <a:ea typeface="+mn-lt"/>
              <a:cs typeface="+mn-lt"/>
            </a:endParaRPr>
          </a:p>
          <a:p>
            <a:pPr lvl="8"/>
            <a:endParaRPr lang="fr-CA" sz="1400" dirty="0">
              <a:ea typeface="+mn-lt"/>
              <a:cs typeface="+mn-lt"/>
            </a:endParaRPr>
          </a:p>
          <a:p>
            <a:pPr lvl="8"/>
            <a:r>
              <a:rPr lang="fr-CA" dirty="0" err="1">
                <a:ea typeface="+mn-lt"/>
                <a:cs typeface="+mn-lt"/>
              </a:rPr>
              <a:t>Period</a:t>
            </a:r>
            <a:r>
              <a:rPr lang="fr-CA" dirty="0">
                <a:ea typeface="+mn-lt"/>
                <a:cs typeface="+mn-lt"/>
              </a:rPr>
              <a:t> 2:</a:t>
            </a:r>
            <a:endParaRPr lang="en-US" b="0" dirty="0">
              <a:ea typeface="+mn-lt"/>
              <a:cs typeface="+mn-lt"/>
            </a:endParaRPr>
          </a:p>
          <a:p>
            <a:pPr lvl="8"/>
            <a:r>
              <a:rPr lang="en-CA" dirty="0">
                <a:solidFill>
                  <a:schemeClr val="bg1"/>
                </a:solidFill>
                <a:ea typeface="+mn-lt"/>
                <a:cs typeface="+mn-lt"/>
              </a:rPr>
              <a:t>Mediation Day!</a:t>
            </a:r>
            <a:endParaRPr lang="en-CA" b="0" dirty="0">
              <a:solidFill>
                <a:schemeClr val="bg1"/>
              </a:solidFill>
              <a:ea typeface="+mn-lt"/>
              <a:cs typeface="+mn-lt"/>
            </a:endParaRPr>
          </a:p>
          <a:p>
            <a:pPr lvl="8"/>
            <a:r>
              <a:rPr lang="en-CA" sz="1400" dirty="0">
                <a:cs typeface="Arial"/>
              </a:rPr>
              <a:t>• Team Preparation</a:t>
            </a:r>
            <a:endParaRPr lang="en-CA" sz="1400" b="0" dirty="0">
              <a:ea typeface="+mn-lt"/>
              <a:cs typeface="+mn-lt"/>
            </a:endParaRPr>
          </a:p>
          <a:p>
            <a:pPr lvl="8"/>
            <a:r>
              <a:rPr lang="en-CA" sz="1400" dirty="0">
                <a:cs typeface="Arial"/>
              </a:rPr>
              <a:t>• Mediation Session</a:t>
            </a:r>
            <a:endParaRPr lang="en-CA" sz="1400" b="0" dirty="0">
              <a:ea typeface="+mn-lt"/>
              <a:cs typeface="+mn-lt"/>
            </a:endParaRPr>
          </a:p>
          <a:p>
            <a:pPr lvl="8"/>
            <a:r>
              <a:rPr lang="en-CA" sz="1400" dirty="0">
                <a:cs typeface="Arial"/>
              </a:rPr>
              <a:t>• Presenting the Solutions</a:t>
            </a:r>
            <a:endParaRPr lang="en-CA" sz="1400" b="0" dirty="0">
              <a:ea typeface="+mn-lt"/>
              <a:cs typeface="+mn-lt"/>
            </a:endParaRPr>
          </a:p>
          <a:p>
            <a:pPr lvl="8"/>
            <a:endParaRPr lang="fr-CA" sz="1400" dirty="0">
              <a:ea typeface="+mn-lt"/>
              <a:cs typeface="+mn-lt"/>
            </a:endParaRPr>
          </a:p>
          <a:p>
            <a:pPr lvl="8"/>
            <a:r>
              <a:rPr lang="fr-CA" dirty="0" err="1">
                <a:ea typeface="+mn-lt"/>
                <a:cs typeface="+mn-lt"/>
              </a:rPr>
              <a:t>Period</a:t>
            </a:r>
            <a:r>
              <a:rPr lang="fr-CA" dirty="0">
                <a:ea typeface="+mn-lt"/>
                <a:cs typeface="+mn-lt"/>
              </a:rPr>
              <a:t> 3 (</a:t>
            </a:r>
            <a:r>
              <a:rPr lang="fr-CA" dirty="0" err="1">
                <a:ea typeface="+mn-lt"/>
                <a:cs typeface="+mn-lt"/>
              </a:rPr>
              <a:t>optional</a:t>
            </a:r>
            <a:r>
              <a:rPr lang="fr-CA" dirty="0">
                <a:ea typeface="+mn-lt"/>
                <a:cs typeface="+mn-lt"/>
              </a:rPr>
              <a:t>): </a:t>
            </a:r>
            <a:r>
              <a:rPr lang="fr-CA" dirty="0" err="1">
                <a:solidFill>
                  <a:schemeClr val="bg1"/>
                </a:solidFill>
                <a:ea typeface="+mn-lt"/>
                <a:cs typeface="+mn-lt"/>
              </a:rPr>
              <a:t>Evaluation</a:t>
            </a:r>
            <a:endParaRPr lang="fr-CA" dirty="0">
              <a:solidFill>
                <a:schemeClr val="bg1"/>
              </a:solidFill>
              <a:ea typeface="+mn-lt"/>
              <a:cs typeface="+mn-lt"/>
            </a:endParaRPr>
          </a:p>
          <a:p>
            <a:pPr lvl="8"/>
            <a:endParaRPr lang="fr-CA" b="0" dirty="0">
              <a:ea typeface="+mn-lt"/>
              <a:cs typeface="+mn-lt"/>
            </a:endParaRPr>
          </a:p>
          <a:p>
            <a:pPr lvl="8"/>
            <a:endParaRPr lang="fr-CA" b="0" dirty="0">
              <a:solidFill>
                <a:srgbClr val="F6891F"/>
              </a:solidFill>
              <a:cs typeface="Arial"/>
            </a:endParaRPr>
          </a:p>
          <a:p>
            <a:endParaRPr lang="fr-FR" dirty="0">
              <a:cs typeface="Arial"/>
            </a:endParaRPr>
          </a:p>
        </p:txBody>
      </p:sp>
    </p:spTree>
    <p:custDataLst>
      <p:tags r:id="rId1"/>
    </p:custDataLst>
    <p:extLst>
      <p:ext uri="{BB962C8B-B14F-4D97-AF65-F5344CB8AC3E}">
        <p14:creationId xmlns:p14="http://schemas.microsoft.com/office/powerpoint/2010/main" val="8274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alpha val="25000"/>
          </a:schemeClr>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886968" y="353290"/>
            <a:ext cx="5943600" cy="914400"/>
          </a:xfrm>
        </p:spPr>
        <p:txBody>
          <a:bodyPr/>
          <a:lstStyle/>
          <a:p>
            <a:r>
              <a:rPr lang="en-CA" dirty="0">
                <a:solidFill>
                  <a:schemeClr val="accent1"/>
                </a:solidFill>
              </a:rPr>
              <a:t>The Issues Involved in the Conflict</a:t>
            </a: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886968" y="1646389"/>
            <a:ext cx="5486400" cy="4380260"/>
          </a:xfrm>
        </p:spPr>
        <p:txBody>
          <a:bodyPr/>
          <a:lstStyle/>
          <a:p>
            <a:r>
              <a:rPr lang="en-CA" sz="2800" dirty="0"/>
              <a:t>In the scenario…</a:t>
            </a:r>
          </a:p>
          <a:p>
            <a:endParaRPr lang="en-CA" sz="2800" dirty="0"/>
          </a:p>
          <a:p>
            <a:r>
              <a:rPr lang="en-CA" sz="2800" dirty="0"/>
              <a:t>Who </a:t>
            </a:r>
            <a:r>
              <a:rPr lang="en-CA" sz="2800" b="1" dirty="0"/>
              <a:t>is involved in the conflict</a:t>
            </a:r>
            <a:r>
              <a:rPr lang="en-CA" sz="2800" dirty="0"/>
              <a:t>?</a:t>
            </a:r>
          </a:p>
          <a:p>
            <a:pPr marL="0" indent="0">
              <a:buNone/>
            </a:pPr>
            <a:endParaRPr lang="en-CA" sz="2800" dirty="0"/>
          </a:p>
          <a:p>
            <a:r>
              <a:rPr lang="en-CA" sz="2800" dirty="0"/>
              <a:t>What </a:t>
            </a:r>
            <a:r>
              <a:rPr lang="en-CA" sz="2800" b="1" dirty="0"/>
              <a:t>problems</a:t>
            </a:r>
            <a:r>
              <a:rPr lang="en-CA" sz="2800" dirty="0"/>
              <a:t> must they solve?</a:t>
            </a:r>
          </a:p>
          <a:p>
            <a:pPr marL="0" indent="0">
              <a:buNone/>
            </a:pPr>
            <a:endParaRPr lang="en-CA" sz="2800" dirty="0"/>
          </a:p>
          <a:p>
            <a:r>
              <a:rPr lang="en-CA" sz="2800" dirty="0"/>
              <a:t>In your opinion, what does each side </a:t>
            </a:r>
            <a:r>
              <a:rPr lang="en-CA" sz="2800" b="1" dirty="0"/>
              <a:t>want</a:t>
            </a:r>
            <a:r>
              <a:rPr lang="en-CA" sz="2800" dirty="0"/>
              <a:t>?</a:t>
            </a:r>
          </a:p>
          <a:p>
            <a:endParaRPr lang="en-CA" dirty="0"/>
          </a:p>
          <a:p>
            <a:endParaRPr lang="en-CA" sz="2800" dirty="0"/>
          </a:p>
          <a:p>
            <a:endParaRPr lang="en-CA" dirty="0"/>
          </a:p>
        </p:txBody>
      </p:sp>
      <p:pic>
        <p:nvPicPr>
          <p:cNvPr id="7" name="Image 6">
            <a:extLst>
              <a:ext uri="{FF2B5EF4-FFF2-40B4-BE49-F238E27FC236}">
                <a16:creationId xmlns:a16="http://schemas.microsoft.com/office/drawing/2014/main" id="{D1479CC6-DDF4-177F-030F-1E5CBA9B4BE6}"/>
              </a:ext>
            </a:extLst>
          </p:cNvPr>
          <p:cNvPicPr>
            <a:picLocks noChangeAspect="1"/>
          </p:cNvPicPr>
          <p:nvPr/>
        </p:nvPicPr>
        <p:blipFill>
          <a:blip r:embed="rId5"/>
          <a:stretch>
            <a:fillRect/>
          </a:stretch>
        </p:blipFill>
        <p:spPr>
          <a:xfrm>
            <a:off x="9307898" y="353290"/>
            <a:ext cx="2679681" cy="3867956"/>
          </a:xfrm>
          <a:prstGeom prst="rect">
            <a:avLst/>
          </a:prstGeom>
        </p:spPr>
      </p:pic>
      <p:pic>
        <p:nvPicPr>
          <p:cNvPr id="9" name="Image 8">
            <a:extLst>
              <a:ext uri="{FF2B5EF4-FFF2-40B4-BE49-F238E27FC236}">
                <a16:creationId xmlns:a16="http://schemas.microsoft.com/office/drawing/2014/main" id="{FECB1794-A8D5-40A4-D1C2-92A84344B514}"/>
              </a:ext>
            </a:extLst>
          </p:cNvPr>
          <p:cNvPicPr>
            <a:picLocks noChangeAspect="1"/>
          </p:cNvPicPr>
          <p:nvPr/>
        </p:nvPicPr>
        <p:blipFill>
          <a:blip r:embed="rId6"/>
          <a:stretch>
            <a:fillRect/>
          </a:stretch>
        </p:blipFill>
        <p:spPr>
          <a:xfrm>
            <a:off x="6945561" y="2633588"/>
            <a:ext cx="2743562" cy="3584331"/>
          </a:xfrm>
          <a:prstGeom prst="rect">
            <a:avLst/>
          </a:prstGeom>
        </p:spPr>
      </p:pic>
    </p:spTree>
    <p:custDataLst>
      <p:tags r:id="rId1"/>
    </p:custDataLst>
    <p:extLst>
      <p:ext uri="{BB962C8B-B14F-4D97-AF65-F5344CB8AC3E}">
        <p14:creationId xmlns:p14="http://schemas.microsoft.com/office/powerpoint/2010/main" val="270167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1C52D6-E0D2-2357-3C3A-B94F2FFAF0CC}"/>
              </a:ext>
            </a:extLst>
          </p:cNvPr>
          <p:cNvSpPr>
            <a:spLocks noGrp="1"/>
          </p:cNvSpPr>
          <p:nvPr>
            <p:ph type="body" idx="1"/>
          </p:nvPr>
        </p:nvSpPr>
        <p:spPr/>
        <p:txBody>
          <a:bodyPr/>
          <a:lstStyle/>
          <a:p>
            <a:r>
              <a:rPr lang="fr-CA" dirty="0"/>
              <a:t>The </a:t>
            </a:r>
            <a:r>
              <a:rPr lang="fr-CA" dirty="0" err="1"/>
              <a:t>Simulated</a:t>
            </a:r>
            <a:r>
              <a:rPr lang="fr-CA" dirty="0"/>
              <a:t> </a:t>
            </a:r>
            <a:r>
              <a:rPr lang="fr-CA" dirty="0" err="1"/>
              <a:t>Mediation</a:t>
            </a:r>
            <a:r>
              <a:rPr lang="fr-CA" dirty="0"/>
              <a:t> Process</a:t>
            </a:r>
          </a:p>
        </p:txBody>
      </p:sp>
      <p:pic>
        <p:nvPicPr>
          <p:cNvPr id="5" name="Espace réservé pour une image  4" descr="Poignée de main avec un remplissage uni">
            <a:extLst>
              <a:ext uri="{FF2B5EF4-FFF2-40B4-BE49-F238E27FC236}">
                <a16:creationId xmlns:a16="http://schemas.microsoft.com/office/drawing/2014/main" id="{0FD9E96D-013E-07F6-EA3D-404C7CA42AF2}"/>
              </a:ext>
            </a:extLst>
          </p:cNvPr>
          <p:cNvPicPr>
            <a:picLocks noGrp="1" noChangeAspect="1"/>
          </p:cNvPicPr>
          <p:nvPr>
            <p:ph type="pic" sz="quarter" idx="16"/>
          </p:nvPr>
        </p:nvPicPr>
        <p:blipFill>
          <a:blip r:embed="rId5">
            <a:extLst>
              <a:ext uri="{96DAC541-7B7A-43D3-8B79-37D633B846F1}">
                <asvg:svgBlip xmlns:asvg="http://schemas.microsoft.com/office/drawing/2016/SVG/main" r:embed="rId6"/>
              </a:ext>
            </a:extLst>
          </a:blip>
          <a:srcRect l="20" r="20"/>
          <a:stretch>
            <a:fillRect/>
          </a:stretch>
        </p:blipFill>
        <p:spPr/>
      </p:pic>
    </p:spTree>
    <p:custDataLst>
      <p:tags r:id="rId1"/>
    </p:custDataLst>
    <p:extLst>
      <p:ext uri="{BB962C8B-B14F-4D97-AF65-F5344CB8AC3E}">
        <p14:creationId xmlns:p14="http://schemas.microsoft.com/office/powerpoint/2010/main" val="6736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C61ED2-9CB1-959A-0254-15C482966034}"/>
              </a:ext>
            </a:extLst>
          </p:cNvPr>
          <p:cNvSpPr txBox="1">
            <a:spLocks/>
          </p:cNvSpPr>
          <p:nvPr/>
        </p:nvSpPr>
        <p:spPr>
          <a:xfrm>
            <a:off x="3338243" y="276596"/>
            <a:ext cx="5796136" cy="8572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dirty="0" err="1">
                <a:solidFill>
                  <a:srgbClr val="F6891F"/>
                </a:solidFill>
              </a:rPr>
              <a:t>Assigning</a:t>
            </a:r>
            <a:r>
              <a:rPr lang="fr-FR" dirty="0">
                <a:solidFill>
                  <a:srgbClr val="F6891F"/>
                </a:solidFill>
              </a:rPr>
              <a:t> </a:t>
            </a:r>
            <a:r>
              <a:rPr lang="fr-FR" dirty="0" err="1">
                <a:solidFill>
                  <a:srgbClr val="F6891F"/>
                </a:solidFill>
              </a:rPr>
              <a:t>Roles</a:t>
            </a:r>
            <a:endParaRPr lang="fr-CA" dirty="0">
              <a:solidFill>
                <a:srgbClr val="F6891F"/>
              </a:solidFill>
            </a:endParaRPr>
          </a:p>
        </p:txBody>
      </p:sp>
      <p:sp>
        <p:nvSpPr>
          <p:cNvPr id="2" name="ZoneTexte 1">
            <a:extLst>
              <a:ext uri="{FF2B5EF4-FFF2-40B4-BE49-F238E27FC236}">
                <a16:creationId xmlns:a16="http://schemas.microsoft.com/office/drawing/2014/main" id="{F7E00949-07B7-9918-24EB-B992639B0AF2}"/>
              </a:ext>
            </a:extLst>
          </p:cNvPr>
          <p:cNvSpPr txBox="1"/>
          <p:nvPr/>
        </p:nvSpPr>
        <p:spPr>
          <a:xfrm>
            <a:off x="1715099" y="3764922"/>
            <a:ext cx="2478564"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Simon </a:t>
            </a:r>
            <a:r>
              <a:rPr lang="fr-FR" sz="2400" dirty="0" err="1">
                <a:cs typeface="Arial"/>
              </a:rPr>
              <a:t>Goodeats</a:t>
            </a:r>
            <a:endParaRPr lang="fr-FR" sz="2400" dirty="0"/>
          </a:p>
        </p:txBody>
      </p:sp>
      <p:sp>
        <p:nvSpPr>
          <p:cNvPr id="11" name="ZoneTexte 10">
            <a:extLst>
              <a:ext uri="{FF2B5EF4-FFF2-40B4-BE49-F238E27FC236}">
                <a16:creationId xmlns:a16="http://schemas.microsoft.com/office/drawing/2014/main" id="{FB0416DA-D928-7C88-59B2-32A61134ADB8}"/>
              </a:ext>
            </a:extLst>
          </p:cNvPr>
          <p:cNvSpPr txBox="1"/>
          <p:nvPr/>
        </p:nvSpPr>
        <p:spPr>
          <a:xfrm>
            <a:off x="496369" y="916245"/>
            <a:ext cx="2290050"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Yvan </a:t>
            </a:r>
            <a:r>
              <a:rPr lang="fr-FR" sz="2400" dirty="0" err="1">
                <a:cs typeface="Arial"/>
              </a:rPr>
              <a:t>Goodeats</a:t>
            </a:r>
            <a:endParaRPr lang="fr-FR" sz="2400" dirty="0"/>
          </a:p>
        </p:txBody>
      </p:sp>
      <p:sp>
        <p:nvSpPr>
          <p:cNvPr id="12" name="ZoneTexte 11">
            <a:extLst>
              <a:ext uri="{FF2B5EF4-FFF2-40B4-BE49-F238E27FC236}">
                <a16:creationId xmlns:a16="http://schemas.microsoft.com/office/drawing/2014/main" id="{E97C0D85-A65A-54E6-C225-972BA061107D}"/>
              </a:ext>
            </a:extLst>
          </p:cNvPr>
          <p:cNvSpPr txBox="1"/>
          <p:nvPr/>
        </p:nvSpPr>
        <p:spPr>
          <a:xfrm>
            <a:off x="3275551" y="910445"/>
            <a:ext cx="2529860"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Maeva </a:t>
            </a:r>
            <a:r>
              <a:rPr lang="fr-FR" sz="2400" dirty="0" err="1">
                <a:cs typeface="Arial"/>
              </a:rPr>
              <a:t>Goodeats</a:t>
            </a:r>
            <a:endParaRPr lang="fr-FR" sz="2400" dirty="0"/>
          </a:p>
        </p:txBody>
      </p:sp>
      <p:sp>
        <p:nvSpPr>
          <p:cNvPr id="13" name="ZoneTexte 12">
            <a:extLst>
              <a:ext uri="{FF2B5EF4-FFF2-40B4-BE49-F238E27FC236}">
                <a16:creationId xmlns:a16="http://schemas.microsoft.com/office/drawing/2014/main" id="{F6C3EFF0-B55F-C278-1D9B-5ABF28DA026A}"/>
              </a:ext>
            </a:extLst>
          </p:cNvPr>
          <p:cNvSpPr txBox="1"/>
          <p:nvPr/>
        </p:nvSpPr>
        <p:spPr>
          <a:xfrm>
            <a:off x="7921268" y="3764922"/>
            <a:ext cx="2206053"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Christine Clark</a:t>
            </a:r>
            <a:endParaRPr lang="fr-FR" dirty="0"/>
          </a:p>
        </p:txBody>
      </p:sp>
      <p:sp>
        <p:nvSpPr>
          <p:cNvPr id="14" name="ZoneTexte 13">
            <a:extLst>
              <a:ext uri="{FF2B5EF4-FFF2-40B4-BE49-F238E27FC236}">
                <a16:creationId xmlns:a16="http://schemas.microsoft.com/office/drawing/2014/main" id="{3E40BA00-55D8-57B9-E30D-4043117A3E2A}"/>
              </a:ext>
            </a:extLst>
          </p:cNvPr>
          <p:cNvSpPr txBox="1"/>
          <p:nvPr/>
        </p:nvSpPr>
        <p:spPr>
          <a:xfrm>
            <a:off x="6677777" y="916245"/>
            <a:ext cx="1795684"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err="1">
                <a:cs typeface="Arial"/>
              </a:rPr>
              <a:t>Chloe</a:t>
            </a:r>
            <a:r>
              <a:rPr lang="fr-FR" sz="2400" dirty="0">
                <a:cs typeface="Arial"/>
              </a:rPr>
              <a:t> Clark</a:t>
            </a:r>
            <a:endParaRPr lang="fr-FR" dirty="0"/>
          </a:p>
        </p:txBody>
      </p:sp>
      <p:sp>
        <p:nvSpPr>
          <p:cNvPr id="15" name="ZoneTexte 14">
            <a:extLst>
              <a:ext uri="{FF2B5EF4-FFF2-40B4-BE49-F238E27FC236}">
                <a16:creationId xmlns:a16="http://schemas.microsoft.com/office/drawing/2014/main" id="{3DE04924-1476-1BE1-1922-3EE62D907D6B}"/>
              </a:ext>
            </a:extLst>
          </p:cNvPr>
          <p:cNvSpPr txBox="1"/>
          <p:nvPr/>
        </p:nvSpPr>
        <p:spPr>
          <a:xfrm>
            <a:off x="9473519" y="903013"/>
            <a:ext cx="1794081"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dirty="0">
                <a:cs typeface="Arial"/>
              </a:rPr>
              <a:t>Albert Clark</a:t>
            </a:r>
            <a:endParaRPr lang="fr-FR" dirty="0"/>
          </a:p>
        </p:txBody>
      </p:sp>
      <p:grpSp>
        <p:nvGrpSpPr>
          <p:cNvPr id="18" name="Groupe 17">
            <a:extLst>
              <a:ext uri="{FF2B5EF4-FFF2-40B4-BE49-F238E27FC236}">
                <a16:creationId xmlns:a16="http://schemas.microsoft.com/office/drawing/2014/main" id="{F8227F15-27E7-65BE-5693-B6037CB51154}"/>
              </a:ext>
            </a:extLst>
          </p:cNvPr>
          <p:cNvGrpSpPr/>
          <p:nvPr/>
        </p:nvGrpSpPr>
        <p:grpSpPr>
          <a:xfrm>
            <a:off x="2267350" y="4262423"/>
            <a:ext cx="2103374" cy="2395181"/>
            <a:chOff x="4220588" y="4102186"/>
            <a:chExt cx="2103374" cy="2395181"/>
          </a:xfrm>
        </p:grpSpPr>
        <p:pic>
          <p:nvPicPr>
            <p:cNvPr id="16" name="Image 15" descr="Une image contenant habits, chaussures, debout, homme&#10;&#10;Description générée automatiquement">
              <a:extLst>
                <a:ext uri="{FF2B5EF4-FFF2-40B4-BE49-F238E27FC236}">
                  <a16:creationId xmlns:a16="http://schemas.microsoft.com/office/drawing/2014/main" id="{7B68439F-2868-431F-1228-1EEADC043BD5}"/>
                </a:ext>
              </a:extLst>
            </p:cNvPr>
            <p:cNvPicPr>
              <a:picLocks noChangeAspect="1"/>
            </p:cNvPicPr>
            <p:nvPr/>
          </p:nvPicPr>
          <p:blipFill rotWithShape="1">
            <a:blip r:embed="rId5">
              <a:clrChange>
                <a:clrFrom>
                  <a:srgbClr val="FFFFFF"/>
                </a:clrFrom>
                <a:clrTo>
                  <a:srgbClr val="FFFFFF">
                    <a:alpha val="0"/>
                  </a:srgbClr>
                </a:clrTo>
              </a:clrChange>
            </a:blip>
            <a:srcRect b="58730"/>
            <a:stretch/>
          </p:blipFill>
          <p:spPr>
            <a:xfrm>
              <a:off x="4249164" y="4216474"/>
              <a:ext cx="2074798" cy="2280893"/>
            </a:xfrm>
            <a:prstGeom prst="rect">
              <a:avLst/>
            </a:prstGeom>
          </p:spPr>
        </p:pic>
        <p:sp>
          <p:nvSpPr>
            <p:cNvPr id="17" name="Rectangle : coins arrondis 16">
              <a:extLst>
                <a:ext uri="{FF2B5EF4-FFF2-40B4-BE49-F238E27FC236}">
                  <a16:creationId xmlns:a16="http://schemas.microsoft.com/office/drawing/2014/main" id="{CE4E8879-ABFF-D04E-8554-D26463A81366}"/>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3" name="Groupe 2">
            <a:extLst>
              <a:ext uri="{FF2B5EF4-FFF2-40B4-BE49-F238E27FC236}">
                <a16:creationId xmlns:a16="http://schemas.microsoft.com/office/drawing/2014/main" id="{4BEDCE7F-CB34-5794-D69D-02AFF959CA46}"/>
              </a:ext>
            </a:extLst>
          </p:cNvPr>
          <p:cNvGrpSpPr/>
          <p:nvPr/>
        </p:nvGrpSpPr>
        <p:grpSpPr>
          <a:xfrm>
            <a:off x="3694731" y="1377910"/>
            <a:ext cx="2091134" cy="2393728"/>
            <a:chOff x="4220588" y="4102186"/>
            <a:chExt cx="2091134" cy="2393728"/>
          </a:xfrm>
        </p:grpSpPr>
        <p:pic>
          <p:nvPicPr>
            <p:cNvPr id="7" name="Image 6">
              <a:extLst>
                <a:ext uri="{FF2B5EF4-FFF2-40B4-BE49-F238E27FC236}">
                  <a16:creationId xmlns:a16="http://schemas.microsoft.com/office/drawing/2014/main" id="{7D026997-EE6D-9F31-29A7-4149830671AF}"/>
                </a:ext>
              </a:extLst>
            </p:cNvPr>
            <p:cNvPicPr>
              <a:picLocks noChangeAspect="1"/>
            </p:cNvPicPr>
            <p:nvPr/>
          </p:nvPicPr>
          <p:blipFill rotWithShape="1">
            <a:blip r:embed="rId6"/>
            <a:srcRect l="892" t="2057" r="-892" b="56363"/>
            <a:stretch/>
          </p:blipFill>
          <p:spPr>
            <a:xfrm>
              <a:off x="4236924" y="4215021"/>
              <a:ext cx="2074798" cy="2280893"/>
            </a:xfrm>
            <a:prstGeom prst="rect">
              <a:avLst/>
            </a:prstGeom>
          </p:spPr>
        </p:pic>
        <p:sp>
          <p:nvSpPr>
            <p:cNvPr id="19" name="Rectangle : coins arrondis 18">
              <a:extLst>
                <a:ext uri="{FF2B5EF4-FFF2-40B4-BE49-F238E27FC236}">
                  <a16:creationId xmlns:a16="http://schemas.microsoft.com/office/drawing/2014/main" id="{43909055-4FD8-1A5B-A0A5-DF9FAFB1AFC5}"/>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0" name="Groupe 19">
            <a:extLst>
              <a:ext uri="{FF2B5EF4-FFF2-40B4-BE49-F238E27FC236}">
                <a16:creationId xmlns:a16="http://schemas.microsoft.com/office/drawing/2014/main" id="{09150239-9F27-63B9-555F-0DFA1459E789}"/>
              </a:ext>
            </a:extLst>
          </p:cNvPr>
          <p:cNvGrpSpPr/>
          <p:nvPr/>
        </p:nvGrpSpPr>
        <p:grpSpPr>
          <a:xfrm>
            <a:off x="849040" y="1369741"/>
            <a:ext cx="2074798" cy="2393728"/>
            <a:chOff x="4217738" y="4102186"/>
            <a:chExt cx="2074798" cy="2393728"/>
          </a:xfrm>
        </p:grpSpPr>
        <p:pic>
          <p:nvPicPr>
            <p:cNvPr id="21" name="Image 20">
              <a:extLst>
                <a:ext uri="{FF2B5EF4-FFF2-40B4-BE49-F238E27FC236}">
                  <a16:creationId xmlns:a16="http://schemas.microsoft.com/office/drawing/2014/main" id="{EB77E72A-BD5E-B254-126E-806DE9582004}"/>
                </a:ext>
              </a:extLst>
            </p:cNvPr>
            <p:cNvPicPr>
              <a:picLocks noChangeAspect="1"/>
            </p:cNvPicPr>
            <p:nvPr/>
          </p:nvPicPr>
          <p:blipFill rotWithShape="1">
            <a:blip r:embed="rId7"/>
            <a:srcRect l="3958" t="-834" r="-3958" b="46068"/>
            <a:stretch/>
          </p:blipFill>
          <p:spPr>
            <a:xfrm>
              <a:off x="4217738" y="4206674"/>
              <a:ext cx="2074798" cy="2280893"/>
            </a:xfrm>
            <a:prstGeom prst="rect">
              <a:avLst/>
            </a:prstGeom>
          </p:spPr>
        </p:pic>
        <p:sp>
          <p:nvSpPr>
            <p:cNvPr id="22" name="Rectangle : coins arrondis 21">
              <a:extLst>
                <a:ext uri="{FF2B5EF4-FFF2-40B4-BE49-F238E27FC236}">
                  <a16:creationId xmlns:a16="http://schemas.microsoft.com/office/drawing/2014/main" id="{CB7190FF-E994-A93C-B7C4-0E4D9A05395D}"/>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3" name="Groupe 22">
            <a:extLst>
              <a:ext uri="{FF2B5EF4-FFF2-40B4-BE49-F238E27FC236}">
                <a16:creationId xmlns:a16="http://schemas.microsoft.com/office/drawing/2014/main" id="{D81EE8C9-A3E0-04E1-B167-14105CDBC816}"/>
              </a:ext>
            </a:extLst>
          </p:cNvPr>
          <p:cNvGrpSpPr/>
          <p:nvPr/>
        </p:nvGrpSpPr>
        <p:grpSpPr>
          <a:xfrm>
            <a:off x="6718704" y="1371194"/>
            <a:ext cx="2010665" cy="2393728"/>
            <a:chOff x="4220588" y="4102186"/>
            <a:chExt cx="2010665" cy="2393728"/>
          </a:xfrm>
        </p:grpSpPr>
        <p:pic>
          <p:nvPicPr>
            <p:cNvPr id="24" name="Image 23">
              <a:extLst>
                <a:ext uri="{FF2B5EF4-FFF2-40B4-BE49-F238E27FC236}">
                  <a16:creationId xmlns:a16="http://schemas.microsoft.com/office/drawing/2014/main" id="{FA050ABB-86DB-BB51-8EC4-1A83E8A8BB60}"/>
                </a:ext>
              </a:extLst>
            </p:cNvPr>
            <p:cNvPicPr>
              <a:picLocks noChangeAspect="1"/>
            </p:cNvPicPr>
            <p:nvPr/>
          </p:nvPicPr>
          <p:blipFill rotWithShape="1">
            <a:blip r:embed="rId8"/>
            <a:srcRect l="3342" t="-2078" r="-3342" b="9893"/>
            <a:stretch/>
          </p:blipFill>
          <p:spPr>
            <a:xfrm>
              <a:off x="4249164" y="4214920"/>
              <a:ext cx="1982089" cy="2280994"/>
            </a:xfrm>
            <a:prstGeom prst="rect">
              <a:avLst/>
            </a:prstGeom>
          </p:spPr>
        </p:pic>
        <p:sp>
          <p:nvSpPr>
            <p:cNvPr id="25" name="Rectangle : coins arrondis 24">
              <a:extLst>
                <a:ext uri="{FF2B5EF4-FFF2-40B4-BE49-F238E27FC236}">
                  <a16:creationId xmlns:a16="http://schemas.microsoft.com/office/drawing/2014/main" id="{B2390120-2E57-966B-2125-92F782202BDD}"/>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6" name="Groupe 25">
            <a:extLst>
              <a:ext uri="{FF2B5EF4-FFF2-40B4-BE49-F238E27FC236}">
                <a16:creationId xmlns:a16="http://schemas.microsoft.com/office/drawing/2014/main" id="{ABB9A53A-4107-5496-0DAE-16C9E2E37B4E}"/>
              </a:ext>
            </a:extLst>
          </p:cNvPr>
          <p:cNvGrpSpPr/>
          <p:nvPr/>
        </p:nvGrpSpPr>
        <p:grpSpPr>
          <a:xfrm>
            <a:off x="9542221" y="1377910"/>
            <a:ext cx="1982089" cy="2393728"/>
            <a:chOff x="4185813" y="4102186"/>
            <a:chExt cx="1982089" cy="2393728"/>
          </a:xfrm>
        </p:grpSpPr>
        <p:pic>
          <p:nvPicPr>
            <p:cNvPr id="27" name="Image 26">
              <a:extLst>
                <a:ext uri="{FF2B5EF4-FFF2-40B4-BE49-F238E27FC236}">
                  <a16:creationId xmlns:a16="http://schemas.microsoft.com/office/drawing/2014/main" id="{86294E9B-4160-D583-C90A-CEB8CC747578}"/>
                </a:ext>
              </a:extLst>
            </p:cNvPr>
            <p:cNvPicPr>
              <a:picLocks noChangeAspect="1"/>
            </p:cNvPicPr>
            <p:nvPr/>
          </p:nvPicPr>
          <p:blipFill rotWithShape="1">
            <a:blip r:embed="rId9"/>
            <a:srcRect t="1877" b="4954"/>
            <a:stretch/>
          </p:blipFill>
          <p:spPr>
            <a:xfrm>
              <a:off x="4185813" y="4287853"/>
              <a:ext cx="1982089" cy="2208061"/>
            </a:xfrm>
            <a:prstGeom prst="rect">
              <a:avLst/>
            </a:prstGeom>
          </p:spPr>
        </p:pic>
        <p:sp>
          <p:nvSpPr>
            <p:cNvPr id="28" name="Rectangle : coins arrondis 27">
              <a:extLst>
                <a:ext uri="{FF2B5EF4-FFF2-40B4-BE49-F238E27FC236}">
                  <a16:creationId xmlns:a16="http://schemas.microsoft.com/office/drawing/2014/main" id="{8F410832-BB06-3B72-0BAD-38C56220D7CA}"/>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grpSp>
        <p:nvGrpSpPr>
          <p:cNvPr id="29" name="Groupe 28">
            <a:extLst>
              <a:ext uri="{FF2B5EF4-FFF2-40B4-BE49-F238E27FC236}">
                <a16:creationId xmlns:a16="http://schemas.microsoft.com/office/drawing/2014/main" id="{BC2AC759-D33E-4106-2B10-21F029C1D295}"/>
              </a:ext>
            </a:extLst>
          </p:cNvPr>
          <p:cNvGrpSpPr/>
          <p:nvPr/>
        </p:nvGrpSpPr>
        <p:grpSpPr>
          <a:xfrm>
            <a:off x="8230729" y="4263876"/>
            <a:ext cx="1912540" cy="2393728"/>
            <a:chOff x="4220588" y="4102186"/>
            <a:chExt cx="1912540" cy="2393728"/>
          </a:xfrm>
        </p:grpSpPr>
        <p:pic>
          <p:nvPicPr>
            <p:cNvPr id="30" name="Image 29">
              <a:extLst>
                <a:ext uri="{FF2B5EF4-FFF2-40B4-BE49-F238E27FC236}">
                  <a16:creationId xmlns:a16="http://schemas.microsoft.com/office/drawing/2014/main" id="{62A73C39-F2C0-9ED6-5FE0-A7FB334C0386}"/>
                </a:ext>
              </a:extLst>
            </p:cNvPr>
            <p:cNvPicPr>
              <a:picLocks noChangeAspect="1"/>
            </p:cNvPicPr>
            <p:nvPr/>
          </p:nvPicPr>
          <p:blipFill rotWithShape="1">
            <a:blip r:embed="rId10"/>
            <a:srcRect t="-550" b="38464"/>
            <a:stretch/>
          </p:blipFill>
          <p:spPr>
            <a:xfrm>
              <a:off x="4302232" y="4102186"/>
              <a:ext cx="1749251" cy="2393728"/>
            </a:xfrm>
            <a:prstGeom prst="rect">
              <a:avLst/>
            </a:prstGeom>
          </p:spPr>
        </p:pic>
        <p:sp>
          <p:nvSpPr>
            <p:cNvPr id="31" name="Rectangle : coins arrondis 30">
              <a:extLst>
                <a:ext uri="{FF2B5EF4-FFF2-40B4-BE49-F238E27FC236}">
                  <a16:creationId xmlns:a16="http://schemas.microsoft.com/office/drawing/2014/main" id="{32F09847-8C99-7578-EA70-F1EBFE9A4487}"/>
                </a:ext>
              </a:extLst>
            </p:cNvPr>
            <p:cNvSpPr/>
            <p:nvPr/>
          </p:nvSpPr>
          <p:spPr>
            <a:xfrm>
              <a:off x="4220588" y="4102186"/>
              <a:ext cx="1912540" cy="23937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err="1">
                <a:solidFill>
                  <a:schemeClr val="tx1"/>
                </a:solidFill>
              </a:endParaRPr>
            </a:p>
          </p:txBody>
        </p:sp>
      </p:grpSp>
    </p:spTree>
    <p:custDataLst>
      <p:tags r:id="rId1"/>
    </p:custDataLst>
    <p:extLst>
      <p:ext uri="{BB962C8B-B14F-4D97-AF65-F5344CB8AC3E}">
        <p14:creationId xmlns:p14="http://schemas.microsoft.com/office/powerpoint/2010/main" val="28282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C45062-5126-7A43-2C9A-3E9C49884E79}"/>
              </a:ext>
            </a:extLst>
          </p:cNvPr>
          <p:cNvSpPr>
            <a:spLocks noGrp="1"/>
          </p:cNvSpPr>
          <p:nvPr>
            <p:ph type="title"/>
          </p:nvPr>
        </p:nvSpPr>
        <p:spPr>
          <a:xfrm>
            <a:off x="889190" y="640080"/>
            <a:ext cx="10421938" cy="914400"/>
          </a:xfrm>
        </p:spPr>
        <p:txBody>
          <a:bodyPr/>
          <a:lstStyle/>
          <a:p>
            <a:pPr algn="ctr"/>
            <a:r>
              <a:rPr lang="fr-FR" sz="4000" dirty="0">
                <a:solidFill>
                  <a:srgbClr val="F6891F"/>
                </a:solidFill>
              </a:rPr>
              <a:t>The </a:t>
            </a:r>
            <a:r>
              <a:rPr lang="en-CA" sz="4000" dirty="0">
                <a:solidFill>
                  <a:srgbClr val="F6891F"/>
                </a:solidFill>
              </a:rPr>
              <a:t>Mediation Process</a:t>
            </a:r>
            <a:endParaRPr lang="en-CA" dirty="0"/>
          </a:p>
        </p:txBody>
      </p:sp>
      <p:graphicFrame>
        <p:nvGraphicFramePr>
          <p:cNvPr id="4" name="Diagramme 3">
            <a:extLst>
              <a:ext uri="{FF2B5EF4-FFF2-40B4-BE49-F238E27FC236}">
                <a16:creationId xmlns:a16="http://schemas.microsoft.com/office/drawing/2014/main" id="{1CFBB0B9-C3AE-69B6-502D-1B81F13FE9E2}"/>
              </a:ext>
            </a:extLst>
          </p:cNvPr>
          <p:cNvGraphicFramePr/>
          <p:nvPr>
            <p:extLst>
              <p:ext uri="{D42A27DB-BD31-4B8C-83A1-F6EECF244321}">
                <p14:modId xmlns:p14="http://schemas.microsoft.com/office/powerpoint/2010/main" val="1022708841"/>
              </p:ext>
            </p:extLst>
          </p:nvPr>
        </p:nvGraphicFramePr>
        <p:xfrm>
          <a:off x="1120562" y="1392247"/>
          <a:ext cx="9950875" cy="5097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055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B3A78DF-BD7E-0BD5-4D33-0A35E485B73A}"/>
              </a:ext>
            </a:extLst>
          </p:cNvPr>
          <p:cNvSpPr>
            <a:spLocks noGrp="1"/>
          </p:cNvSpPr>
          <p:nvPr>
            <p:ph type="title"/>
          </p:nvPr>
        </p:nvSpPr>
        <p:spPr>
          <a:xfrm>
            <a:off x="508202" y="628807"/>
            <a:ext cx="11175596" cy="914400"/>
          </a:xfrm>
        </p:spPr>
        <p:txBody>
          <a:bodyPr/>
          <a:lstStyle/>
          <a:p>
            <a:r>
              <a:rPr lang="fr-CA" sz="3600" dirty="0">
                <a:ea typeface="Calibri" panose="020F0502020204030204" pitchFamily="34" charset="0"/>
              </a:rPr>
              <a:t>The </a:t>
            </a:r>
            <a:r>
              <a:rPr lang="fr-CA" sz="4000" b="1" dirty="0" err="1">
                <a:solidFill>
                  <a:srgbClr val="F6891F"/>
                </a:solidFill>
                <a:ea typeface="Calibri" panose="020F0502020204030204" pitchFamily="34" charset="0"/>
              </a:rPr>
              <a:t>mediator</a:t>
            </a:r>
            <a:r>
              <a:rPr lang="fr-CA" sz="3600" dirty="0">
                <a:ea typeface="Calibri" panose="020F0502020204030204" pitchFamily="34" charset="0"/>
              </a:rPr>
              <a:t> can </a:t>
            </a:r>
            <a:r>
              <a:rPr lang="fr-CA" sz="3600" dirty="0" err="1">
                <a:ea typeface="Calibri" panose="020F0502020204030204" pitchFamily="34" charset="0"/>
              </a:rPr>
              <a:t>interrupt</a:t>
            </a:r>
            <a:r>
              <a:rPr lang="fr-CA" sz="3600" dirty="0">
                <a:ea typeface="Calibri" panose="020F0502020204030204" pitchFamily="34" charset="0"/>
              </a:rPr>
              <a:t> discussions in </a:t>
            </a:r>
            <a:r>
              <a:rPr lang="fr-CA" sz="3600" dirty="0" err="1">
                <a:ea typeface="Calibri" panose="020F0502020204030204" pitchFamily="34" charset="0"/>
              </a:rPr>
              <a:t>these</a:t>
            </a:r>
            <a:r>
              <a:rPr lang="fr-CA" sz="3600" dirty="0">
                <a:ea typeface="Calibri" panose="020F0502020204030204" pitchFamily="34" charset="0"/>
              </a:rPr>
              <a:t> situations:</a:t>
            </a:r>
            <a:endParaRPr lang="fr-CA" dirty="0"/>
          </a:p>
        </p:txBody>
      </p:sp>
      <p:sp>
        <p:nvSpPr>
          <p:cNvPr id="4" name="Rectangle à coins arrondis 1">
            <a:extLst>
              <a:ext uri="{FF2B5EF4-FFF2-40B4-BE49-F238E27FC236}">
                <a16:creationId xmlns:a16="http://schemas.microsoft.com/office/drawing/2014/main" id="{FEBA12D8-C87D-5EF2-1FEC-D502EA3B4E51}"/>
              </a:ext>
            </a:extLst>
          </p:cNvPr>
          <p:cNvSpPr>
            <a:spLocks noGrp="1"/>
          </p:cNvSpPr>
          <p:nvPr>
            <p:ph type="body" sz="quarter" idx="14"/>
          </p:nvPr>
        </p:nvSpPr>
        <p:spPr>
          <a:xfrm>
            <a:off x="737101" y="2404063"/>
            <a:ext cx="6402735" cy="3420540"/>
          </a:xfrm>
          <a:prstGeom prst="roundRect">
            <a:avLst/>
          </a:prstGeom>
          <a:noFill/>
          <a:ln>
            <a:solidFill>
              <a:srgbClr val="ACAFB8"/>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spcBef>
                <a:spcPts val="2400"/>
              </a:spcBef>
              <a:spcAft>
                <a:spcPts val="0"/>
              </a:spcAft>
              <a:buFont typeface="Arial" panose="020B0604020202020204" pitchFamily="34" charset="0"/>
              <a:buChar char="•"/>
            </a:pPr>
            <a:r>
              <a:rPr lang="en-CA" sz="2000" dirty="0">
                <a:effectLst/>
                <a:ea typeface="Calibri" panose="020F0502020204030204" pitchFamily="34" charset="0"/>
              </a:rPr>
              <a:t>People are being </a:t>
            </a:r>
            <a:r>
              <a:rPr lang="en-CA" sz="2000" b="1" dirty="0">
                <a:effectLst/>
                <a:ea typeface="Calibri" panose="020F0502020204030204" pitchFamily="34" charset="0"/>
              </a:rPr>
              <a:t>disrespectful</a:t>
            </a:r>
            <a:r>
              <a:rPr lang="en-CA" sz="2000" dirty="0">
                <a:effectLst/>
                <a:ea typeface="Calibri" panose="020F0502020204030204" pitchFamily="34" charset="0"/>
              </a:rPr>
              <a:t> or are not following the rules.</a:t>
            </a:r>
          </a:p>
          <a:p>
            <a:pPr marL="285750" indent="-285750">
              <a:spcBef>
                <a:spcPts val="2400"/>
              </a:spcBef>
              <a:spcAft>
                <a:spcPts val="0"/>
              </a:spcAft>
              <a:buFont typeface="Arial" panose="020B0604020202020204" pitchFamily="34" charset="0"/>
              <a:buChar char="•"/>
            </a:pPr>
            <a:r>
              <a:rPr lang="en-CA" sz="2000" dirty="0">
                <a:effectLst/>
                <a:ea typeface="Calibri" panose="020F0502020204030204" pitchFamily="34" charset="0"/>
              </a:rPr>
              <a:t>People want to quickly </a:t>
            </a:r>
            <a:r>
              <a:rPr lang="en-CA" sz="2000" b="1" dirty="0">
                <a:effectLst/>
                <a:ea typeface="Calibri" panose="020F0502020204030204" pitchFamily="34" charset="0"/>
              </a:rPr>
              <a:t>consult</a:t>
            </a:r>
            <a:r>
              <a:rPr lang="en-CA" sz="2000" dirty="0">
                <a:effectLst/>
                <a:ea typeface="Calibri" panose="020F0502020204030204" pitchFamily="34" charset="0"/>
              </a:rPr>
              <a:t> their </a:t>
            </a:r>
            <a:r>
              <a:rPr lang="en-CA" sz="2000" b="1" dirty="0">
                <a:effectLst/>
                <a:ea typeface="Calibri" panose="020F0502020204030204" pitchFamily="34" charset="0"/>
              </a:rPr>
              <a:t>advisor</a:t>
            </a:r>
            <a:r>
              <a:rPr lang="en-CA" sz="2000" dirty="0">
                <a:effectLst/>
                <a:ea typeface="Calibri" panose="020F0502020204030204" pitchFamily="34" charset="0"/>
              </a:rPr>
              <a:t>.</a:t>
            </a:r>
            <a:endParaRPr lang="en-CA" sz="1400" dirty="0">
              <a:effectLst/>
              <a:latin typeface="Times"/>
            </a:endParaRPr>
          </a:p>
          <a:p>
            <a:pPr marL="285750" indent="-285750">
              <a:spcBef>
                <a:spcPts val="2400"/>
              </a:spcBef>
              <a:buFont typeface="Arial" panose="020B0604020202020204" pitchFamily="34" charset="0"/>
              <a:buChar char="•"/>
            </a:pPr>
            <a:r>
              <a:rPr lang="en-CA" sz="2000" b="1" dirty="0">
                <a:effectLst/>
                <a:ea typeface="Calibri" panose="020F0502020204030204" pitchFamily="34" charset="0"/>
              </a:rPr>
              <a:t>The expert </a:t>
            </a:r>
            <a:r>
              <a:rPr lang="en-CA" sz="2000" dirty="0">
                <a:effectLst/>
                <a:ea typeface="Calibri" panose="020F0502020204030204" pitchFamily="34" charset="0"/>
              </a:rPr>
              <a:t>(</a:t>
            </a:r>
            <a:r>
              <a:rPr lang="en-CA" sz="2000" dirty="0">
                <a:ea typeface="Calibri" panose="020F0502020204030204" pitchFamily="34" charset="0"/>
              </a:rPr>
              <a:t>the teacher</a:t>
            </a:r>
            <a:r>
              <a:rPr lang="en-CA" sz="2000" dirty="0">
                <a:effectLst/>
                <a:ea typeface="Calibri" panose="020F0502020204030204" pitchFamily="34" charset="0"/>
              </a:rPr>
              <a:t>) gives important facts so discussions can continue (e.g., the value of an object</a:t>
            </a:r>
            <a:r>
              <a:rPr lang="en-CA" sz="2000" dirty="0">
                <a:ea typeface="Calibri" panose="020F0502020204030204" pitchFamily="34" charset="0"/>
              </a:rPr>
              <a:t>, the date of an event, a person’s salary).</a:t>
            </a:r>
            <a:endParaRPr lang="en-CA" sz="2000" dirty="0">
              <a:effectLst/>
              <a:ea typeface="Calibri" panose="020F0502020204030204" pitchFamily="34" charset="0"/>
              <a:cs typeface="Arial"/>
            </a:endParaRPr>
          </a:p>
        </p:txBody>
      </p:sp>
      <p:pic>
        <p:nvPicPr>
          <p:cNvPr id="6" name="Image 5">
            <a:extLst>
              <a:ext uri="{FF2B5EF4-FFF2-40B4-BE49-F238E27FC236}">
                <a16:creationId xmlns:a16="http://schemas.microsoft.com/office/drawing/2014/main" id="{8174AAAD-03B5-02D9-1BA5-7D246949FC0D}"/>
              </a:ext>
            </a:extLst>
          </p:cNvPr>
          <p:cNvPicPr>
            <a:picLocks noChangeAspect="1"/>
          </p:cNvPicPr>
          <p:nvPr/>
        </p:nvPicPr>
        <p:blipFill>
          <a:blip r:embed="rId4"/>
          <a:stretch>
            <a:fillRect/>
          </a:stretch>
        </p:blipFill>
        <p:spPr>
          <a:xfrm>
            <a:off x="8142896" y="1719328"/>
            <a:ext cx="2466649" cy="4562771"/>
          </a:xfrm>
          <a:prstGeom prst="rect">
            <a:avLst/>
          </a:prstGeom>
        </p:spPr>
      </p:pic>
    </p:spTree>
    <p:custDataLst>
      <p:tags r:id="rId1"/>
    </p:custDataLst>
    <p:extLst>
      <p:ext uri="{BB962C8B-B14F-4D97-AF65-F5344CB8AC3E}">
        <p14:creationId xmlns:p14="http://schemas.microsoft.com/office/powerpoint/2010/main" val="21769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D43E1A-8511-4664-D495-FC0AB29DF03C}"/>
              </a:ext>
            </a:extLst>
          </p:cNvPr>
          <p:cNvSpPr>
            <a:spLocks noGrp="1"/>
          </p:cNvSpPr>
          <p:nvPr>
            <p:ph type="title"/>
          </p:nvPr>
        </p:nvSpPr>
        <p:spPr>
          <a:xfrm>
            <a:off x="886968" y="857250"/>
            <a:ext cx="5943600" cy="914400"/>
          </a:xfrm>
        </p:spPr>
        <p:txBody>
          <a:bodyPr/>
          <a:lstStyle/>
          <a:p>
            <a:r>
              <a:rPr lang="fr-FR" dirty="0">
                <a:solidFill>
                  <a:schemeClr val="accent1"/>
                </a:solidFill>
              </a:rPr>
              <a:t>Golden Rules of a </a:t>
            </a:r>
            <a:r>
              <a:rPr lang="fr-FR" dirty="0" err="1">
                <a:solidFill>
                  <a:schemeClr val="accent1"/>
                </a:solidFill>
              </a:rPr>
              <a:t>Successful</a:t>
            </a:r>
            <a:r>
              <a:rPr lang="fr-FR" dirty="0">
                <a:solidFill>
                  <a:schemeClr val="accent1"/>
                </a:solidFill>
              </a:rPr>
              <a:t> </a:t>
            </a:r>
            <a:r>
              <a:rPr lang="fr-FR" dirty="0" err="1">
                <a:solidFill>
                  <a:schemeClr val="accent1"/>
                </a:solidFill>
              </a:rPr>
              <a:t>Mediation</a:t>
            </a:r>
            <a:endParaRPr lang="fr-CA" dirty="0">
              <a:solidFill>
                <a:schemeClr val="accent1"/>
              </a:solidFill>
              <a:cs typeface="Arial"/>
            </a:endParaRPr>
          </a:p>
        </p:txBody>
      </p:sp>
      <p:sp>
        <p:nvSpPr>
          <p:cNvPr id="4" name="Espace réservé du texte 3">
            <a:extLst>
              <a:ext uri="{FF2B5EF4-FFF2-40B4-BE49-F238E27FC236}">
                <a16:creationId xmlns:a16="http://schemas.microsoft.com/office/drawing/2014/main" id="{3029C19C-A775-883B-7224-A7515ECE9DAF}"/>
              </a:ext>
            </a:extLst>
          </p:cNvPr>
          <p:cNvSpPr>
            <a:spLocks noGrp="1"/>
          </p:cNvSpPr>
          <p:nvPr>
            <p:ph type="body" sz="quarter" idx="14"/>
          </p:nvPr>
        </p:nvSpPr>
        <p:spPr>
          <a:xfrm>
            <a:off x="609600" y="2389910"/>
            <a:ext cx="5486400" cy="4114800"/>
          </a:xfrm>
        </p:spPr>
        <p:txBody>
          <a:bodyPr vert="horz" lIns="0" tIns="0" rIns="0" bIns="0" rtlCol="0" anchor="t">
            <a:noAutofit/>
          </a:bodyPr>
          <a:lstStyle/>
          <a:p>
            <a:endParaRPr lang="en-CA" sz="2400" b="1" dirty="0"/>
          </a:p>
          <a:p>
            <a:r>
              <a:rPr lang="en-CA" sz="2400" b="1" dirty="0"/>
              <a:t>Decide on at least 3 rules </a:t>
            </a:r>
            <a:r>
              <a:rPr lang="en-CA" sz="2400" dirty="0"/>
              <a:t>to follow during the mediation! </a:t>
            </a:r>
          </a:p>
          <a:p>
            <a:pPr marL="0" indent="0">
              <a:buNone/>
            </a:pPr>
            <a:endParaRPr lang="en-CA" sz="2400" dirty="0"/>
          </a:p>
          <a:p>
            <a:pPr lvl="1"/>
            <a:r>
              <a:rPr lang="en-CA" sz="2000" dirty="0"/>
              <a:t>Discussion point: They must create an atmosphere that encourages discussion and respect for all players.</a:t>
            </a:r>
          </a:p>
          <a:p>
            <a:pPr lvl="1"/>
            <a:endParaRPr lang="fr-FR" sz="2000" dirty="0"/>
          </a:p>
          <a:p>
            <a:pPr lvl="1"/>
            <a:endParaRPr lang="fr-FR" sz="2000" dirty="0"/>
          </a:p>
          <a:p>
            <a:pPr lvl="1"/>
            <a:endParaRPr lang="fr-FR" sz="2000" dirty="0"/>
          </a:p>
          <a:p>
            <a:pPr lvl="1"/>
            <a:endParaRPr lang="fr-FR" sz="2000" dirty="0"/>
          </a:p>
          <a:p>
            <a:endParaRPr lang="fr-CA" dirty="0"/>
          </a:p>
        </p:txBody>
      </p:sp>
      <p:pic>
        <p:nvPicPr>
          <p:cNvPr id="7" name="Image 6">
            <a:extLst>
              <a:ext uri="{FF2B5EF4-FFF2-40B4-BE49-F238E27FC236}">
                <a16:creationId xmlns:a16="http://schemas.microsoft.com/office/drawing/2014/main" id="{8247C752-5230-7322-F267-3606893F0535}"/>
              </a:ext>
            </a:extLst>
          </p:cNvPr>
          <p:cNvPicPr>
            <a:picLocks noChangeAspect="1"/>
          </p:cNvPicPr>
          <p:nvPr/>
        </p:nvPicPr>
        <p:blipFill>
          <a:blip r:embed="rId3"/>
          <a:stretch>
            <a:fillRect/>
          </a:stretch>
        </p:blipFill>
        <p:spPr>
          <a:xfrm>
            <a:off x="7280781" y="2032454"/>
            <a:ext cx="4548616" cy="3215951"/>
          </a:xfrm>
          <a:prstGeom prst="rect">
            <a:avLst/>
          </a:prstGeom>
        </p:spPr>
      </p:pic>
    </p:spTree>
    <p:extLst>
      <p:ext uri="{BB962C8B-B14F-4D97-AF65-F5344CB8AC3E}">
        <p14:creationId xmlns:p14="http://schemas.microsoft.com/office/powerpoint/2010/main" val="5021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4D511-7043-80A5-6AF4-0580A3706B9D}"/>
              </a:ext>
            </a:extLst>
          </p:cNvPr>
          <p:cNvSpPr>
            <a:spLocks noGrp="1"/>
          </p:cNvSpPr>
          <p:nvPr>
            <p:ph type="title"/>
          </p:nvPr>
        </p:nvSpPr>
        <p:spPr>
          <a:xfrm>
            <a:off x="885031" y="1748806"/>
            <a:ext cx="10421938" cy="914400"/>
          </a:xfrm>
        </p:spPr>
        <p:txBody>
          <a:bodyPr/>
          <a:lstStyle/>
          <a:p>
            <a:pPr algn="ctr"/>
            <a:r>
              <a:rPr lang="fr-CA" sz="8000" dirty="0"/>
              <a:t>Have a fun and </a:t>
            </a:r>
            <a:r>
              <a:rPr lang="fr-CA" sz="8000" dirty="0" err="1"/>
              <a:t>successful</a:t>
            </a:r>
            <a:r>
              <a:rPr lang="fr-CA" sz="8000" dirty="0"/>
              <a:t> </a:t>
            </a:r>
            <a:r>
              <a:rPr lang="fr-CA" sz="8000" dirty="0" err="1"/>
              <a:t>mediation</a:t>
            </a:r>
            <a:r>
              <a:rPr lang="fr-CA" sz="8000" dirty="0"/>
              <a:t>!</a:t>
            </a:r>
          </a:p>
        </p:txBody>
      </p:sp>
    </p:spTree>
    <p:extLst>
      <p:ext uri="{BB962C8B-B14F-4D97-AF65-F5344CB8AC3E}">
        <p14:creationId xmlns:p14="http://schemas.microsoft.com/office/powerpoint/2010/main" val="5829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9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2736781" y="428467"/>
            <a:ext cx="10421938" cy="914400"/>
          </a:xfrm>
        </p:spPr>
        <p:txBody>
          <a:bodyPr/>
          <a:lstStyle/>
          <a:p>
            <a:r>
              <a:rPr lang="fr-CA" sz="6000" dirty="0"/>
              <a:t>Scenario</a:t>
            </a:r>
          </a:p>
        </p:txBody>
      </p:sp>
      <p:pic>
        <p:nvPicPr>
          <p:cNvPr id="3" name="Image 3">
            <a:extLst>
              <a:ext uri="{FF2B5EF4-FFF2-40B4-BE49-F238E27FC236}">
                <a16:creationId xmlns:a16="http://schemas.microsoft.com/office/drawing/2014/main" id="{CEB5BA2D-D6E5-02DB-74F9-E04B4A26E5C8}"/>
              </a:ext>
            </a:extLst>
          </p:cNvPr>
          <p:cNvPicPr>
            <a:picLocks noChangeAspect="1"/>
          </p:cNvPicPr>
          <p:nvPr/>
        </p:nvPicPr>
        <p:blipFill>
          <a:blip r:embed="rId4"/>
          <a:stretch>
            <a:fillRect/>
          </a:stretch>
        </p:blipFill>
        <p:spPr>
          <a:xfrm>
            <a:off x="1548357" y="3988424"/>
            <a:ext cx="3471961" cy="2441109"/>
          </a:xfrm>
          <a:prstGeom prst="rect">
            <a:avLst/>
          </a:prstGeom>
        </p:spPr>
      </p:pic>
      <p:pic>
        <p:nvPicPr>
          <p:cNvPr id="4" name="Image 4">
            <a:extLst>
              <a:ext uri="{FF2B5EF4-FFF2-40B4-BE49-F238E27FC236}">
                <a16:creationId xmlns:a16="http://schemas.microsoft.com/office/drawing/2014/main" id="{ABC34329-892D-F9B9-3F69-0ADB4423D45D}"/>
              </a:ext>
            </a:extLst>
          </p:cNvPr>
          <p:cNvPicPr>
            <a:picLocks noChangeAspect="1"/>
          </p:cNvPicPr>
          <p:nvPr/>
        </p:nvPicPr>
        <p:blipFill>
          <a:blip r:embed="rId5"/>
          <a:stretch>
            <a:fillRect/>
          </a:stretch>
        </p:blipFill>
        <p:spPr>
          <a:xfrm>
            <a:off x="6396770" y="1773797"/>
            <a:ext cx="3922103" cy="3810574"/>
          </a:xfrm>
          <a:prstGeom prst="rect">
            <a:avLst/>
          </a:prstGeom>
        </p:spPr>
      </p:pic>
      <p:pic>
        <p:nvPicPr>
          <p:cNvPr id="13" name="Image 12">
            <a:extLst>
              <a:ext uri="{FF2B5EF4-FFF2-40B4-BE49-F238E27FC236}">
                <a16:creationId xmlns:a16="http://schemas.microsoft.com/office/drawing/2014/main" id="{A660AC11-9953-C249-6FA9-B17D7FA2D1E9}"/>
              </a:ext>
            </a:extLst>
          </p:cNvPr>
          <p:cNvPicPr>
            <a:picLocks noChangeAspect="1"/>
          </p:cNvPicPr>
          <p:nvPr/>
        </p:nvPicPr>
        <p:blipFill>
          <a:blip r:embed="rId6"/>
          <a:stretch>
            <a:fillRect/>
          </a:stretch>
        </p:blipFill>
        <p:spPr>
          <a:xfrm flipH="1">
            <a:off x="1873127" y="1525751"/>
            <a:ext cx="3340277" cy="2462673"/>
          </a:xfrm>
          <a:prstGeom prst="rect">
            <a:avLst/>
          </a:prstGeom>
        </p:spPr>
      </p:pic>
      <p:pic>
        <p:nvPicPr>
          <p:cNvPr id="17" name="Graphique 16" descr="Avertissement avec un remplissage uni">
            <a:extLst>
              <a:ext uri="{FF2B5EF4-FFF2-40B4-BE49-F238E27FC236}">
                <a16:creationId xmlns:a16="http://schemas.microsoft.com/office/drawing/2014/main" id="{80B1BC6B-65C1-DA4E-CA94-B20C51797D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45897" y="2056153"/>
            <a:ext cx="1194735" cy="1194735"/>
          </a:xfrm>
          <a:prstGeom prst="rect">
            <a:avLst/>
          </a:prstGeom>
        </p:spPr>
      </p:pic>
    </p:spTree>
    <p:custDataLst>
      <p:tags r:id="rId1"/>
    </p:custDataLst>
    <p:extLst>
      <p:ext uri="{BB962C8B-B14F-4D97-AF65-F5344CB8AC3E}">
        <p14:creationId xmlns:p14="http://schemas.microsoft.com/office/powerpoint/2010/main" val="27611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567559" y="1249617"/>
            <a:ext cx="6192550" cy="4572000"/>
          </a:xfrm>
        </p:spPr>
        <p:txBody>
          <a:bodyPr/>
          <a:lstStyle/>
          <a:p>
            <a:r>
              <a:rPr lang="en-CA" dirty="0"/>
              <a:t>Information Gathering: </a:t>
            </a:r>
            <a:r>
              <a:rPr lang="en-CA" sz="5400" dirty="0"/>
              <a:t>ADR Methods</a:t>
            </a:r>
          </a:p>
          <a:p>
            <a:pPr lvl="1"/>
            <a:endParaRPr lang="en-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7056262" y="1957808"/>
            <a:ext cx="2942384" cy="2942384"/>
          </a:xfrm>
        </p:spPr>
      </p:pic>
    </p:spTree>
    <p:extLst>
      <p:ext uri="{BB962C8B-B14F-4D97-AF65-F5344CB8AC3E}">
        <p14:creationId xmlns:p14="http://schemas.microsoft.com/office/powerpoint/2010/main" val="237910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D2FD24-101B-696E-1EFB-599664C1A425}"/>
              </a:ext>
            </a:extLst>
          </p:cNvPr>
          <p:cNvSpPr>
            <a:spLocks noGrp="1"/>
          </p:cNvSpPr>
          <p:nvPr>
            <p:ph type="title"/>
          </p:nvPr>
        </p:nvSpPr>
        <p:spPr>
          <a:xfrm>
            <a:off x="426826" y="675363"/>
            <a:ext cx="11622795" cy="683880"/>
          </a:xfrm>
        </p:spPr>
        <p:txBody>
          <a:bodyPr/>
          <a:lstStyle/>
          <a:p>
            <a:r>
              <a:rPr lang="fr-CA" dirty="0">
                <a:solidFill>
                  <a:schemeClr val="accent1"/>
                </a:solidFill>
              </a:rPr>
              <a:t>Alternative Dispute </a:t>
            </a:r>
            <a:r>
              <a:rPr lang="fr-CA" dirty="0" err="1">
                <a:solidFill>
                  <a:schemeClr val="accent1"/>
                </a:solidFill>
              </a:rPr>
              <a:t>Resolution</a:t>
            </a:r>
            <a:r>
              <a:rPr lang="fr-CA" dirty="0">
                <a:solidFill>
                  <a:schemeClr val="accent1"/>
                </a:solidFill>
              </a:rPr>
              <a:t> Methods</a:t>
            </a:r>
            <a:endParaRPr lang="fr-CA" dirty="0">
              <a:solidFill>
                <a:schemeClr val="accent1"/>
              </a:solidFill>
              <a:cs typeface="Arial"/>
            </a:endParaRPr>
          </a:p>
        </p:txBody>
      </p:sp>
      <p:sp>
        <p:nvSpPr>
          <p:cNvPr id="4" name="Espace réservé du texte 3">
            <a:extLst>
              <a:ext uri="{FF2B5EF4-FFF2-40B4-BE49-F238E27FC236}">
                <a16:creationId xmlns:a16="http://schemas.microsoft.com/office/drawing/2014/main" id="{B1965DC9-52DD-987B-37F4-1AE265B1B598}"/>
              </a:ext>
            </a:extLst>
          </p:cNvPr>
          <p:cNvSpPr>
            <a:spLocks noGrp="1"/>
          </p:cNvSpPr>
          <p:nvPr>
            <p:ph type="body" sz="quarter" idx="14"/>
          </p:nvPr>
        </p:nvSpPr>
        <p:spPr>
          <a:xfrm>
            <a:off x="372389" y="1602909"/>
            <a:ext cx="11335407" cy="5840627"/>
          </a:xfrm>
        </p:spPr>
        <p:txBody>
          <a:bodyPr vert="horz" lIns="0" tIns="0" rIns="0" bIns="0" rtlCol="0" anchor="t">
            <a:noAutofit/>
          </a:bodyPr>
          <a:lstStyle/>
          <a:p>
            <a:r>
              <a:rPr lang="en-CA" sz="2800" b="1" dirty="0"/>
              <a:t>Negotiation</a:t>
            </a:r>
            <a:r>
              <a:rPr lang="en-CA" sz="2800" dirty="0"/>
              <a:t>: Discussion with the other person to reach an agreement. You’re free to choose how to proceed: the law doesn’t impose any rules for this ADR method.</a:t>
            </a:r>
            <a:endParaRPr lang="en-CA" sz="1000" dirty="0">
              <a:cs typeface="Arial"/>
            </a:endParaRPr>
          </a:p>
          <a:p>
            <a:r>
              <a:rPr lang="en-CA" sz="2800" b="1" dirty="0"/>
              <a:t>Mediation</a:t>
            </a:r>
            <a:r>
              <a:rPr lang="en-CA" sz="2800" dirty="0"/>
              <a:t>: Type of negotiation where a neutral person intervenes to facilitate the discussion.</a:t>
            </a:r>
            <a:r>
              <a:rPr lang="en-CA" dirty="0"/>
              <a:t> </a:t>
            </a:r>
            <a:r>
              <a:rPr lang="en-CA" b="0" i="0" dirty="0">
                <a:solidFill>
                  <a:srgbClr val="000000"/>
                </a:solidFill>
                <a:effectLst/>
              </a:rPr>
              <a:t>The mediator can propose solutions and draft a proposed agreement</a:t>
            </a:r>
            <a:r>
              <a:rPr lang="en-CA" dirty="0"/>
              <a:t>.</a:t>
            </a:r>
            <a:endParaRPr lang="en-CA" sz="1000" dirty="0">
              <a:cs typeface="Arial"/>
            </a:endParaRPr>
          </a:p>
          <a:p>
            <a:r>
              <a:rPr lang="en-CA" sz="2800" b="1" dirty="0"/>
              <a:t>Conciliation</a:t>
            </a:r>
            <a:r>
              <a:rPr lang="en-CA" sz="2800" dirty="0"/>
              <a:t>: Type of negotiation where a person facilitates communication between the people who are in conflict. The conciliator generally plays a less active role and does not propose any solutions. </a:t>
            </a:r>
            <a:endParaRPr lang="en-CA" sz="1000" dirty="0">
              <a:cs typeface="Arial"/>
            </a:endParaRPr>
          </a:p>
          <a:p>
            <a:r>
              <a:rPr lang="en-CA" sz="2800" b="1" dirty="0"/>
              <a:t>Arbitration</a:t>
            </a:r>
            <a:r>
              <a:rPr lang="en-CA" sz="2800" dirty="0"/>
              <a:t>: Confidential ADR method in which an arbitrator rules on the conflict and </a:t>
            </a:r>
            <a:r>
              <a:rPr lang="en-CA" dirty="0"/>
              <a:t>decides who’s entitled to what. The arbitration process is more flexible than a court case. </a:t>
            </a:r>
            <a:endParaRPr lang="en-CA" sz="2800" dirty="0">
              <a:cs typeface="Arial"/>
            </a:endParaRPr>
          </a:p>
          <a:p>
            <a:endParaRPr lang="en-CA" dirty="0"/>
          </a:p>
        </p:txBody>
      </p:sp>
    </p:spTree>
    <p:extLst>
      <p:ext uri="{BB962C8B-B14F-4D97-AF65-F5344CB8AC3E}">
        <p14:creationId xmlns:p14="http://schemas.microsoft.com/office/powerpoint/2010/main" val="2871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567559" y="1249617"/>
            <a:ext cx="6192550" cy="4572000"/>
          </a:xfrm>
        </p:spPr>
        <p:txBody>
          <a:bodyPr/>
          <a:lstStyle/>
          <a:p>
            <a:r>
              <a:rPr lang="fr-CA" dirty="0"/>
              <a:t>Information </a:t>
            </a:r>
            <a:r>
              <a:rPr lang="fr-CA" dirty="0" err="1"/>
              <a:t>Gathering</a:t>
            </a:r>
            <a:r>
              <a:rPr lang="fr-CA" dirty="0"/>
              <a:t>: </a:t>
            </a:r>
            <a:r>
              <a:rPr lang="fr-CA" sz="5400" dirty="0" err="1"/>
              <a:t>Discovering</a:t>
            </a:r>
            <a:r>
              <a:rPr lang="fr-CA" sz="5400" dirty="0"/>
              <a:t> </a:t>
            </a:r>
            <a:r>
              <a:rPr lang="fr-CA" sz="5400" dirty="0" err="1"/>
              <a:t>Mediation</a:t>
            </a:r>
            <a:endParaRPr lang="fr-CA" sz="5400" dirty="0"/>
          </a:p>
          <a:p>
            <a:pPr lvl="1"/>
            <a:endParaRPr lang="fr-CA" dirty="0">
              <a:cs typeface="Arial"/>
            </a:endParaRPr>
          </a:p>
        </p:txBody>
      </p:sp>
      <p:pic>
        <p:nvPicPr>
          <p:cNvPr id="3" name="Graphique 3" descr="Poignée de main avec un remplissage uni">
            <a:extLst>
              <a:ext uri="{FF2B5EF4-FFF2-40B4-BE49-F238E27FC236}">
                <a16:creationId xmlns:a16="http://schemas.microsoft.com/office/drawing/2014/main" id="{85649FD7-E7FD-B048-1081-59755A5DB012}"/>
              </a:ext>
            </a:extLst>
          </p:cNvPr>
          <p:cNvPicPr>
            <a:picLocks noGrp="1" noChangeAspect="1"/>
          </p:cNvPicPr>
          <p:nvPr>
            <p:ph type="pic" sz="quarter" idx="16"/>
          </p:nvPr>
        </p:nvPicPr>
        <p:blipFill rotWithShape="1">
          <a:blip r:embed="rId4">
            <a:extLst>
              <a:ext uri="{96DAC541-7B7A-43D3-8B79-37D633B846F1}">
                <asvg:svgBlip xmlns:asvg="http://schemas.microsoft.com/office/drawing/2016/SVG/main" r:embed="rId5"/>
              </a:ext>
            </a:extLst>
          </a:blip>
          <a:srcRect l="20" r="20"/>
          <a:stretch/>
        </p:blipFill>
        <p:spPr>
          <a:xfrm>
            <a:off x="7056262" y="1957808"/>
            <a:ext cx="2942384" cy="2942384"/>
          </a:xfrm>
        </p:spPr>
      </p:pic>
    </p:spTree>
    <p:custDataLst>
      <p:tags r:id="rId1"/>
    </p:custDataLst>
    <p:extLst>
      <p:ext uri="{BB962C8B-B14F-4D97-AF65-F5344CB8AC3E}">
        <p14:creationId xmlns:p14="http://schemas.microsoft.com/office/powerpoint/2010/main" val="21454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err="1">
                <a:solidFill>
                  <a:schemeClr val="accent1"/>
                </a:solidFill>
              </a:rPr>
              <a:t>Discovering</a:t>
            </a:r>
            <a:r>
              <a:rPr lang="fr-CA" dirty="0">
                <a:solidFill>
                  <a:schemeClr val="accent1"/>
                </a:solidFill>
              </a:rPr>
              <a:t> </a:t>
            </a:r>
            <a:r>
              <a:rPr lang="fr-CA" dirty="0" err="1">
                <a:solidFill>
                  <a:schemeClr val="accent1"/>
                </a:solidFill>
              </a:rPr>
              <a:t>Mediation</a:t>
            </a:r>
            <a:endParaRPr lang="fr-CA" sz="3200" dirty="0">
              <a:solidFill>
                <a:schemeClr val="accent1"/>
              </a:solidFill>
              <a:cs typeface="Arial" panose="020B0604020202020204"/>
            </a:endParaRPr>
          </a:p>
        </p:txBody>
      </p:sp>
      <p:pic>
        <p:nvPicPr>
          <p:cNvPr id="4" name="Média en ligne 3" title="The Benefits of Mediation">
            <a:hlinkClick r:id="" action="ppaction://media"/>
            <a:extLst>
              <a:ext uri="{FF2B5EF4-FFF2-40B4-BE49-F238E27FC236}">
                <a16:creationId xmlns:a16="http://schemas.microsoft.com/office/drawing/2014/main" id="{8CC71BB3-E98B-4BED-3926-45D44CD1601C}"/>
              </a:ext>
            </a:extLst>
          </p:cNvPr>
          <p:cNvPicPr>
            <a:picLocks noRot="1" noChangeAspect="1"/>
          </p:cNvPicPr>
          <p:nvPr>
            <a:videoFile r:link="rId2"/>
          </p:nvPr>
        </p:nvPicPr>
        <p:blipFill>
          <a:blip r:embed="rId5"/>
          <a:stretch>
            <a:fillRect/>
          </a:stretch>
        </p:blipFill>
        <p:spPr>
          <a:xfrm>
            <a:off x="1248228" y="1038268"/>
            <a:ext cx="9695543" cy="5477994"/>
          </a:xfrm>
          <a:prstGeom prst="rect">
            <a:avLst/>
          </a:prstGeom>
        </p:spPr>
      </p:pic>
    </p:spTree>
    <p:custDataLst>
      <p:tags r:id="rId1"/>
    </p:custDataLst>
    <p:extLst>
      <p:ext uri="{BB962C8B-B14F-4D97-AF65-F5344CB8AC3E}">
        <p14:creationId xmlns:p14="http://schemas.microsoft.com/office/powerpoint/2010/main" val="185694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05F777F-8AD7-ECB5-9909-D409CCC030BB}"/>
              </a:ext>
            </a:extLst>
          </p:cNvPr>
          <p:cNvSpPr>
            <a:spLocks noGrp="1"/>
          </p:cNvSpPr>
          <p:nvPr>
            <p:ph type="title"/>
          </p:nvPr>
        </p:nvSpPr>
        <p:spPr>
          <a:xfrm>
            <a:off x="5399314" y="474785"/>
            <a:ext cx="6792686" cy="914400"/>
          </a:xfrm>
        </p:spPr>
        <p:txBody>
          <a:bodyPr/>
          <a:lstStyle/>
          <a:p>
            <a:r>
              <a:rPr lang="fr-CA" dirty="0" err="1">
                <a:solidFill>
                  <a:schemeClr val="accent1"/>
                </a:solidFill>
              </a:rPr>
              <a:t>Mediation</a:t>
            </a:r>
            <a:r>
              <a:rPr lang="fr-CA" dirty="0">
                <a:solidFill>
                  <a:schemeClr val="accent1"/>
                </a:solidFill>
              </a:rPr>
              <a:t>: </a:t>
            </a:r>
            <a:br>
              <a:rPr lang="fr-CA" dirty="0"/>
            </a:br>
            <a:r>
              <a:rPr lang="fr-CA" sz="3200" dirty="0"/>
              <a:t>A Method to </a:t>
            </a:r>
            <a:r>
              <a:rPr lang="fr-CA" sz="3200" dirty="0" err="1"/>
              <a:t>Resolve</a:t>
            </a:r>
            <a:r>
              <a:rPr lang="fr-CA" sz="3200" dirty="0"/>
              <a:t> </a:t>
            </a:r>
            <a:r>
              <a:rPr lang="fr-CA" sz="3200" dirty="0" err="1"/>
              <a:t>Conflicts</a:t>
            </a:r>
            <a:endParaRPr lang="fr-CA" dirty="0"/>
          </a:p>
        </p:txBody>
      </p:sp>
      <p:sp>
        <p:nvSpPr>
          <p:cNvPr id="4" name="Espace réservé du texte 3">
            <a:extLst>
              <a:ext uri="{FF2B5EF4-FFF2-40B4-BE49-F238E27FC236}">
                <a16:creationId xmlns:a16="http://schemas.microsoft.com/office/drawing/2014/main" id="{363203B7-B65C-39F5-EEE6-6E01584E2985}"/>
              </a:ext>
            </a:extLst>
          </p:cNvPr>
          <p:cNvSpPr>
            <a:spLocks noGrp="1"/>
          </p:cNvSpPr>
          <p:nvPr>
            <p:ph type="body" sz="quarter" idx="14"/>
          </p:nvPr>
        </p:nvSpPr>
        <p:spPr>
          <a:xfrm>
            <a:off x="6589643" y="2723857"/>
            <a:ext cx="5212080" cy="3675687"/>
          </a:xfrm>
        </p:spPr>
        <p:txBody>
          <a:bodyPr vert="horz" lIns="0" tIns="0" rIns="0" bIns="0" rtlCol="0" anchor="t">
            <a:noAutofit/>
          </a:bodyPr>
          <a:lstStyle/>
          <a:p>
            <a:pPr algn="ctr">
              <a:spcAft>
                <a:spcPts val="0"/>
              </a:spcAft>
            </a:pPr>
            <a:r>
              <a:rPr lang="fr-CA"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OBJECTIVES</a:t>
            </a:r>
            <a:endParaRPr lang="fr-CA" sz="2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CA" sz="2800" dirty="0">
                <a:solidFill>
                  <a:srgbClr val="333F48"/>
                </a:solidFill>
                <a:latin typeface="Arial" panose="020B0604020202020204" pitchFamily="34" charset="0"/>
                <a:cs typeface="Arial" panose="020B0604020202020204" pitchFamily="34" charset="0"/>
              </a:rPr>
              <a:t>Encourage the people in conflict to discuss their problem and find a solution. </a:t>
            </a:r>
            <a:endParaRPr lang="en-CA" dirty="0">
              <a:solidFill>
                <a:srgbClr val="333F48"/>
              </a:solidFill>
              <a:highlight>
                <a:srgbClr val="FFFF00"/>
              </a:highlight>
              <a:latin typeface="Arial" panose="020B0604020202020204" pitchFamily="34" charset="0"/>
              <a:cs typeface="Arial" panose="020B0604020202020204" pitchFamily="34" charset="0"/>
            </a:endParaRPr>
          </a:p>
          <a:p>
            <a:r>
              <a:rPr lang="en-CA" dirty="0">
                <a:solidFill>
                  <a:srgbClr val="333F48"/>
                </a:solidFill>
                <a:latin typeface="Arial"/>
                <a:cs typeface="Arial"/>
              </a:rPr>
              <a:t>Propose several possible solutions to find one that satisfies everyone. </a:t>
            </a:r>
            <a:endParaRPr lang="en-CA" dirty="0"/>
          </a:p>
          <a:p>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sz="2800" dirty="0">
              <a:solidFill>
                <a:srgbClr val="333F48"/>
              </a:solidFill>
              <a:latin typeface="Arial" panose="020B0604020202020204" pitchFamily="34" charset="0"/>
              <a:cs typeface="Arial" panose="020B0604020202020204" pitchFamily="34" charset="0"/>
            </a:endParaRPr>
          </a:p>
          <a:p>
            <a:pPr>
              <a:spcAft>
                <a:spcPts val="0"/>
              </a:spcAft>
            </a:pPr>
            <a:endParaRPr lang="fr-FR"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fr-CA" sz="2800" dirty="0">
              <a:solidFill>
                <a:srgbClr val="333F48"/>
              </a:solidFill>
              <a:effectLst/>
              <a:latin typeface="Arial" panose="020B0604020202020204" pitchFamily="34" charset="0"/>
              <a:ea typeface="Calibri" panose="020F0502020204030204" pitchFamily="34" charset="0"/>
              <a:cs typeface="Arial" panose="020B0604020202020204" pitchFamily="34" charset="0"/>
            </a:endParaRPr>
          </a:p>
          <a:p>
            <a:endParaRPr lang="fr-CA" dirty="0"/>
          </a:p>
        </p:txBody>
      </p:sp>
      <p:pic>
        <p:nvPicPr>
          <p:cNvPr id="9" name="Image 8">
            <a:extLst>
              <a:ext uri="{FF2B5EF4-FFF2-40B4-BE49-F238E27FC236}">
                <a16:creationId xmlns:a16="http://schemas.microsoft.com/office/drawing/2014/main" id="{05919483-918F-D75A-CAC3-FA55D2B7BCF2}"/>
              </a:ext>
            </a:extLst>
          </p:cNvPr>
          <p:cNvPicPr>
            <a:picLocks noChangeAspect="1"/>
          </p:cNvPicPr>
          <p:nvPr/>
        </p:nvPicPr>
        <p:blipFill>
          <a:blip r:embed="rId4"/>
          <a:stretch>
            <a:fillRect/>
          </a:stretch>
        </p:blipFill>
        <p:spPr>
          <a:xfrm>
            <a:off x="648538" y="1389185"/>
            <a:ext cx="3898814" cy="4428916"/>
          </a:xfrm>
          <a:prstGeom prst="rect">
            <a:avLst/>
          </a:prstGeom>
        </p:spPr>
      </p:pic>
    </p:spTree>
    <p:custDataLst>
      <p:tags r:id="rId1"/>
    </p:custDataLst>
    <p:extLst>
      <p:ext uri="{BB962C8B-B14F-4D97-AF65-F5344CB8AC3E}">
        <p14:creationId xmlns:p14="http://schemas.microsoft.com/office/powerpoint/2010/main" val="128953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a:extLst>
              <a:ext uri="{FF2B5EF4-FFF2-40B4-BE49-F238E27FC236}">
                <a16:creationId xmlns:a16="http://schemas.microsoft.com/office/drawing/2014/main" id="{EE3990E3-9051-4052-369C-654F7EEF0865}"/>
              </a:ext>
            </a:extLst>
          </p:cNvPr>
          <p:cNvSpPr>
            <a:spLocks noGrp="1"/>
          </p:cNvSpPr>
          <p:nvPr>
            <p:ph type="title"/>
          </p:nvPr>
        </p:nvSpPr>
        <p:spPr>
          <a:xfrm>
            <a:off x="653858" y="341738"/>
            <a:ext cx="9695543" cy="914400"/>
          </a:xfrm>
        </p:spPr>
        <p:txBody>
          <a:bodyPr/>
          <a:lstStyle/>
          <a:p>
            <a:r>
              <a:rPr lang="fr-CA" dirty="0" err="1">
                <a:solidFill>
                  <a:schemeClr val="accent1"/>
                </a:solidFill>
              </a:rPr>
              <a:t>Who</a:t>
            </a:r>
            <a:r>
              <a:rPr lang="fr-CA" dirty="0">
                <a:solidFill>
                  <a:schemeClr val="accent1"/>
                </a:solidFill>
              </a:rPr>
              <a:t> Is the Mediator?</a:t>
            </a:r>
            <a:endParaRPr lang="fr-CA" sz="3200" dirty="0">
              <a:solidFill>
                <a:schemeClr val="accent1"/>
              </a:solidFill>
              <a:cs typeface="Arial" panose="020B0604020202020204"/>
            </a:endParaRPr>
          </a:p>
        </p:txBody>
      </p:sp>
      <p:sp>
        <p:nvSpPr>
          <p:cNvPr id="3" name="ZoneTexte 2">
            <a:extLst>
              <a:ext uri="{FF2B5EF4-FFF2-40B4-BE49-F238E27FC236}">
                <a16:creationId xmlns:a16="http://schemas.microsoft.com/office/drawing/2014/main" id="{091C6B38-096A-5879-3CD8-DF2ACBB6A2DF}"/>
              </a:ext>
            </a:extLst>
          </p:cNvPr>
          <p:cNvSpPr txBox="1"/>
          <p:nvPr/>
        </p:nvSpPr>
        <p:spPr>
          <a:xfrm>
            <a:off x="2576512" y="6113618"/>
            <a:ext cx="7038975" cy="369332"/>
          </a:xfrm>
          <a:prstGeom prst="rect">
            <a:avLst/>
          </a:prstGeom>
          <a:noFill/>
        </p:spPr>
        <p:txBody>
          <a:bodyPr wrap="square">
            <a:spAutoFit/>
          </a:bodyPr>
          <a:lstStyle/>
          <a:p>
            <a:r>
              <a:rPr lang="en-US" dirty="0">
                <a:hlinkClick r:id="rId4"/>
              </a:rPr>
              <a:t>Mediation and Arbitration: What You Need To Know - YouTube</a:t>
            </a:r>
            <a:endParaRPr lang="fr-CA" dirty="0"/>
          </a:p>
        </p:txBody>
      </p:sp>
      <p:pic>
        <p:nvPicPr>
          <p:cNvPr id="4" name="Image 3" descr="Une image contenant dessin humoristique, Dessin animé, Animation, illustration&#10;&#10;Description générée automatiquement">
            <a:hlinkClick r:id="rId5"/>
            <a:extLst>
              <a:ext uri="{FF2B5EF4-FFF2-40B4-BE49-F238E27FC236}">
                <a16:creationId xmlns:a16="http://schemas.microsoft.com/office/drawing/2014/main" id="{41EF59AA-3BF9-13C0-13A6-84E2F3EECAE3}"/>
              </a:ext>
            </a:extLst>
          </p:cNvPr>
          <p:cNvPicPr>
            <a:picLocks noChangeAspect="1"/>
          </p:cNvPicPr>
          <p:nvPr/>
        </p:nvPicPr>
        <p:blipFill>
          <a:blip r:embed="rId6"/>
          <a:stretch>
            <a:fillRect/>
          </a:stretch>
        </p:blipFill>
        <p:spPr>
          <a:xfrm>
            <a:off x="1443349" y="1083733"/>
            <a:ext cx="9305299" cy="4934334"/>
          </a:xfrm>
          <a:prstGeom prst="rect">
            <a:avLst/>
          </a:prstGeom>
        </p:spPr>
      </p:pic>
    </p:spTree>
    <p:custDataLst>
      <p:tags r:id="rId1"/>
    </p:custDataLst>
    <p:extLst>
      <p:ext uri="{BB962C8B-B14F-4D97-AF65-F5344CB8AC3E}">
        <p14:creationId xmlns:p14="http://schemas.microsoft.com/office/powerpoint/2010/main" val="41057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1dad71-e2b4-4bb3-a4a5-5785788cbbb7">
      <Terms xmlns="http://schemas.microsoft.com/office/infopath/2007/PartnerControls"/>
    </lcf76f155ced4ddcb4097134ff3c332f>
    <TaxCatchAll xmlns="8ee12ee5-159c-4bfa-a4d1-c6eb204610cd" xsi:nil="true"/>
    <_dlc_DocId xmlns="8ee12ee5-159c-4bfa-a4d1-c6eb204610cd">EDUC-718269152-2043944</_dlc_DocId>
    <_dlc_DocIdUrl xmlns="8ee12ee5-159c-4bfa-a4d1-c6eb204610cd">
      <Url>https://educaloi.sharepoint.com/ms/_layouts/15/DocIdRedir.aspx?ID=EDUC-718269152-2043944</Url>
      <Description>EDUC-718269152-2043944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1A538F08812F84B874514F73EB122CE" ma:contentTypeVersion="17" ma:contentTypeDescription="Crée un document." ma:contentTypeScope="" ma:versionID="8f905a0430a8856b5ab62c3de3a43c88">
  <xsd:schema xmlns:xsd="http://www.w3.org/2001/XMLSchema" xmlns:xs="http://www.w3.org/2001/XMLSchema" xmlns:p="http://schemas.microsoft.com/office/2006/metadata/properties" xmlns:ns2="8ee12ee5-159c-4bfa-a4d1-c6eb204610cd" xmlns:ns3="0b1dad71-e2b4-4bb3-a4a5-5785788cbbb7" targetNamespace="http://schemas.microsoft.com/office/2006/metadata/properties" ma:root="true" ma:fieldsID="60ff81a131188f5f8d1d12143bdc1ef3" ns2:_="" ns3:_="">
    <xsd:import namespace="8ee12ee5-159c-4bfa-a4d1-c6eb204610cd"/>
    <xsd:import namespace="0b1dad71-e2b4-4bb3-a4a5-5785788cbb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ServiceDateTake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12ee5-159c-4bfa-a4d1-c6eb204610c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3dafb937-854e-411a-a98d-3f548e7b41d5}" ma:internalName="TaxCatchAll" ma:showField="CatchAllData" ma:web="8ee12ee5-159c-4bfa-a4d1-c6eb204610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1dad71-e2b4-4bb3-a4a5-5785788cb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7B8FB-EB27-400B-9495-8EF1A31EAD1C}">
  <ds:schemaRefs>
    <ds:schemaRef ds:uri="http://purl.org/dc/terms/"/>
    <ds:schemaRef ds:uri="http://schemas.microsoft.com/office/2006/documentManagement/types"/>
    <ds:schemaRef ds:uri="http://www.w3.org/XML/1998/namespace"/>
    <ds:schemaRef ds:uri="http://purl.org/dc/dcmitype/"/>
    <ds:schemaRef ds:uri="8ee12ee5-159c-4bfa-a4d1-c6eb204610cd"/>
    <ds:schemaRef ds:uri="http://schemas.microsoft.com/office/infopath/2007/PartnerControls"/>
    <ds:schemaRef ds:uri="http://schemas.openxmlformats.org/package/2006/metadata/core-properties"/>
    <ds:schemaRef ds:uri="0b1dad71-e2b4-4bb3-a4a5-5785788cbbb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DBE8ED5-6AE3-4D65-A989-2C4F2E585E01}">
  <ds:schemaRefs>
    <ds:schemaRef ds:uri="http://schemas.microsoft.com/sharepoint/events"/>
  </ds:schemaRefs>
</ds:datastoreItem>
</file>

<file path=customXml/itemProps3.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4.xml><?xml version="1.0" encoding="utf-8"?>
<ds:datastoreItem xmlns:ds="http://schemas.openxmlformats.org/officeDocument/2006/customXml" ds:itemID="{951A28F8-EC24-47A8-8657-1CC04795C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12ee5-159c-4bfa-a4d1-c6eb204610cd"/>
    <ds:schemaRef ds:uri="0b1dad71-e2b4-4bb3-a4a5-5785788cb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5854</TotalTime>
  <Words>3159</Words>
  <Application>Microsoft Office PowerPoint</Application>
  <PresentationFormat>Grand écran</PresentationFormat>
  <Paragraphs>374</Paragraphs>
  <Slides>28</Slides>
  <Notes>28</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Arial</vt:lpstr>
      <vt:lpstr>Calibri</vt:lpstr>
      <vt:lpstr>Helvetica Light</vt:lpstr>
      <vt:lpstr>Police système</vt:lpstr>
      <vt:lpstr>Times</vt:lpstr>
      <vt:lpstr>Wingdings</vt:lpstr>
      <vt:lpstr>éducaloi - Atelier 2021</vt:lpstr>
      <vt:lpstr>Don’t Fight, Mediate!</vt:lpstr>
      <vt:lpstr>Présentation PowerPoint</vt:lpstr>
      <vt:lpstr>Scenario</vt:lpstr>
      <vt:lpstr>Présentation PowerPoint</vt:lpstr>
      <vt:lpstr>Alternative Dispute Resolution Methods</vt:lpstr>
      <vt:lpstr>Présentation PowerPoint</vt:lpstr>
      <vt:lpstr>Discovering Mediation</vt:lpstr>
      <vt:lpstr>Mediation:  A Method to Resolve Conflicts</vt:lpstr>
      <vt:lpstr>Who Is the Mediator?</vt:lpstr>
      <vt:lpstr>Who Is the Mediator?</vt:lpstr>
      <vt:lpstr>Situations for Mediation</vt:lpstr>
      <vt:lpstr>This Is NOT Mediation!</vt:lpstr>
      <vt:lpstr>The Advantages of Mediation</vt:lpstr>
      <vt:lpstr>Présentation PowerPoint</vt:lpstr>
      <vt:lpstr>The Players in Mediation</vt:lpstr>
      <vt:lpstr>People Involved in the Conflict</vt:lpstr>
      <vt:lpstr>Advisors</vt:lpstr>
      <vt:lpstr>Mediator</vt:lpstr>
      <vt:lpstr>Expert</vt:lpstr>
      <vt:lpstr>The Issues Involved in the Conflict</vt:lpstr>
      <vt:lpstr>Présentation PowerPoint</vt:lpstr>
      <vt:lpstr>Présentation PowerPoint</vt:lpstr>
      <vt:lpstr>The Mediation Process</vt:lpstr>
      <vt:lpstr>The mediator can interrupt discussions in these situations:</vt:lpstr>
      <vt:lpstr>Golden Rules of a Successful Mediation</vt:lpstr>
      <vt:lpstr>Have a fun and successful mediation!</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Sophie Le Bigot</dc:creator>
  <cp:keywords/>
  <dc:description/>
  <cp:lastModifiedBy>Clément Lemaitre-Provost</cp:lastModifiedBy>
  <cp:revision>717</cp:revision>
  <cp:lastPrinted>2024-06-06T18:21:47Z</cp:lastPrinted>
  <dcterms:created xsi:type="dcterms:W3CDTF">2021-02-22T16:21:34Z</dcterms:created>
  <dcterms:modified xsi:type="dcterms:W3CDTF">2024-07-29T17:11:30Z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0x01010081A538F08812F84B874514F73EB122CE</vt:lpwstr>
  </property>
  <property fmtid="{D5CDD505-2E9C-101B-9397-08002B2CF9AE}" pid="3" name="_dlc_DocIdItemGuid">
    <vt:lpwstr>a1ad89d5-c674-4465-b2f3-8291b01bde1d</vt:lpwstr>
  </property>
  <property fmtid="{D5CDD505-2E9C-101B-9397-08002B2CF9AE}" pid="4" name="MediaServiceImageTags">
    <vt:lpwstr/>
  </property>
  <property fmtid="{D5CDD505-2E9C-101B-9397-08002B2CF9AE}" pid="5" name="EnVeille">
    <vt:bool>true</vt:bool>
  </property>
  <property fmtid="{D5CDD505-2E9C-101B-9397-08002B2CF9AE}" pid="6" name="ArticulateGUID">
    <vt:lpwstr>25C23E2A-C6F4-4FC9-B92F-3E5B597B5B3D</vt:lpwstr>
  </property>
  <property fmtid="{D5CDD505-2E9C-101B-9397-08002B2CF9AE}" pid="7" name="ArticulatePath">
    <vt:lpwstr>https://educaloi.sharepoint.com/ms/E4000  Contenus/01_site/02_Trousses/2024_Bonification_CCQ_Trousses/00_Clément/Médiation secondaire 4/02_2022_mediation_simulee_secondaire</vt:lpwstr>
  </property>
</Properties>
</file>