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comments/comment1.xml" ContentType="application/vnd.openxmlformats-officedocument.presentationml.comments+xml"/>
  <Override PartName="/ppt/tags/tag28.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sldIdLst>
    <p:sldId id="261" r:id="rId6"/>
    <p:sldId id="334" r:id="rId7"/>
    <p:sldId id="267" r:id="rId8"/>
    <p:sldId id="335" r:id="rId9"/>
    <p:sldId id="275" r:id="rId10"/>
    <p:sldId id="357" r:id="rId11"/>
    <p:sldId id="336" r:id="rId12"/>
    <p:sldId id="360" r:id="rId13"/>
    <p:sldId id="337" r:id="rId14"/>
    <p:sldId id="338" r:id="rId15"/>
    <p:sldId id="339" r:id="rId16"/>
    <p:sldId id="355" r:id="rId17"/>
    <p:sldId id="340" r:id="rId18"/>
    <p:sldId id="342" r:id="rId19"/>
    <p:sldId id="341" r:id="rId20"/>
    <p:sldId id="343" r:id="rId21"/>
    <p:sldId id="344" r:id="rId22"/>
    <p:sldId id="345" r:id="rId23"/>
    <p:sldId id="346" r:id="rId24"/>
    <p:sldId id="348" r:id="rId25"/>
    <p:sldId id="347" r:id="rId26"/>
    <p:sldId id="349" r:id="rId27"/>
    <p:sldId id="350" r:id="rId28"/>
    <p:sldId id="351" r:id="rId29"/>
    <p:sldId id="352" r:id="rId30"/>
    <p:sldId id="326" r:id="rId31"/>
    <p:sldId id="332" r:id="rId32"/>
  </p:sldIdLst>
  <p:sldSz cx="12192000" cy="6858000"/>
  <p:notesSz cx="6858000" cy="9144000"/>
  <p:custDataLst>
    <p:tags r:id="rId3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17205-1764-52A5-C593-65E56216A39B}" name="Thais Cattani Perroni" initials="TP" userId="S::thais.cattani.perroni@educaloi.qc.ca::cfd5eeab-e9e1-4b2a-b5a4-3d687f911c86" providerId="AD"/>
  <p188:author id="{BEC0F715-6037-B0C0-8391-E8B44091051C}" name="Clément Lemaitre-Provost" initials="CL" userId="S::clement.lemaitre-provost@educaloi.qc.ca::f3d9918a-5e1c-4d93-bfcf-4b1371c3a56c" providerId="AD"/>
  <p188:author id="{BBA81969-8273-AE4B-CE42-A92C7F2BB022}" name="Clément LP" initials="CL" userId="2c432804ee9b6b84" providerId="Windows Live"/>
  <p188:author id="{4F7E4983-5D9E-64A4-063C-C90472727AF8}" name="Clément Provost" initials="CP" userId="S::cleprovost_outlook.com#ext#@educaloi.onmicrosoft.com::0cfd9eb1-d6b0-4664-b669-aca0aaf5c4f8" providerId="AD"/>
  <p188:author id="{5213BBAD-8C2B-8EB6-3D3E-AC15D3FF1025}" name="Julianne Chu" initials="JC" userId="S::julianne.chu@educaloi.qc.ca::e8f7f30b-d745-4019-beff-dc20084e4c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wendolyn Schulman" initials="GS" lastIdx="1" clrIdx="0">
    <p:extLst>
      <p:ext uri="{19B8F6BF-5375-455C-9EA6-DF929625EA0E}">
        <p15:presenceInfo xmlns:p15="http://schemas.microsoft.com/office/powerpoint/2012/main" userId="90766876e6ff97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10B7E-D813-4ED6-270C-FF8178C12415}" v="6" dt="2024-07-30T14:18:12.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23"/>
    <p:restoredTop sz="52415" autoAdjust="0"/>
  </p:normalViewPr>
  <p:slideViewPr>
    <p:cSldViewPr snapToGrid="0" snapToObjects="1" showGuides="1">
      <p:cViewPr varScale="1">
        <p:scale>
          <a:sx n="59" d="100"/>
          <a:sy n="59" d="100"/>
        </p:scale>
        <p:origin x="1362" y="7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03T07:41:44.815" idx="1">
    <p:pos x="10" y="10"/>
    <p:text>Remplacer par la version anglaise.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98269-D32B-454F-A703-808C0583FF09}" type="doc">
      <dgm:prSet loTypeId="urn:microsoft.com/office/officeart/2005/8/layout/hProcess4" loCatId="process" qsTypeId="urn:microsoft.com/office/officeart/2005/8/quickstyle/simple1" qsCatId="simple" csTypeId="urn:microsoft.com/office/officeart/2005/8/colors/accent6_1" csCatId="accent6" phldr="1"/>
      <dgm:spPr/>
      <dgm:t>
        <a:bodyPr/>
        <a:lstStyle/>
        <a:p>
          <a:endParaRPr lang="fr-CA"/>
        </a:p>
      </dgm:t>
    </dgm:pt>
    <dgm:pt modelId="{9B5A3A19-0BD3-4729-963C-81B471392745}">
      <dgm:prSet phldrT="[Texte]"/>
      <dgm:spPr>
        <a:solidFill>
          <a:srgbClr val="333F48"/>
        </a:solidFill>
        <a:ln>
          <a:solidFill>
            <a:srgbClr val="333F48"/>
          </a:solidFill>
        </a:ln>
      </dgm:spPr>
      <dgm:t>
        <a:bodyPr/>
        <a:lstStyle/>
        <a:p>
          <a:r>
            <a:rPr lang="fr-CA" dirty="0">
              <a:solidFill>
                <a:schemeClr val="bg1"/>
              </a:solidFill>
            </a:rPr>
            <a:t>Introduction</a:t>
          </a:r>
        </a:p>
      </dgm:t>
    </dgm:pt>
    <dgm:pt modelId="{6E5FF07D-8458-4D2B-B67A-29BC407004B3}" type="parTrans" cxnId="{0558F165-E47B-4A16-A74F-CA34034D6186}">
      <dgm:prSet/>
      <dgm:spPr/>
      <dgm:t>
        <a:bodyPr/>
        <a:lstStyle/>
        <a:p>
          <a:endParaRPr lang="fr-CA"/>
        </a:p>
      </dgm:t>
    </dgm:pt>
    <dgm:pt modelId="{7F30A884-C0AF-408A-98CD-30A32395602D}" type="sibTrans" cxnId="{0558F165-E47B-4A16-A74F-CA34034D6186}">
      <dgm:prSet/>
      <dgm:spPr>
        <a:solidFill>
          <a:srgbClr val="F6891F"/>
        </a:solidFill>
      </dgm:spPr>
      <dgm:t>
        <a:bodyPr/>
        <a:lstStyle/>
        <a:p>
          <a:endParaRPr lang="fr-CA"/>
        </a:p>
      </dgm:t>
    </dgm:pt>
    <dgm:pt modelId="{406DEA08-2D4D-48B3-82D3-3FC9E9545AF7}">
      <dgm:prSet phldrT="[Texte]"/>
      <dgm:spPr>
        <a:solidFill>
          <a:srgbClr val="333F48"/>
        </a:solidFill>
        <a:ln>
          <a:solidFill>
            <a:srgbClr val="333F48"/>
          </a:solidFill>
        </a:ln>
      </dgm:spPr>
      <dgm:t>
        <a:bodyPr/>
        <a:lstStyle/>
        <a:p>
          <a:r>
            <a:rPr lang="fr-CA" dirty="0">
              <a:solidFill>
                <a:schemeClr val="bg1"/>
              </a:solidFill>
            </a:rPr>
            <a:t>Discussion</a:t>
          </a:r>
        </a:p>
      </dgm:t>
    </dgm:pt>
    <dgm:pt modelId="{FA7D0893-7E71-4FA9-B1BD-0657F7755904}" type="parTrans" cxnId="{0B1892DE-15FB-4EA7-8EA6-7DD026294C30}">
      <dgm:prSet/>
      <dgm:spPr/>
      <dgm:t>
        <a:bodyPr/>
        <a:lstStyle/>
        <a:p>
          <a:endParaRPr lang="fr-CA"/>
        </a:p>
      </dgm:t>
    </dgm:pt>
    <dgm:pt modelId="{C3E48683-E360-4AE7-9771-C992B532629D}" type="sibTrans" cxnId="{0B1892DE-15FB-4EA7-8EA6-7DD026294C30}">
      <dgm:prSet/>
      <dgm:spPr>
        <a:solidFill>
          <a:srgbClr val="F6891F"/>
        </a:solidFill>
      </dgm:spPr>
      <dgm:t>
        <a:bodyPr/>
        <a:lstStyle/>
        <a:p>
          <a:endParaRPr lang="fr-CA"/>
        </a:p>
      </dgm:t>
    </dgm:pt>
    <dgm:pt modelId="{37040CC9-1978-472E-9C01-7A4483F1B339}">
      <dgm:prSet phldrT="[Texte]" custT="1"/>
      <dgm:spPr>
        <a:solidFill>
          <a:srgbClr val="DADDDE">
            <a:alpha val="90000"/>
          </a:srgbClr>
        </a:solidFill>
        <a:ln>
          <a:solidFill>
            <a:srgbClr val="DADDDE"/>
          </a:solidFill>
        </a:ln>
      </dgm:spPr>
      <dgm:t>
        <a:bodyPr/>
        <a:lstStyle/>
        <a:p>
          <a:pPr>
            <a:spcAft>
              <a:spcPts val="600"/>
            </a:spcAft>
          </a:pPr>
          <a:r>
            <a:rPr lang="en-CA" sz="1800" noProof="0" dirty="0"/>
            <a:t>The mediator asks both sides to tell their story and what they want.</a:t>
          </a:r>
        </a:p>
      </dgm:t>
    </dgm:pt>
    <dgm:pt modelId="{6368EF38-072A-48DC-A432-20A86751D03D}" type="parTrans" cxnId="{663FF38E-4333-4884-BD62-53DE998C44E8}">
      <dgm:prSet/>
      <dgm:spPr/>
      <dgm:t>
        <a:bodyPr/>
        <a:lstStyle/>
        <a:p>
          <a:endParaRPr lang="fr-CA"/>
        </a:p>
      </dgm:t>
    </dgm:pt>
    <dgm:pt modelId="{F8A1C1E2-9CA9-45F6-AF73-47342A20458A}" type="sibTrans" cxnId="{663FF38E-4333-4884-BD62-53DE998C44E8}">
      <dgm:prSet/>
      <dgm:spPr/>
      <dgm:t>
        <a:bodyPr/>
        <a:lstStyle/>
        <a:p>
          <a:endParaRPr lang="fr-CA"/>
        </a:p>
      </dgm:t>
    </dgm:pt>
    <dgm:pt modelId="{09391B4A-59F7-45E3-90C1-870149878794}">
      <dgm:prSet phldrT="[Texte]"/>
      <dgm:spPr>
        <a:solidFill>
          <a:srgbClr val="333F48"/>
        </a:solidFill>
        <a:ln>
          <a:solidFill>
            <a:srgbClr val="333F48"/>
          </a:solidFill>
        </a:ln>
      </dgm:spPr>
      <dgm:t>
        <a:bodyPr/>
        <a:lstStyle/>
        <a:p>
          <a:r>
            <a:rPr lang="fr-CA" dirty="0">
              <a:solidFill>
                <a:schemeClr val="bg1"/>
              </a:solidFill>
            </a:rPr>
            <a:t>Conclusion</a:t>
          </a:r>
        </a:p>
      </dgm:t>
    </dgm:pt>
    <dgm:pt modelId="{F9D5B13D-9653-4B0F-8DAD-CCFBCF1DBB00}" type="parTrans" cxnId="{2AE2846A-03FF-4231-ACAB-7D8B98F0584E}">
      <dgm:prSet/>
      <dgm:spPr/>
      <dgm:t>
        <a:bodyPr/>
        <a:lstStyle/>
        <a:p>
          <a:endParaRPr lang="fr-CA"/>
        </a:p>
      </dgm:t>
    </dgm:pt>
    <dgm:pt modelId="{B2F3563B-400A-4963-8783-E2C465B32C32}" type="sibTrans" cxnId="{2AE2846A-03FF-4231-ACAB-7D8B98F0584E}">
      <dgm:prSet/>
      <dgm:spPr/>
      <dgm:t>
        <a:bodyPr/>
        <a:lstStyle/>
        <a:p>
          <a:endParaRPr lang="fr-CA"/>
        </a:p>
      </dgm:t>
    </dgm:pt>
    <dgm:pt modelId="{A2269096-7CCE-4DB7-9C59-A75A6FCF8585}">
      <dgm:prSet phldrT="[Texte]" custT="1"/>
      <dgm:spPr>
        <a:solidFill>
          <a:srgbClr val="DADDDE"/>
        </a:solidFill>
        <a:ln>
          <a:solidFill>
            <a:srgbClr val="DADDDE"/>
          </a:solidFill>
        </a:ln>
      </dgm:spPr>
      <dgm:t>
        <a:bodyPr/>
        <a:lstStyle/>
        <a:p>
          <a:pPr>
            <a:spcAft>
              <a:spcPts val="600"/>
            </a:spcAft>
          </a:pPr>
          <a:r>
            <a:rPr lang="en-CA" sz="1800" noProof="0" dirty="0"/>
            <a:t>The mediator explains the rules.</a:t>
          </a:r>
        </a:p>
      </dgm:t>
    </dgm:pt>
    <dgm:pt modelId="{213F5C64-430C-4AB1-9F2C-382689CDF5FA}" type="parTrans" cxnId="{1A8A1C46-0BCA-4A76-8AE0-82CF42186CBC}">
      <dgm:prSet/>
      <dgm:spPr/>
      <dgm:t>
        <a:bodyPr/>
        <a:lstStyle/>
        <a:p>
          <a:endParaRPr lang="fr-CA"/>
        </a:p>
      </dgm:t>
    </dgm:pt>
    <dgm:pt modelId="{E114C405-F551-46E9-84E3-29F095D17EA3}" type="sibTrans" cxnId="{1A8A1C46-0BCA-4A76-8AE0-82CF42186CBC}">
      <dgm:prSet/>
      <dgm:spPr/>
      <dgm:t>
        <a:bodyPr/>
        <a:lstStyle/>
        <a:p>
          <a:endParaRPr lang="fr-CA"/>
        </a:p>
      </dgm:t>
    </dgm:pt>
    <dgm:pt modelId="{25AA086F-77CD-455A-A236-681E361A72CE}">
      <dgm:prSet phldrT="[Texte]"/>
      <dgm:spPr>
        <a:solidFill>
          <a:srgbClr val="DADDDE">
            <a:alpha val="90000"/>
          </a:srgbClr>
        </a:solidFill>
        <a:ln>
          <a:solidFill>
            <a:srgbClr val="DADDDE"/>
          </a:solidFill>
        </a:ln>
      </dgm:spPr>
      <dgm:t>
        <a:bodyPr/>
        <a:lstStyle/>
        <a:p>
          <a:pPr>
            <a:spcAft>
              <a:spcPct val="15000"/>
            </a:spcAft>
          </a:pPr>
          <a:endParaRPr lang="en-CA" sz="1100" noProof="0" dirty="0"/>
        </a:p>
      </dgm:t>
    </dgm:pt>
    <dgm:pt modelId="{52EF93DD-8E0C-409C-9A1E-16E45B1B8531}" type="parTrans" cxnId="{32325785-AEA8-44D3-90FB-BB6014C96AD1}">
      <dgm:prSet/>
      <dgm:spPr/>
      <dgm:t>
        <a:bodyPr/>
        <a:lstStyle/>
        <a:p>
          <a:endParaRPr lang="fr-CA"/>
        </a:p>
      </dgm:t>
    </dgm:pt>
    <dgm:pt modelId="{22142FEA-574C-4D95-8F1A-C033478B2700}" type="sibTrans" cxnId="{32325785-AEA8-44D3-90FB-BB6014C96AD1}">
      <dgm:prSet/>
      <dgm:spPr/>
      <dgm:t>
        <a:bodyPr/>
        <a:lstStyle/>
        <a:p>
          <a:endParaRPr lang="fr-CA"/>
        </a:p>
      </dgm:t>
    </dgm:pt>
    <dgm:pt modelId="{4D895116-EDFB-48B2-A3CA-49BE562142BB}">
      <dgm:prSet phldrT="[Texte]" custT="1"/>
      <dgm:spPr>
        <a:solidFill>
          <a:srgbClr val="DADDDE">
            <a:alpha val="90000"/>
          </a:srgbClr>
        </a:solidFill>
        <a:ln>
          <a:solidFill>
            <a:srgbClr val="DADDDE"/>
          </a:solidFill>
        </a:ln>
      </dgm:spPr>
      <dgm:t>
        <a:bodyPr/>
        <a:lstStyle/>
        <a:p>
          <a:pPr>
            <a:spcAft>
              <a:spcPts val="600"/>
            </a:spcAft>
          </a:pPr>
          <a:r>
            <a:rPr lang="en-CA" sz="1800" noProof="0" dirty="0"/>
            <a:t>The people involved in the conflict respectfully discuss the causes of their conflict and suggest solutions.</a:t>
          </a:r>
        </a:p>
      </dgm:t>
    </dgm:pt>
    <dgm:pt modelId="{DD355B57-281A-4571-AC8A-32846C780429}" type="parTrans" cxnId="{CD71340E-6CBB-43AF-89E2-A7F323F2FE2D}">
      <dgm:prSet/>
      <dgm:spPr/>
      <dgm:t>
        <a:bodyPr/>
        <a:lstStyle/>
        <a:p>
          <a:endParaRPr lang="fr-CA"/>
        </a:p>
      </dgm:t>
    </dgm:pt>
    <dgm:pt modelId="{220EC25F-A060-481B-A4A6-E36C10A52F05}" type="sibTrans" cxnId="{CD71340E-6CBB-43AF-89E2-A7F323F2FE2D}">
      <dgm:prSet/>
      <dgm:spPr/>
      <dgm:t>
        <a:bodyPr/>
        <a:lstStyle/>
        <a:p>
          <a:endParaRPr lang="fr-CA"/>
        </a:p>
      </dgm:t>
    </dgm:pt>
    <dgm:pt modelId="{E225B680-3B22-4D38-9ABB-009772710816}">
      <dgm:prSet phldrT="[Texte]" custT="1"/>
      <dgm:spPr>
        <a:solidFill>
          <a:srgbClr val="DADDDE"/>
        </a:solidFill>
        <a:ln>
          <a:solidFill>
            <a:srgbClr val="DADDDE"/>
          </a:solidFill>
        </a:ln>
      </dgm:spPr>
      <dgm:t>
        <a:bodyPr/>
        <a:lstStyle/>
        <a:p>
          <a:pPr>
            <a:spcAft>
              <a:spcPts val="600"/>
            </a:spcAft>
          </a:pPr>
          <a:r>
            <a:rPr lang="en-CA" sz="1800" noProof="0" dirty="0"/>
            <a:t>The players introduce themselves and sit down.</a:t>
          </a:r>
        </a:p>
      </dgm:t>
    </dgm:pt>
    <dgm:pt modelId="{DC34879D-5261-43D7-A4BC-4BC88C7EE800}" type="parTrans" cxnId="{041FCCC9-992F-4862-B852-E0BEF4932E48}">
      <dgm:prSet/>
      <dgm:spPr/>
      <dgm:t>
        <a:bodyPr/>
        <a:lstStyle/>
        <a:p>
          <a:endParaRPr lang="fr-CA"/>
        </a:p>
      </dgm:t>
    </dgm:pt>
    <dgm:pt modelId="{437DD140-BCCD-4DFC-A5E6-0B765CBD0F7D}" type="sibTrans" cxnId="{041FCCC9-992F-4862-B852-E0BEF4932E48}">
      <dgm:prSet/>
      <dgm:spPr/>
      <dgm:t>
        <a:bodyPr/>
        <a:lstStyle/>
        <a:p>
          <a:endParaRPr lang="fr-CA"/>
        </a:p>
      </dgm:t>
    </dgm:pt>
    <dgm:pt modelId="{CA2692D9-28CE-4D24-93DD-6B7B6F406497}">
      <dgm:prSet phldrT="[Texte]" custT="1"/>
      <dgm:spPr>
        <a:solidFill>
          <a:srgbClr val="DADDDE">
            <a:alpha val="89804"/>
          </a:srgbClr>
        </a:solidFill>
        <a:ln>
          <a:solidFill>
            <a:srgbClr val="DADDDE"/>
          </a:solidFill>
        </a:ln>
      </dgm:spPr>
      <dgm:t>
        <a:bodyPr/>
        <a:lstStyle/>
        <a:p>
          <a:endParaRPr lang="en-CA" sz="1400" noProof="0" dirty="0"/>
        </a:p>
      </dgm:t>
    </dgm:pt>
    <dgm:pt modelId="{5CEF7B0B-550E-44A3-9B60-9B874FA9C97F}" type="parTrans" cxnId="{DEA0F5AE-8091-4364-808D-C2BB0F87F81D}">
      <dgm:prSet/>
      <dgm:spPr/>
      <dgm:t>
        <a:bodyPr/>
        <a:lstStyle/>
        <a:p>
          <a:endParaRPr lang="fr-CA"/>
        </a:p>
      </dgm:t>
    </dgm:pt>
    <dgm:pt modelId="{15B8186A-39E2-421E-B961-636DF9E20ABA}" type="sibTrans" cxnId="{DEA0F5AE-8091-4364-808D-C2BB0F87F81D}">
      <dgm:prSet/>
      <dgm:spPr/>
      <dgm:t>
        <a:bodyPr/>
        <a:lstStyle/>
        <a:p>
          <a:endParaRPr lang="fr-CA"/>
        </a:p>
      </dgm:t>
    </dgm:pt>
    <dgm:pt modelId="{87275461-B14C-4942-BB69-E1B300E781C0}">
      <dgm:prSet phldrT="[Texte]" custT="1"/>
      <dgm:spPr>
        <a:solidFill>
          <a:srgbClr val="DADDDE">
            <a:alpha val="89804"/>
          </a:srgbClr>
        </a:solidFill>
        <a:ln>
          <a:solidFill>
            <a:srgbClr val="DADDDE"/>
          </a:solidFill>
        </a:ln>
      </dgm:spPr>
      <dgm:t>
        <a:bodyPr/>
        <a:lstStyle/>
        <a:p>
          <a:r>
            <a:rPr lang="en-CA" sz="1800" noProof="0" dirty="0"/>
            <a:t>The mediator writes down what was said and agreed on.</a:t>
          </a:r>
        </a:p>
      </dgm:t>
    </dgm:pt>
    <dgm:pt modelId="{96A1A7AD-5C16-4BB4-A967-AC9F8ACE4595}" type="parTrans" cxnId="{45FE5C0D-14A7-43A4-8B06-F5FE6419D47C}">
      <dgm:prSet/>
      <dgm:spPr/>
      <dgm:t>
        <a:bodyPr/>
        <a:lstStyle/>
        <a:p>
          <a:endParaRPr lang="fr-CA"/>
        </a:p>
      </dgm:t>
    </dgm:pt>
    <dgm:pt modelId="{2B6FEA4F-013C-4475-A9EA-CD3DF1D92D82}" type="sibTrans" cxnId="{45FE5C0D-14A7-43A4-8B06-F5FE6419D47C}">
      <dgm:prSet/>
      <dgm:spPr/>
      <dgm:t>
        <a:bodyPr/>
        <a:lstStyle/>
        <a:p>
          <a:endParaRPr lang="fr-CA"/>
        </a:p>
      </dgm:t>
    </dgm:pt>
    <dgm:pt modelId="{BBFB42F9-906A-4B78-A319-017A9C06AC1D}" type="pres">
      <dgm:prSet presAssocID="{7A698269-D32B-454F-A703-808C0583FF09}" presName="Name0" presStyleCnt="0">
        <dgm:presLayoutVars>
          <dgm:dir/>
          <dgm:animLvl val="lvl"/>
          <dgm:resizeHandles val="exact"/>
        </dgm:presLayoutVars>
      </dgm:prSet>
      <dgm:spPr/>
    </dgm:pt>
    <dgm:pt modelId="{B2DB9C00-6147-4320-8C5A-30C70C356183}" type="pres">
      <dgm:prSet presAssocID="{7A698269-D32B-454F-A703-808C0583FF09}" presName="tSp" presStyleCnt="0"/>
      <dgm:spPr/>
    </dgm:pt>
    <dgm:pt modelId="{269C4AE2-13F5-4BD1-A805-E8421B4341AC}" type="pres">
      <dgm:prSet presAssocID="{7A698269-D32B-454F-A703-808C0583FF09}" presName="bSp" presStyleCnt="0"/>
      <dgm:spPr/>
    </dgm:pt>
    <dgm:pt modelId="{0903A799-ECDE-49BC-B0CB-273C5D881F36}" type="pres">
      <dgm:prSet presAssocID="{7A698269-D32B-454F-A703-808C0583FF09}" presName="process" presStyleCnt="0"/>
      <dgm:spPr/>
    </dgm:pt>
    <dgm:pt modelId="{F1B519A5-FD69-4565-832D-1C99FD2A4728}" type="pres">
      <dgm:prSet presAssocID="{9B5A3A19-0BD3-4729-963C-81B471392745}" presName="composite1" presStyleCnt="0"/>
      <dgm:spPr/>
    </dgm:pt>
    <dgm:pt modelId="{B8A25B7C-1FE1-4B9A-BE65-10EA7A789C9C}" type="pres">
      <dgm:prSet presAssocID="{9B5A3A19-0BD3-4729-963C-81B471392745}" presName="dummyNode1" presStyleLbl="node1" presStyleIdx="0" presStyleCnt="3"/>
      <dgm:spPr/>
    </dgm:pt>
    <dgm:pt modelId="{8C5B93AC-D9A8-4A30-9587-36760949BC91}" type="pres">
      <dgm:prSet presAssocID="{9B5A3A19-0BD3-4729-963C-81B471392745}" presName="childNode1" presStyleLbl="bgAcc1" presStyleIdx="0" presStyleCnt="3" custScaleY="125416">
        <dgm:presLayoutVars>
          <dgm:bulletEnabled val="1"/>
        </dgm:presLayoutVars>
      </dgm:prSet>
      <dgm:spPr/>
    </dgm:pt>
    <dgm:pt modelId="{5ABFC824-5CE1-45BE-BC2B-28899081EA27}" type="pres">
      <dgm:prSet presAssocID="{9B5A3A19-0BD3-4729-963C-81B471392745}" presName="childNode1tx" presStyleLbl="bgAcc1" presStyleIdx="0" presStyleCnt="3">
        <dgm:presLayoutVars>
          <dgm:bulletEnabled val="1"/>
        </dgm:presLayoutVars>
      </dgm:prSet>
      <dgm:spPr/>
    </dgm:pt>
    <dgm:pt modelId="{5814CB09-FB1E-44FB-B9FE-D9943AD8A0CB}" type="pres">
      <dgm:prSet presAssocID="{9B5A3A19-0BD3-4729-963C-81B471392745}" presName="parentNode1" presStyleLbl="node1" presStyleIdx="0" presStyleCnt="3" custLinFactNeighborX="959" custLinFactNeighborY="-14093">
        <dgm:presLayoutVars>
          <dgm:chMax val="1"/>
          <dgm:bulletEnabled val="1"/>
        </dgm:presLayoutVars>
      </dgm:prSet>
      <dgm:spPr/>
    </dgm:pt>
    <dgm:pt modelId="{1BD18687-31DA-438D-A580-36413DAA2A0A}" type="pres">
      <dgm:prSet presAssocID="{9B5A3A19-0BD3-4729-963C-81B471392745}" presName="connSite1" presStyleCnt="0"/>
      <dgm:spPr/>
    </dgm:pt>
    <dgm:pt modelId="{A9F09C82-7427-42EA-ACA5-271D9881B444}" type="pres">
      <dgm:prSet presAssocID="{7F30A884-C0AF-408A-98CD-30A32395602D}" presName="Name9" presStyleLbl="sibTrans2D1" presStyleIdx="0" presStyleCnt="2" custLinFactNeighborX="-4060" custLinFactNeighborY="5326"/>
      <dgm:spPr/>
    </dgm:pt>
    <dgm:pt modelId="{2A1A35CF-B59B-45EC-82FD-6519A0D8D9D3}" type="pres">
      <dgm:prSet presAssocID="{406DEA08-2D4D-48B3-82D3-3FC9E9545AF7}" presName="composite2" presStyleCnt="0"/>
      <dgm:spPr/>
    </dgm:pt>
    <dgm:pt modelId="{DE761972-0249-4879-9314-0D16BFFD826A}" type="pres">
      <dgm:prSet presAssocID="{406DEA08-2D4D-48B3-82D3-3FC9E9545AF7}" presName="dummyNode2" presStyleLbl="node1" presStyleIdx="0" presStyleCnt="3"/>
      <dgm:spPr/>
    </dgm:pt>
    <dgm:pt modelId="{F345990F-66A7-46B5-BCE1-EE5229B4D2FB}" type="pres">
      <dgm:prSet presAssocID="{406DEA08-2D4D-48B3-82D3-3FC9E9545AF7}" presName="childNode2" presStyleLbl="bgAcc1" presStyleIdx="1" presStyleCnt="3" custScaleX="117501" custScaleY="158591">
        <dgm:presLayoutVars>
          <dgm:bulletEnabled val="1"/>
        </dgm:presLayoutVars>
      </dgm:prSet>
      <dgm:spPr/>
    </dgm:pt>
    <dgm:pt modelId="{DE57C26F-F70D-4540-94A7-7762CF7A7445}" type="pres">
      <dgm:prSet presAssocID="{406DEA08-2D4D-48B3-82D3-3FC9E9545AF7}" presName="childNode2tx" presStyleLbl="bgAcc1" presStyleIdx="1" presStyleCnt="3">
        <dgm:presLayoutVars>
          <dgm:bulletEnabled val="1"/>
        </dgm:presLayoutVars>
      </dgm:prSet>
      <dgm:spPr/>
    </dgm:pt>
    <dgm:pt modelId="{740C4C84-4C97-4A0F-A720-5323689C3378}" type="pres">
      <dgm:prSet presAssocID="{406DEA08-2D4D-48B3-82D3-3FC9E9545AF7}" presName="parentNode2" presStyleLbl="node1" presStyleIdx="1" presStyleCnt="3" custLinFactNeighborX="3802" custLinFactNeighborY="-29874">
        <dgm:presLayoutVars>
          <dgm:chMax val="0"/>
          <dgm:bulletEnabled val="1"/>
        </dgm:presLayoutVars>
      </dgm:prSet>
      <dgm:spPr/>
    </dgm:pt>
    <dgm:pt modelId="{F917B007-1401-4CA3-B5A2-4642018556B3}" type="pres">
      <dgm:prSet presAssocID="{406DEA08-2D4D-48B3-82D3-3FC9E9545AF7}" presName="connSite2" presStyleCnt="0"/>
      <dgm:spPr/>
    </dgm:pt>
    <dgm:pt modelId="{55E43A26-CD37-4079-A327-83595FA80EAE}" type="pres">
      <dgm:prSet presAssocID="{C3E48683-E360-4AE7-9771-C992B532629D}" presName="Name18" presStyleLbl="sibTrans2D1" presStyleIdx="1" presStyleCnt="2" custLinFactNeighborX="-322" custLinFactNeighborY="-4596"/>
      <dgm:spPr/>
    </dgm:pt>
    <dgm:pt modelId="{275B05CD-B9AE-40F6-B61E-799303D1FB7A}" type="pres">
      <dgm:prSet presAssocID="{09391B4A-59F7-45E3-90C1-870149878794}" presName="composite1" presStyleCnt="0"/>
      <dgm:spPr/>
    </dgm:pt>
    <dgm:pt modelId="{BE736D76-129F-40C6-85E9-BD96E122BF13}" type="pres">
      <dgm:prSet presAssocID="{09391B4A-59F7-45E3-90C1-870149878794}" presName="dummyNode1" presStyleLbl="node1" presStyleIdx="1" presStyleCnt="3"/>
      <dgm:spPr/>
    </dgm:pt>
    <dgm:pt modelId="{1DDF56BE-8145-4F29-8CFB-3752EDA891B8}" type="pres">
      <dgm:prSet presAssocID="{09391B4A-59F7-45E3-90C1-870149878794}" presName="childNode1" presStyleLbl="bgAcc1" presStyleIdx="2" presStyleCnt="3" custLinFactNeighborX="1112" custLinFactNeighborY="-4719">
        <dgm:presLayoutVars>
          <dgm:bulletEnabled val="1"/>
        </dgm:presLayoutVars>
      </dgm:prSet>
      <dgm:spPr/>
    </dgm:pt>
    <dgm:pt modelId="{091BCBB9-876C-4AF1-B0AE-448CCDD14300}" type="pres">
      <dgm:prSet presAssocID="{09391B4A-59F7-45E3-90C1-870149878794}" presName="childNode1tx" presStyleLbl="bgAcc1" presStyleIdx="2" presStyleCnt="3">
        <dgm:presLayoutVars>
          <dgm:bulletEnabled val="1"/>
        </dgm:presLayoutVars>
      </dgm:prSet>
      <dgm:spPr/>
    </dgm:pt>
    <dgm:pt modelId="{7F9CB28B-974A-4708-8259-CAF4A69C519D}" type="pres">
      <dgm:prSet presAssocID="{09391B4A-59F7-45E3-90C1-870149878794}" presName="parentNode1" presStyleLbl="node1" presStyleIdx="2" presStyleCnt="3" custLinFactNeighborX="112" custLinFactNeighborY="-21402">
        <dgm:presLayoutVars>
          <dgm:chMax val="1"/>
          <dgm:bulletEnabled val="1"/>
        </dgm:presLayoutVars>
      </dgm:prSet>
      <dgm:spPr/>
    </dgm:pt>
    <dgm:pt modelId="{FE05E5C7-71D0-4199-9147-57B34C6386A3}" type="pres">
      <dgm:prSet presAssocID="{09391B4A-59F7-45E3-90C1-870149878794}" presName="connSite1" presStyleCnt="0"/>
      <dgm:spPr/>
    </dgm:pt>
  </dgm:ptLst>
  <dgm:cxnLst>
    <dgm:cxn modelId="{B78C9B07-B0E1-4CCC-BA75-BD78FC45E53C}" type="presOf" srcId="{CA2692D9-28CE-4D24-93DD-6B7B6F406497}" destId="{091BCBB9-876C-4AF1-B0AE-448CCDD14300}" srcOrd="1" destOrd="0" presId="urn:microsoft.com/office/officeart/2005/8/layout/hProcess4"/>
    <dgm:cxn modelId="{45FE5C0D-14A7-43A4-8B06-F5FE6419D47C}" srcId="{09391B4A-59F7-45E3-90C1-870149878794}" destId="{87275461-B14C-4942-BB69-E1B300E781C0}" srcOrd="1" destOrd="0" parTransId="{96A1A7AD-5C16-4BB4-A967-AC9F8ACE4595}" sibTransId="{2B6FEA4F-013C-4475-A9EA-CD3DF1D92D82}"/>
    <dgm:cxn modelId="{CD71340E-6CBB-43AF-89E2-A7F323F2FE2D}" srcId="{406DEA08-2D4D-48B3-82D3-3FC9E9545AF7}" destId="{4D895116-EDFB-48B2-A3CA-49BE562142BB}" srcOrd="1" destOrd="0" parTransId="{DD355B57-281A-4571-AC8A-32846C780429}" sibTransId="{220EC25F-A060-481B-A4A6-E36C10A52F05}"/>
    <dgm:cxn modelId="{36AA5716-2D49-4445-95F8-1DEE1D8CEE0B}" type="presOf" srcId="{C3E48683-E360-4AE7-9771-C992B532629D}" destId="{55E43A26-CD37-4079-A327-83595FA80EAE}" srcOrd="0" destOrd="0" presId="urn:microsoft.com/office/officeart/2005/8/layout/hProcess4"/>
    <dgm:cxn modelId="{9282321C-1B38-4468-B6B9-03F4EEED333F}" type="presOf" srcId="{37040CC9-1978-472E-9C01-7A4483F1B339}" destId="{DE57C26F-F70D-4540-94A7-7762CF7A7445}" srcOrd="1" destOrd="0" presId="urn:microsoft.com/office/officeart/2005/8/layout/hProcess4"/>
    <dgm:cxn modelId="{0A67F832-9871-4CE3-902A-8CFF8D04038E}" type="presOf" srcId="{A2269096-7CCE-4DB7-9C59-A75A6FCF8585}" destId="{5ABFC824-5CE1-45BE-BC2B-28899081EA27}" srcOrd="1" destOrd="1" presId="urn:microsoft.com/office/officeart/2005/8/layout/hProcess4"/>
    <dgm:cxn modelId="{49FDAC64-66AC-4638-A8A9-3C60F4C08E18}" type="presOf" srcId="{4D895116-EDFB-48B2-A3CA-49BE562142BB}" destId="{DE57C26F-F70D-4540-94A7-7762CF7A7445}" srcOrd="1" destOrd="1" presId="urn:microsoft.com/office/officeart/2005/8/layout/hProcess4"/>
    <dgm:cxn modelId="{0558F165-E47B-4A16-A74F-CA34034D6186}" srcId="{7A698269-D32B-454F-A703-808C0583FF09}" destId="{9B5A3A19-0BD3-4729-963C-81B471392745}" srcOrd="0" destOrd="0" parTransId="{6E5FF07D-8458-4D2B-B67A-29BC407004B3}" sibTransId="{7F30A884-C0AF-408A-98CD-30A32395602D}"/>
    <dgm:cxn modelId="{1A8A1C46-0BCA-4A76-8AE0-82CF42186CBC}" srcId="{9B5A3A19-0BD3-4729-963C-81B471392745}" destId="{A2269096-7CCE-4DB7-9C59-A75A6FCF8585}" srcOrd="1" destOrd="0" parTransId="{213F5C64-430C-4AB1-9F2C-382689CDF5FA}" sibTransId="{E114C405-F551-46E9-84E3-29F095D17EA3}"/>
    <dgm:cxn modelId="{97853247-996F-41CA-ADE9-D9A5A2E4AEB3}" type="presOf" srcId="{87275461-B14C-4942-BB69-E1B300E781C0}" destId="{1DDF56BE-8145-4F29-8CFB-3752EDA891B8}" srcOrd="0" destOrd="1" presId="urn:microsoft.com/office/officeart/2005/8/layout/hProcess4"/>
    <dgm:cxn modelId="{567A9469-6EE5-48ED-A74F-ED4AA5D04993}" type="presOf" srcId="{4D895116-EDFB-48B2-A3CA-49BE562142BB}" destId="{F345990F-66A7-46B5-BCE1-EE5229B4D2FB}" srcOrd="0" destOrd="1" presId="urn:microsoft.com/office/officeart/2005/8/layout/hProcess4"/>
    <dgm:cxn modelId="{2AE2846A-03FF-4231-ACAB-7D8B98F0584E}" srcId="{7A698269-D32B-454F-A703-808C0583FF09}" destId="{09391B4A-59F7-45E3-90C1-870149878794}" srcOrd="2" destOrd="0" parTransId="{F9D5B13D-9653-4B0F-8DAD-CCFBCF1DBB00}" sibTransId="{B2F3563B-400A-4963-8783-E2C465B32C32}"/>
    <dgm:cxn modelId="{02596174-9AE1-4452-9130-1D889F1ED4C5}" type="presOf" srcId="{37040CC9-1978-472E-9C01-7A4483F1B339}" destId="{F345990F-66A7-46B5-BCE1-EE5229B4D2FB}" srcOrd="0" destOrd="0" presId="urn:microsoft.com/office/officeart/2005/8/layout/hProcess4"/>
    <dgm:cxn modelId="{C3C74A55-96BD-4045-8B89-6272D1CD9B13}" type="presOf" srcId="{87275461-B14C-4942-BB69-E1B300E781C0}" destId="{091BCBB9-876C-4AF1-B0AE-448CCDD14300}" srcOrd="1" destOrd="1" presId="urn:microsoft.com/office/officeart/2005/8/layout/hProcess4"/>
    <dgm:cxn modelId="{32325785-AEA8-44D3-90FB-BB6014C96AD1}" srcId="{406DEA08-2D4D-48B3-82D3-3FC9E9545AF7}" destId="{25AA086F-77CD-455A-A236-681E361A72CE}" srcOrd="2" destOrd="0" parTransId="{52EF93DD-8E0C-409C-9A1E-16E45B1B8531}" sibTransId="{22142FEA-574C-4D95-8F1A-C033478B2700}"/>
    <dgm:cxn modelId="{663FF38E-4333-4884-BD62-53DE998C44E8}" srcId="{406DEA08-2D4D-48B3-82D3-3FC9E9545AF7}" destId="{37040CC9-1978-472E-9C01-7A4483F1B339}" srcOrd="0" destOrd="0" parTransId="{6368EF38-072A-48DC-A432-20A86751D03D}" sibTransId="{F8A1C1E2-9CA9-45F6-AF73-47342A20458A}"/>
    <dgm:cxn modelId="{C08FA88F-61C7-4F0F-A0B3-0F807C97166B}" type="presOf" srcId="{7F30A884-C0AF-408A-98CD-30A32395602D}" destId="{A9F09C82-7427-42EA-ACA5-271D9881B444}" srcOrd="0" destOrd="0" presId="urn:microsoft.com/office/officeart/2005/8/layout/hProcess4"/>
    <dgm:cxn modelId="{636B5D92-69BB-4984-A098-3149CE5B3E60}" type="presOf" srcId="{406DEA08-2D4D-48B3-82D3-3FC9E9545AF7}" destId="{740C4C84-4C97-4A0F-A720-5323689C3378}" srcOrd="0" destOrd="0" presId="urn:microsoft.com/office/officeart/2005/8/layout/hProcess4"/>
    <dgm:cxn modelId="{DEA0F5AE-8091-4364-808D-C2BB0F87F81D}" srcId="{09391B4A-59F7-45E3-90C1-870149878794}" destId="{CA2692D9-28CE-4D24-93DD-6B7B6F406497}" srcOrd="0" destOrd="0" parTransId="{5CEF7B0B-550E-44A3-9B60-9B874FA9C97F}" sibTransId="{15B8186A-39E2-421E-B961-636DF9E20ABA}"/>
    <dgm:cxn modelId="{FD26DCB2-956C-4125-831C-2D3A48071CC2}" type="presOf" srcId="{9B5A3A19-0BD3-4729-963C-81B471392745}" destId="{5814CB09-FB1E-44FB-B9FE-D9943AD8A0CB}" srcOrd="0" destOrd="0" presId="urn:microsoft.com/office/officeart/2005/8/layout/hProcess4"/>
    <dgm:cxn modelId="{EB068AB4-5F6A-4557-8162-9701FE782331}" type="presOf" srcId="{25AA086F-77CD-455A-A236-681E361A72CE}" destId="{DE57C26F-F70D-4540-94A7-7762CF7A7445}" srcOrd="1" destOrd="2" presId="urn:microsoft.com/office/officeart/2005/8/layout/hProcess4"/>
    <dgm:cxn modelId="{0F5059B6-49BD-460A-981B-1846036B6FF8}" type="presOf" srcId="{CA2692D9-28CE-4D24-93DD-6B7B6F406497}" destId="{1DDF56BE-8145-4F29-8CFB-3752EDA891B8}" srcOrd="0" destOrd="0" presId="urn:microsoft.com/office/officeart/2005/8/layout/hProcess4"/>
    <dgm:cxn modelId="{560D8DC0-D42B-43AB-A112-EA142BB65BDD}" type="presOf" srcId="{E225B680-3B22-4D38-9ABB-009772710816}" destId="{5ABFC824-5CE1-45BE-BC2B-28899081EA27}" srcOrd="1" destOrd="0" presId="urn:microsoft.com/office/officeart/2005/8/layout/hProcess4"/>
    <dgm:cxn modelId="{041FCCC9-992F-4862-B852-E0BEF4932E48}" srcId="{9B5A3A19-0BD3-4729-963C-81B471392745}" destId="{E225B680-3B22-4D38-9ABB-009772710816}" srcOrd="0" destOrd="0" parTransId="{DC34879D-5261-43D7-A4BC-4BC88C7EE800}" sibTransId="{437DD140-BCCD-4DFC-A5E6-0B765CBD0F7D}"/>
    <dgm:cxn modelId="{61D345CB-12B8-4FC2-A290-E90E43509839}" type="presOf" srcId="{25AA086F-77CD-455A-A236-681E361A72CE}" destId="{F345990F-66A7-46B5-BCE1-EE5229B4D2FB}" srcOrd="0" destOrd="2" presId="urn:microsoft.com/office/officeart/2005/8/layout/hProcess4"/>
    <dgm:cxn modelId="{3D0A60CF-E940-4894-A003-B0DD871CD847}" type="presOf" srcId="{7A698269-D32B-454F-A703-808C0583FF09}" destId="{BBFB42F9-906A-4B78-A319-017A9C06AC1D}" srcOrd="0" destOrd="0" presId="urn:microsoft.com/office/officeart/2005/8/layout/hProcess4"/>
    <dgm:cxn modelId="{C83827DE-745F-43C8-BD83-A614BD92A44C}" type="presOf" srcId="{09391B4A-59F7-45E3-90C1-870149878794}" destId="{7F9CB28B-974A-4708-8259-CAF4A69C519D}" srcOrd="0" destOrd="0" presId="urn:microsoft.com/office/officeart/2005/8/layout/hProcess4"/>
    <dgm:cxn modelId="{0B1892DE-15FB-4EA7-8EA6-7DD026294C30}" srcId="{7A698269-D32B-454F-A703-808C0583FF09}" destId="{406DEA08-2D4D-48B3-82D3-3FC9E9545AF7}" srcOrd="1" destOrd="0" parTransId="{FA7D0893-7E71-4FA9-B1BD-0657F7755904}" sibTransId="{C3E48683-E360-4AE7-9771-C992B532629D}"/>
    <dgm:cxn modelId="{F2B17BF2-9BDD-4146-875A-A23920EC77C4}" type="presOf" srcId="{A2269096-7CCE-4DB7-9C59-A75A6FCF8585}" destId="{8C5B93AC-D9A8-4A30-9587-36760949BC91}" srcOrd="0" destOrd="1" presId="urn:microsoft.com/office/officeart/2005/8/layout/hProcess4"/>
    <dgm:cxn modelId="{5705D2F9-7C7F-4395-A1D9-BD09F521FB25}" type="presOf" srcId="{E225B680-3B22-4D38-9ABB-009772710816}" destId="{8C5B93AC-D9A8-4A30-9587-36760949BC91}" srcOrd="0" destOrd="0" presId="urn:microsoft.com/office/officeart/2005/8/layout/hProcess4"/>
    <dgm:cxn modelId="{03C3E666-15E9-4505-BA36-2791A9D75ABF}" type="presParOf" srcId="{BBFB42F9-906A-4B78-A319-017A9C06AC1D}" destId="{B2DB9C00-6147-4320-8C5A-30C70C356183}" srcOrd="0" destOrd="0" presId="urn:microsoft.com/office/officeart/2005/8/layout/hProcess4"/>
    <dgm:cxn modelId="{CF608E4F-71EA-4E81-87E2-5EF8E4E5D32C}" type="presParOf" srcId="{BBFB42F9-906A-4B78-A319-017A9C06AC1D}" destId="{269C4AE2-13F5-4BD1-A805-E8421B4341AC}" srcOrd="1" destOrd="0" presId="urn:microsoft.com/office/officeart/2005/8/layout/hProcess4"/>
    <dgm:cxn modelId="{847F5945-F7A6-48E7-9EBA-DF5AA6A86D67}" type="presParOf" srcId="{BBFB42F9-906A-4B78-A319-017A9C06AC1D}" destId="{0903A799-ECDE-49BC-B0CB-273C5D881F36}" srcOrd="2" destOrd="0" presId="urn:microsoft.com/office/officeart/2005/8/layout/hProcess4"/>
    <dgm:cxn modelId="{C9523154-F950-486B-8F18-224305310479}" type="presParOf" srcId="{0903A799-ECDE-49BC-B0CB-273C5D881F36}" destId="{F1B519A5-FD69-4565-832D-1C99FD2A4728}" srcOrd="0" destOrd="0" presId="urn:microsoft.com/office/officeart/2005/8/layout/hProcess4"/>
    <dgm:cxn modelId="{7EBE7A54-06AA-4991-927B-AD3CEDADCFFD}" type="presParOf" srcId="{F1B519A5-FD69-4565-832D-1C99FD2A4728}" destId="{B8A25B7C-1FE1-4B9A-BE65-10EA7A789C9C}" srcOrd="0" destOrd="0" presId="urn:microsoft.com/office/officeart/2005/8/layout/hProcess4"/>
    <dgm:cxn modelId="{98018A7C-1BD7-44F1-8B13-E24F901CC202}" type="presParOf" srcId="{F1B519A5-FD69-4565-832D-1C99FD2A4728}" destId="{8C5B93AC-D9A8-4A30-9587-36760949BC91}" srcOrd="1" destOrd="0" presId="urn:microsoft.com/office/officeart/2005/8/layout/hProcess4"/>
    <dgm:cxn modelId="{51B8CBCA-F180-4F7D-BC7D-D40E7D25DC70}" type="presParOf" srcId="{F1B519A5-FD69-4565-832D-1C99FD2A4728}" destId="{5ABFC824-5CE1-45BE-BC2B-28899081EA27}" srcOrd="2" destOrd="0" presId="urn:microsoft.com/office/officeart/2005/8/layout/hProcess4"/>
    <dgm:cxn modelId="{FA7E4976-D01C-4B3E-8A3F-CDD2FDEAB24A}" type="presParOf" srcId="{F1B519A5-FD69-4565-832D-1C99FD2A4728}" destId="{5814CB09-FB1E-44FB-B9FE-D9943AD8A0CB}" srcOrd="3" destOrd="0" presId="urn:microsoft.com/office/officeart/2005/8/layout/hProcess4"/>
    <dgm:cxn modelId="{9F9CDF1B-10A4-4BFD-88DA-DB2585F32C87}" type="presParOf" srcId="{F1B519A5-FD69-4565-832D-1C99FD2A4728}" destId="{1BD18687-31DA-438D-A580-36413DAA2A0A}" srcOrd="4" destOrd="0" presId="urn:microsoft.com/office/officeart/2005/8/layout/hProcess4"/>
    <dgm:cxn modelId="{D8E120B3-45E2-41DD-AA74-F8F7BA677980}" type="presParOf" srcId="{0903A799-ECDE-49BC-B0CB-273C5D881F36}" destId="{A9F09C82-7427-42EA-ACA5-271D9881B444}" srcOrd="1" destOrd="0" presId="urn:microsoft.com/office/officeart/2005/8/layout/hProcess4"/>
    <dgm:cxn modelId="{27A24B4F-4F45-48C9-ADC0-668D0D7CBED8}" type="presParOf" srcId="{0903A799-ECDE-49BC-B0CB-273C5D881F36}" destId="{2A1A35CF-B59B-45EC-82FD-6519A0D8D9D3}" srcOrd="2" destOrd="0" presId="urn:microsoft.com/office/officeart/2005/8/layout/hProcess4"/>
    <dgm:cxn modelId="{7714DDCC-E5A9-4929-8337-A2B9644F15BB}" type="presParOf" srcId="{2A1A35CF-B59B-45EC-82FD-6519A0D8D9D3}" destId="{DE761972-0249-4879-9314-0D16BFFD826A}" srcOrd="0" destOrd="0" presId="urn:microsoft.com/office/officeart/2005/8/layout/hProcess4"/>
    <dgm:cxn modelId="{B62A529F-FCEE-49CE-BA0F-A699272C436E}" type="presParOf" srcId="{2A1A35CF-B59B-45EC-82FD-6519A0D8D9D3}" destId="{F345990F-66A7-46B5-BCE1-EE5229B4D2FB}" srcOrd="1" destOrd="0" presId="urn:microsoft.com/office/officeart/2005/8/layout/hProcess4"/>
    <dgm:cxn modelId="{49512A30-C03E-44F5-814F-81E35C967F1F}" type="presParOf" srcId="{2A1A35CF-B59B-45EC-82FD-6519A0D8D9D3}" destId="{DE57C26F-F70D-4540-94A7-7762CF7A7445}" srcOrd="2" destOrd="0" presId="urn:microsoft.com/office/officeart/2005/8/layout/hProcess4"/>
    <dgm:cxn modelId="{13886F65-9D02-42DB-A8CC-F91A8ED289D0}" type="presParOf" srcId="{2A1A35CF-B59B-45EC-82FD-6519A0D8D9D3}" destId="{740C4C84-4C97-4A0F-A720-5323689C3378}" srcOrd="3" destOrd="0" presId="urn:microsoft.com/office/officeart/2005/8/layout/hProcess4"/>
    <dgm:cxn modelId="{992833C8-FCA6-4FE2-A6AC-E268981BFAAF}" type="presParOf" srcId="{2A1A35CF-B59B-45EC-82FD-6519A0D8D9D3}" destId="{F917B007-1401-4CA3-B5A2-4642018556B3}" srcOrd="4" destOrd="0" presId="urn:microsoft.com/office/officeart/2005/8/layout/hProcess4"/>
    <dgm:cxn modelId="{B8C90945-F154-4C0E-934D-42889FBCAA3E}" type="presParOf" srcId="{0903A799-ECDE-49BC-B0CB-273C5D881F36}" destId="{55E43A26-CD37-4079-A327-83595FA80EAE}" srcOrd="3" destOrd="0" presId="urn:microsoft.com/office/officeart/2005/8/layout/hProcess4"/>
    <dgm:cxn modelId="{EE2EE6FF-2B80-4A7D-9EBD-5BDC137C43E8}" type="presParOf" srcId="{0903A799-ECDE-49BC-B0CB-273C5D881F36}" destId="{275B05CD-B9AE-40F6-B61E-799303D1FB7A}" srcOrd="4" destOrd="0" presId="urn:microsoft.com/office/officeart/2005/8/layout/hProcess4"/>
    <dgm:cxn modelId="{7D72CCFA-4DF6-4CFC-87C6-2651F25F0B58}" type="presParOf" srcId="{275B05CD-B9AE-40F6-B61E-799303D1FB7A}" destId="{BE736D76-129F-40C6-85E9-BD96E122BF13}" srcOrd="0" destOrd="0" presId="urn:microsoft.com/office/officeart/2005/8/layout/hProcess4"/>
    <dgm:cxn modelId="{EC14055F-49FE-4105-B815-E0CD83CBB4AD}" type="presParOf" srcId="{275B05CD-B9AE-40F6-B61E-799303D1FB7A}" destId="{1DDF56BE-8145-4F29-8CFB-3752EDA891B8}" srcOrd="1" destOrd="0" presId="urn:microsoft.com/office/officeart/2005/8/layout/hProcess4"/>
    <dgm:cxn modelId="{95137E8A-7FA3-4778-B3CC-43DF0609CE0E}" type="presParOf" srcId="{275B05CD-B9AE-40F6-B61E-799303D1FB7A}" destId="{091BCBB9-876C-4AF1-B0AE-448CCDD14300}" srcOrd="2" destOrd="0" presId="urn:microsoft.com/office/officeart/2005/8/layout/hProcess4"/>
    <dgm:cxn modelId="{4751B949-5908-4563-A9B4-DAF134519A13}" type="presParOf" srcId="{275B05CD-B9AE-40F6-B61E-799303D1FB7A}" destId="{7F9CB28B-974A-4708-8259-CAF4A69C519D}" srcOrd="3" destOrd="0" presId="urn:microsoft.com/office/officeart/2005/8/layout/hProcess4"/>
    <dgm:cxn modelId="{EF8641E2-C67A-4D4A-A061-D766B3CE1E09}" type="presParOf" srcId="{275B05CD-B9AE-40F6-B61E-799303D1FB7A}" destId="{FE05E5C7-71D0-4199-9147-57B34C6386A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B93AC-D9A8-4A30-9587-36760949BC91}">
      <dsp:nvSpPr>
        <dsp:cNvPr id="0" name=""/>
        <dsp:cNvSpPr/>
      </dsp:nvSpPr>
      <dsp:spPr>
        <a:xfrm>
          <a:off x="2634" y="1178584"/>
          <a:ext cx="2652546" cy="2743846"/>
        </a:xfrm>
        <a:prstGeom prst="roundRect">
          <a:avLst>
            <a:gd name="adj" fmla="val 10000"/>
          </a:avLst>
        </a:prstGeom>
        <a:solidFill>
          <a:srgbClr val="DADDDE"/>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600"/>
            </a:spcAft>
            <a:buChar char="•"/>
          </a:pPr>
          <a:r>
            <a:rPr lang="en-CA" sz="1800" kern="1200" noProof="0" dirty="0"/>
            <a:t>The players introduce themselves and sit down.</a:t>
          </a:r>
        </a:p>
        <a:p>
          <a:pPr marL="171450" lvl="1" indent="-171450" algn="l" defTabSz="800100">
            <a:lnSpc>
              <a:spcPct val="90000"/>
            </a:lnSpc>
            <a:spcBef>
              <a:spcPct val="0"/>
            </a:spcBef>
            <a:spcAft>
              <a:spcPts val="600"/>
            </a:spcAft>
            <a:buChar char="•"/>
          </a:pPr>
          <a:r>
            <a:rPr lang="en-CA" sz="1800" kern="1200" noProof="0" dirty="0"/>
            <a:t>The mediator explains the rules.</a:t>
          </a:r>
        </a:p>
      </dsp:txBody>
      <dsp:txXfrm>
        <a:off x="65778" y="1241728"/>
        <a:ext cx="2526258" cy="2029591"/>
      </dsp:txXfrm>
    </dsp:sp>
    <dsp:sp modelId="{A9F09C82-7427-42EA-ACA5-271D9881B444}">
      <dsp:nvSpPr>
        <dsp:cNvPr id="0" name=""/>
        <dsp:cNvSpPr/>
      </dsp:nvSpPr>
      <dsp:spPr>
        <a:xfrm>
          <a:off x="1410172" y="1905502"/>
          <a:ext cx="3164805" cy="3164805"/>
        </a:xfrm>
        <a:prstGeom prst="leftCircularArrow">
          <a:avLst>
            <a:gd name="adj1" fmla="val 2892"/>
            <a:gd name="adj2" fmla="val 353706"/>
            <a:gd name="adj3" fmla="val 2314964"/>
            <a:gd name="adj4" fmla="val 9210236"/>
            <a:gd name="adj5" fmla="val 3374"/>
          </a:avLst>
        </a:prstGeom>
        <a:solidFill>
          <a:srgbClr val="F6891F"/>
        </a:solidFill>
        <a:ln>
          <a:noFill/>
        </a:ln>
        <a:effectLst/>
      </dsp:spPr>
      <dsp:style>
        <a:lnRef idx="0">
          <a:scrgbClr r="0" g="0" b="0"/>
        </a:lnRef>
        <a:fillRef idx="1">
          <a:scrgbClr r="0" g="0" b="0"/>
        </a:fillRef>
        <a:effectRef idx="0">
          <a:scrgbClr r="0" g="0" b="0"/>
        </a:effectRef>
        <a:fontRef idx="minor">
          <a:schemeClr val="lt1"/>
        </a:fontRef>
      </dsp:style>
    </dsp:sp>
    <dsp:sp modelId="{5814CB09-FB1E-44FB-B9FE-D9943AD8A0CB}">
      <dsp:nvSpPr>
        <dsp:cNvPr id="0" name=""/>
        <dsp:cNvSpPr/>
      </dsp:nvSpPr>
      <dsp:spPr>
        <a:xfrm>
          <a:off x="614700" y="3043452"/>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fr-CA" sz="3200" kern="1200" dirty="0">
              <a:solidFill>
                <a:schemeClr val="bg1"/>
              </a:solidFill>
            </a:rPr>
            <a:t>Introduction</a:t>
          </a:r>
        </a:p>
      </dsp:txBody>
      <dsp:txXfrm>
        <a:off x="642162" y="3070914"/>
        <a:ext cx="2302895" cy="882702"/>
      </dsp:txXfrm>
    </dsp:sp>
    <dsp:sp modelId="{F345990F-66A7-46B5-BCE1-EE5229B4D2FB}">
      <dsp:nvSpPr>
        <dsp:cNvPr id="0" name=""/>
        <dsp:cNvSpPr/>
      </dsp:nvSpPr>
      <dsp:spPr>
        <a:xfrm>
          <a:off x="3385744" y="813697"/>
          <a:ext cx="3116768" cy="3469647"/>
        </a:xfrm>
        <a:prstGeom prst="roundRect">
          <a:avLst>
            <a:gd name="adj" fmla="val 10000"/>
          </a:avLst>
        </a:prstGeom>
        <a:solidFill>
          <a:srgbClr val="DADDDE">
            <a:alpha val="90000"/>
          </a:srgbClr>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600"/>
            </a:spcAft>
            <a:buChar char="•"/>
          </a:pPr>
          <a:r>
            <a:rPr lang="en-CA" sz="1800" kern="1200" noProof="0" dirty="0"/>
            <a:t>The mediator asks both sides to tell their story and what they want.</a:t>
          </a:r>
        </a:p>
        <a:p>
          <a:pPr marL="171450" lvl="1" indent="-171450" algn="l" defTabSz="800100">
            <a:lnSpc>
              <a:spcPct val="90000"/>
            </a:lnSpc>
            <a:spcBef>
              <a:spcPct val="0"/>
            </a:spcBef>
            <a:spcAft>
              <a:spcPts val="600"/>
            </a:spcAft>
            <a:buChar char="•"/>
          </a:pPr>
          <a:r>
            <a:rPr lang="en-CA" sz="1800" kern="1200" noProof="0" dirty="0"/>
            <a:t>The people involved in the conflict respectfully discuss the causes of their conflict and suggest solutions.</a:t>
          </a:r>
        </a:p>
        <a:p>
          <a:pPr marL="57150" lvl="1" indent="-57150" algn="l" defTabSz="488950">
            <a:lnSpc>
              <a:spcPct val="90000"/>
            </a:lnSpc>
            <a:spcBef>
              <a:spcPct val="0"/>
            </a:spcBef>
            <a:spcAft>
              <a:spcPct val="15000"/>
            </a:spcAft>
            <a:buChar char="•"/>
          </a:pPr>
          <a:endParaRPr lang="en-CA" sz="1100" kern="1200" noProof="0" dirty="0"/>
        </a:p>
      </dsp:txBody>
      <dsp:txXfrm>
        <a:off x="3465590" y="1637039"/>
        <a:ext cx="2957076" cy="2566459"/>
      </dsp:txXfrm>
    </dsp:sp>
    <dsp:sp modelId="{55E43A26-CD37-4079-A327-83595FA80EAE}">
      <dsp:nvSpPr>
        <dsp:cNvPr id="0" name=""/>
        <dsp:cNvSpPr/>
      </dsp:nvSpPr>
      <dsp:spPr>
        <a:xfrm>
          <a:off x="5117680" y="-212367"/>
          <a:ext cx="3196225" cy="3196225"/>
        </a:xfrm>
        <a:prstGeom prst="circularArrow">
          <a:avLst>
            <a:gd name="adj1" fmla="val 2864"/>
            <a:gd name="adj2" fmla="val 349996"/>
            <a:gd name="adj3" fmla="val 19707907"/>
            <a:gd name="adj4" fmla="val 12808924"/>
            <a:gd name="adj5" fmla="val 3341"/>
          </a:avLst>
        </a:prstGeom>
        <a:solidFill>
          <a:srgbClr val="F6891F"/>
        </a:solidFill>
        <a:ln>
          <a:noFill/>
        </a:ln>
        <a:effectLst/>
      </dsp:spPr>
      <dsp:style>
        <a:lnRef idx="0">
          <a:scrgbClr r="0" g="0" b="0"/>
        </a:lnRef>
        <a:fillRef idx="1">
          <a:scrgbClr r="0" g="0" b="0"/>
        </a:fillRef>
        <a:effectRef idx="0">
          <a:scrgbClr r="0" g="0" b="0"/>
        </a:effectRef>
        <a:fontRef idx="minor">
          <a:schemeClr val="lt1"/>
        </a:fontRef>
      </dsp:style>
    </dsp:sp>
    <dsp:sp modelId="{740C4C84-4C97-4A0F-A720-5323689C3378}">
      <dsp:nvSpPr>
        <dsp:cNvPr id="0" name=""/>
        <dsp:cNvSpPr/>
      </dsp:nvSpPr>
      <dsp:spPr>
        <a:xfrm>
          <a:off x="4296955" y="705703"/>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fr-CA" sz="3200" kern="1200" dirty="0">
              <a:solidFill>
                <a:schemeClr val="bg1"/>
              </a:solidFill>
            </a:rPr>
            <a:t>Discussion</a:t>
          </a:r>
        </a:p>
      </dsp:txBody>
      <dsp:txXfrm>
        <a:off x="4324417" y="733165"/>
        <a:ext cx="2302895" cy="882702"/>
      </dsp:txXfrm>
    </dsp:sp>
    <dsp:sp modelId="{1DDF56BE-8145-4F29-8CFB-3752EDA891B8}">
      <dsp:nvSpPr>
        <dsp:cNvPr id="0" name=""/>
        <dsp:cNvSpPr/>
      </dsp:nvSpPr>
      <dsp:spPr>
        <a:xfrm>
          <a:off x="7030463" y="1351381"/>
          <a:ext cx="2652546" cy="2187796"/>
        </a:xfrm>
        <a:prstGeom prst="roundRect">
          <a:avLst>
            <a:gd name="adj" fmla="val 10000"/>
          </a:avLst>
        </a:prstGeom>
        <a:solidFill>
          <a:srgbClr val="DADDDE">
            <a:alpha val="89804"/>
          </a:srgbClr>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en-CA" sz="1400" kern="1200" noProof="0" dirty="0"/>
        </a:p>
        <a:p>
          <a:pPr marL="171450" lvl="1" indent="-171450" algn="l" defTabSz="800100">
            <a:lnSpc>
              <a:spcPct val="90000"/>
            </a:lnSpc>
            <a:spcBef>
              <a:spcPct val="0"/>
            </a:spcBef>
            <a:spcAft>
              <a:spcPct val="15000"/>
            </a:spcAft>
            <a:buChar char="•"/>
          </a:pPr>
          <a:r>
            <a:rPr lang="en-CA" sz="1800" kern="1200" noProof="0" dirty="0"/>
            <a:t>The mediator writes down what was said and agreed on.</a:t>
          </a:r>
        </a:p>
      </dsp:txBody>
      <dsp:txXfrm>
        <a:off x="7080810" y="1401728"/>
        <a:ext cx="2551852" cy="1618288"/>
      </dsp:txXfrm>
    </dsp:sp>
    <dsp:sp modelId="{7F9CB28B-974A-4708-8259-CAF4A69C519D}">
      <dsp:nvSpPr>
        <dsp:cNvPr id="0" name=""/>
        <dsp:cNvSpPr/>
      </dsp:nvSpPr>
      <dsp:spPr>
        <a:xfrm>
          <a:off x="7593055" y="2972935"/>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fr-CA" sz="3200" kern="1200" dirty="0">
              <a:solidFill>
                <a:schemeClr val="bg1"/>
              </a:solidFill>
            </a:rPr>
            <a:t>Conclusion</a:t>
          </a:r>
        </a:p>
      </dsp:txBody>
      <dsp:txXfrm>
        <a:off x="7620517" y="3000397"/>
        <a:ext cx="2302895" cy="8827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CE672-8CF7-4E7E-A96A-00F6CE800B21}" type="datetimeFigureOut">
              <a:t>28/08/2024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629-062F-46DE-AA79-873DB4AE343B}" type="slidenum">
              <a:t>‹N°›</a:t>
            </a:fld>
            <a:endParaRPr lang="fr-FR"/>
          </a:p>
        </p:txBody>
      </p:sp>
    </p:spTree>
    <p:extLst>
      <p:ext uri="{BB962C8B-B14F-4D97-AF65-F5344CB8AC3E}">
        <p14:creationId xmlns:p14="http://schemas.microsoft.com/office/powerpoint/2010/main" val="288444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b="1" noProof="0" dirty="0">
              <a:latin typeface="Arial" panose="020B0604020202020204" pitchFamily="34" charset="0"/>
              <a:cs typeface="Arial" panose="020B0604020202020204" pitchFamily="34" charset="0"/>
            </a:endParaRPr>
          </a:p>
          <a:p>
            <a:r>
              <a:rPr lang="en-CA" noProof="0" dirty="0">
                <a:latin typeface="Arial" panose="020B0604020202020204" pitchFamily="34" charset="0"/>
                <a:cs typeface="Arial" panose="020B0604020202020204" pitchFamily="34" charset="0"/>
              </a:rPr>
              <a:t>This PowerPoint presentation is an optional aid to run the “Don’t Fight, Mediate!” activity. </a:t>
            </a:r>
            <a:r>
              <a:rPr lang="en-US" noProof="0" dirty="0">
                <a:latin typeface="Arial" panose="020B0604020202020204" pitchFamily="34" charset="0"/>
                <a:cs typeface="Arial" panose="020B0604020202020204" pitchFamily="34" charset="0"/>
              </a:rPr>
              <a:t>Most of the information it contains illustrates the various steps outlined in the Student Workbook. </a:t>
            </a:r>
            <a:r>
              <a:rPr lang="en-CA" noProof="0" dirty="0">
                <a:latin typeface="Arial" panose="020B0604020202020204" pitchFamily="34" charset="0"/>
                <a:cs typeface="Arial" panose="020B0604020202020204" pitchFamily="34" charset="0"/>
              </a:rPr>
              <a:t>It can be used to correct the information gathered by the students. </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The proposed exercises are ready-to-use suggestions to run the activity and encourage your students’ participation.​</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The notes section of several slides include “NOTES FOR THE TEACHER," which provide specific information for the activity.​</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  Éducaloi, 2024​</a:t>
            </a:r>
            <a:endParaRPr lang="en-CA"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a:t>
            </a:fld>
            <a:endParaRPr lang="fr-CA"/>
          </a:p>
        </p:txBody>
      </p:sp>
    </p:spTree>
    <p:extLst>
      <p:ext uri="{BB962C8B-B14F-4D97-AF65-F5344CB8AC3E}">
        <p14:creationId xmlns:p14="http://schemas.microsoft.com/office/powerpoint/2010/main" val="74873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b="1" noProof="0" dirty="0">
              <a:latin typeface="Arial" panose="020B0604020202020204" pitchFamily="34" charset="0"/>
              <a:cs typeface="Arial" panose="020B0604020202020204" pitchFamily="34" charset="0"/>
            </a:endParaRPr>
          </a:p>
          <a:p>
            <a:r>
              <a:rPr lang="en-CA" b="1" noProof="0" dirty="0">
                <a:latin typeface="Arial" panose="020B0604020202020204" pitchFamily="34" charset="0"/>
                <a:cs typeface="Arial" panose="020B0604020202020204" pitchFamily="34" charset="0"/>
              </a:rPr>
              <a:t>Identify situations where mediation can be useful.</a:t>
            </a:r>
            <a:endParaRPr lang="en-CA" b="1" noProof="0" dirty="0">
              <a:latin typeface="Arial" panose="020B0604020202020204" pitchFamily="34" charset="0"/>
              <a:ea typeface="Calibri"/>
              <a:cs typeface="Arial" panose="020B0604020202020204" pitchFamily="34" charset="0"/>
            </a:endParaRP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Invite the students to talk about conflicts they’ve had or heard about</a:t>
            </a:r>
            <a:r>
              <a:rPr lang="en-CA" noProof="0" dirty="0">
                <a:latin typeface="Arial" panose="020B0604020202020204" pitchFamily="34" charset="0"/>
                <a:cs typeface="Arial" panose="020B0604020202020204" pitchFamily="34" charset="0"/>
              </a:rPr>
              <a:t>.</a:t>
            </a:r>
            <a:endParaRPr lang="en-CA" noProof="0" dirty="0">
              <a:latin typeface="Arial" panose="020B0604020202020204" pitchFamily="34" charset="0"/>
              <a:ea typeface="Calibri"/>
              <a:cs typeface="Arial" panose="020B0604020202020204" pitchFamily="34" charset="0"/>
            </a:endParaRP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noProof="0" dirty="0">
                <a:latin typeface="Arial" panose="020B0604020202020204" pitchFamily="34" charset="0"/>
                <a:cs typeface="Arial" panose="020B0604020202020204" pitchFamily="34" charset="0"/>
              </a:rPr>
              <a:t>Discussion point: Mediation can be useful in many situations where at least two people are in conflict. </a:t>
            </a: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Answer Question 6 in the Student Workbook involving writing down examples of situations</a:t>
            </a:r>
            <a:r>
              <a:rPr lang="en-CA" noProof="0" dirty="0">
                <a:latin typeface="Arial" panose="020B0604020202020204" pitchFamily="34" charset="0"/>
                <a:cs typeface="Arial" panose="020B0604020202020204" pitchFamily="34" charset="0"/>
              </a:rPr>
              <a:t>:</a:t>
            </a:r>
            <a:endParaRPr lang="en-CA" noProof="0" dirty="0">
              <a:latin typeface="Arial" panose="020B0604020202020204" pitchFamily="34" charset="0"/>
              <a:ea typeface="Calibri"/>
              <a:cs typeface="Arial" panose="020B0604020202020204" pitchFamily="34" charset="0"/>
            </a:endParaRPr>
          </a:p>
          <a:p>
            <a:pPr marL="450850" lvl="2" indent="-171450">
              <a:buFont typeface="Arial" panose="020B0604020202020204" pitchFamily="34" charset="0"/>
              <a:buChar char="•"/>
            </a:pPr>
            <a:r>
              <a:rPr lang="en-CA" b="1" noProof="0" dirty="0">
                <a:latin typeface="Arial" panose="020B0604020202020204" pitchFamily="34" charset="0"/>
                <a:cs typeface="Arial" panose="020B0604020202020204" pitchFamily="34" charset="0"/>
              </a:rPr>
              <a:t>When students have a conflict at school.</a:t>
            </a:r>
          </a:p>
          <a:p>
            <a:pPr marL="450850" lvl="2" indent="-171450">
              <a:buFont typeface="Arial" panose="020B0604020202020204" pitchFamily="34" charset="0"/>
              <a:buChar char="•"/>
            </a:pPr>
            <a:r>
              <a:rPr lang="en-CA" sz="1200" b="1" i="0" u="none" strike="noStrike" kern="1200" baseline="0" noProof="0" dirty="0">
                <a:solidFill>
                  <a:schemeClr val="tx1"/>
                </a:solidFill>
                <a:latin typeface="Arial" panose="020B0604020202020204" pitchFamily="34" charset="0"/>
                <a:ea typeface="+mn-ea"/>
                <a:cs typeface="Arial" panose="020B0604020202020204" pitchFamily="34" charset="0"/>
              </a:rPr>
              <a:t>When two people have different beliefs, values, opinions or cultures.</a:t>
            </a:r>
          </a:p>
          <a:p>
            <a:pPr marL="450850" lvl="2" indent="-171450">
              <a:buFont typeface="Arial" panose="020B0604020202020204" pitchFamily="34" charset="0"/>
              <a:buChar char="•"/>
            </a:pPr>
            <a:r>
              <a:rPr lang="en-CA" sz="1200" b="1" i="0" u="none" strike="noStrike" kern="1200" baseline="0" noProof="0" dirty="0">
                <a:solidFill>
                  <a:schemeClr val="tx1"/>
                </a:solidFill>
                <a:latin typeface="Arial" panose="020B0604020202020204" pitchFamily="34" charset="0"/>
                <a:ea typeface="+mn-ea"/>
                <a:cs typeface="Arial" panose="020B0604020202020204" pitchFamily="34" charset="0"/>
              </a:rPr>
              <a:t>When parents separate.</a:t>
            </a:r>
            <a:endParaRPr lang="en-CA" b="1" noProof="0" dirty="0">
              <a:latin typeface="Arial" panose="020B0604020202020204" pitchFamily="34" charset="0"/>
              <a:cs typeface="Arial" panose="020B0604020202020204" pitchFamily="34" charset="0"/>
            </a:endParaRPr>
          </a:p>
          <a:p>
            <a:pPr marL="450850" lvl="2" indent="-171450">
              <a:buFont typeface="Arial" panose="020B0604020202020204" pitchFamily="34" charset="0"/>
              <a:buChar char="•"/>
            </a:pPr>
            <a:r>
              <a:rPr lang="en-CA" b="1" noProof="0" dirty="0">
                <a:latin typeface="Arial" panose="020B0604020202020204" pitchFamily="34" charset="0"/>
                <a:cs typeface="Arial" panose="020B0604020202020204" pitchFamily="34" charset="0"/>
              </a:rPr>
              <a:t>When two companies disagree about what a contract means.</a:t>
            </a:r>
          </a:p>
          <a:p>
            <a:pPr marL="450850" lvl="2" indent="-171450">
              <a:buFont typeface="Arial" panose="020B0604020202020204" pitchFamily="34" charset="0"/>
              <a:buChar char="•"/>
            </a:pPr>
            <a:r>
              <a:rPr lang="en-CA" b="1" noProof="0" dirty="0">
                <a:latin typeface="Arial" panose="020B0604020202020204" pitchFamily="34" charset="0"/>
                <a:cs typeface="Arial" panose="020B0604020202020204" pitchFamily="34" charset="0"/>
              </a:rPr>
              <a:t>When two people want to avoid a long, expensive court case.</a:t>
            </a:r>
          </a:p>
          <a:p>
            <a:endParaRPr lang="en-CA" noProof="0" dirty="0">
              <a:latin typeface="Arial" panose="020B0604020202020204" pitchFamily="34" charset="0"/>
              <a:cs typeface="Arial" panose="020B0604020202020204" pitchFamily="34" charset="0"/>
            </a:endParaRPr>
          </a:p>
          <a:p>
            <a:endParaRPr lang="en-CA"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10</a:t>
            </a:fld>
            <a:endParaRPr lang="fr-CA"/>
          </a:p>
        </p:txBody>
      </p:sp>
    </p:spTree>
    <p:extLst>
      <p:ext uri="{BB962C8B-B14F-4D97-AF65-F5344CB8AC3E}">
        <p14:creationId xmlns:p14="http://schemas.microsoft.com/office/powerpoint/2010/main" val="134382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b="1" noProof="0" dirty="0">
                <a:latin typeface="Arial" panose="020B0604020202020204" pitchFamily="34" charset="0"/>
                <a:cs typeface="Arial" panose="020B0604020202020204" pitchFamily="34" charset="0"/>
              </a:rPr>
              <a:t>NOTES TO THE TEACHER</a:t>
            </a:r>
          </a:p>
          <a:p>
            <a:endParaRPr lang="en-CA" sz="1200" noProof="0" dirty="0">
              <a:latin typeface="Arial" panose="020B0604020202020204" pitchFamily="34" charset="0"/>
              <a:ea typeface="Calibri"/>
              <a:cs typeface="Arial" panose="020B0604020202020204" pitchFamily="34" charset="0"/>
            </a:endParaRPr>
          </a:p>
          <a:p>
            <a:r>
              <a:rPr lang="en-CA" sz="1200" b="1" noProof="0" dirty="0">
                <a:latin typeface="Arial" panose="020B0604020202020204" pitchFamily="34" charset="0"/>
                <a:cs typeface="Arial" panose="020B0604020202020204" pitchFamily="34" charset="0"/>
              </a:rPr>
              <a:t>Think of situations that are not mediation</a:t>
            </a:r>
            <a:endParaRPr lang="en-CA" sz="1200" b="1" noProof="0" dirty="0">
              <a:latin typeface="Arial" panose="020B0604020202020204" pitchFamily="34" charset="0"/>
              <a:ea typeface="Calibri"/>
              <a:cs typeface="Arial" panose="020B0604020202020204" pitchFamily="34" charset="0"/>
            </a:endParaRPr>
          </a:p>
          <a:p>
            <a:endParaRPr lang="en-CA" sz="120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0" u="none" noProof="0" dirty="0">
                <a:latin typeface="Arial" panose="020B0604020202020204" pitchFamily="34" charset="0"/>
                <a:cs typeface="Arial" panose="020B0604020202020204" pitchFamily="34" charset="0"/>
              </a:rPr>
              <a:t>Ask the students to differentiate what is and is not mediation</a:t>
            </a:r>
            <a:r>
              <a:rPr lang="en-CA" sz="1200" noProof="0" dirty="0">
                <a:latin typeface="Arial" panose="020B0604020202020204" pitchFamily="34" charset="0"/>
                <a:cs typeface="Arial" panose="020B0604020202020204" pitchFamily="34" charset="0"/>
              </a:rPr>
              <a:t>.</a:t>
            </a:r>
          </a:p>
          <a:p>
            <a:pPr marL="0" indent="0">
              <a:buFont typeface="Wingdings" panose="05000000000000000000" pitchFamily="2" charset="2"/>
              <a:buNone/>
            </a:pPr>
            <a:endParaRPr lang="en-CA" sz="1200" noProof="0" dirty="0">
              <a:latin typeface="Arial" panose="020B0604020202020204" pitchFamily="34" charset="0"/>
              <a:ea typeface="Calibri"/>
              <a:cs typeface="Arial" panose="020B0604020202020204" pitchFamily="34" charset="0"/>
            </a:endParaRPr>
          </a:p>
          <a:p>
            <a:pPr marL="171450" indent="-171450">
              <a:buFont typeface="Wingdings" panose="05000000000000000000" pitchFamily="2" charset="2"/>
              <a:buChar char="q"/>
            </a:pPr>
            <a:r>
              <a:rPr lang="en-CA" sz="1200" b="0" u="none" noProof="0" dirty="0">
                <a:latin typeface="Arial" panose="020B0604020202020204" pitchFamily="34" charset="0"/>
                <a:ea typeface="Calibri" panose="020F0502020204030204"/>
                <a:cs typeface="Arial" panose="020B0604020202020204" pitchFamily="34" charset="0"/>
              </a:rPr>
              <a:t>Answer Question 7 in the Student Workbook:</a:t>
            </a:r>
          </a:p>
          <a:p>
            <a:pPr lvl="1">
              <a:buFont typeface="Arial" panose="05000000000000000000" pitchFamily="2" charset="2"/>
              <a:buChar char="•"/>
            </a:pPr>
            <a:r>
              <a:rPr lang="en-CA" sz="1200" noProof="0" dirty="0">
                <a:latin typeface="Arial" panose="020B0604020202020204" pitchFamily="34" charset="0"/>
                <a:cs typeface="Arial" panose="020B0604020202020204" pitchFamily="34" charset="0"/>
              </a:rPr>
              <a:t>True or false for the characteristics of mediation:</a:t>
            </a:r>
            <a:endParaRPr lang="en-CA" sz="1200" noProof="0" dirty="0">
              <a:latin typeface="Arial" panose="020B0604020202020204" pitchFamily="34" charset="0"/>
              <a:ea typeface="Calibri" panose="020F0502020204030204"/>
              <a:cs typeface="Arial" panose="020B0604020202020204" pitchFamily="34" charset="0"/>
            </a:endParaRPr>
          </a:p>
          <a:p>
            <a:pPr lvl="2">
              <a:buFont typeface="Arial" panose="05000000000000000000" pitchFamily="2" charset="2"/>
              <a:buChar char="•"/>
            </a:pPr>
            <a:r>
              <a:rPr lang="en-CA" sz="1200" noProof="0" dirty="0">
                <a:latin typeface="Arial" panose="020B0604020202020204" pitchFamily="34" charset="0"/>
                <a:cs typeface="Arial" panose="020B0604020202020204" pitchFamily="34" charset="0"/>
              </a:rPr>
              <a:t>The outcome is usually win-win or lose-lose. </a:t>
            </a:r>
            <a:r>
              <a:rPr lang="en-CA" sz="1200" b="1" noProof="0" dirty="0">
                <a:latin typeface="Arial" panose="020B0604020202020204" pitchFamily="34" charset="0"/>
                <a:cs typeface="Arial" panose="020B0604020202020204" pitchFamily="34" charset="0"/>
              </a:rPr>
              <a:t>False</a:t>
            </a:r>
            <a:endParaRPr lang="en-CA" sz="1200" noProof="0" dirty="0">
              <a:latin typeface="Arial" panose="020B0604020202020204" pitchFamily="34" charset="0"/>
              <a:cs typeface="Arial" panose="020B0604020202020204" pitchFamily="34" charset="0"/>
            </a:endParaRPr>
          </a:p>
          <a:p>
            <a:pPr lvl="2">
              <a:buFont typeface="Arial" panose="05000000000000000000" pitchFamily="2" charset="2"/>
              <a:buChar char="•"/>
            </a:pPr>
            <a:r>
              <a:rPr lang="en-CA" sz="1200" noProof="0" dirty="0">
                <a:latin typeface="Arial" panose="020B0604020202020204" pitchFamily="34" charset="0"/>
                <a:cs typeface="Arial" panose="020B0604020202020204" pitchFamily="34" charset="0"/>
              </a:rPr>
              <a:t>Only one solution is possible. </a:t>
            </a:r>
            <a:r>
              <a:rPr lang="en-CA" sz="1200" b="1" noProof="0" dirty="0">
                <a:latin typeface="Arial" panose="020B0604020202020204" pitchFamily="34" charset="0"/>
                <a:cs typeface="Arial" panose="020B0604020202020204" pitchFamily="34" charset="0"/>
              </a:rPr>
              <a:t>False</a:t>
            </a:r>
            <a:endParaRPr lang="en-CA" sz="1200" noProof="0" dirty="0">
              <a:latin typeface="Arial" panose="020B0604020202020204" pitchFamily="34" charset="0"/>
              <a:cs typeface="Arial" panose="020B0604020202020204" pitchFamily="34" charset="0"/>
            </a:endParaRPr>
          </a:p>
          <a:p>
            <a:pPr lvl="2">
              <a:buFont typeface="Arial" panose="05000000000000000000" pitchFamily="2" charset="2"/>
              <a:buChar char="•"/>
            </a:pPr>
            <a:r>
              <a:rPr lang="en-CA" sz="1200" noProof="0" dirty="0">
                <a:latin typeface="Arial" panose="020B0604020202020204" pitchFamily="34" charset="0"/>
                <a:cs typeface="Arial" panose="020B0604020202020204" pitchFamily="34" charset="0"/>
              </a:rPr>
              <a:t>The people involved  find their own solution. </a:t>
            </a:r>
            <a:r>
              <a:rPr lang="en-CA" sz="1200" b="1" noProof="0" dirty="0">
                <a:latin typeface="Arial" panose="020B0604020202020204" pitchFamily="34" charset="0"/>
                <a:cs typeface="Arial" panose="020B0604020202020204" pitchFamily="34" charset="0"/>
              </a:rPr>
              <a:t>True</a:t>
            </a:r>
            <a:endParaRPr lang="en-CA" sz="1200" noProof="0" dirty="0">
              <a:latin typeface="Arial" panose="020B0604020202020204" pitchFamily="34" charset="0"/>
              <a:cs typeface="Arial" panose="020B0604020202020204" pitchFamily="34" charset="0"/>
            </a:endParaRPr>
          </a:p>
          <a:p>
            <a:pPr lvl="2">
              <a:buFont typeface="Arial" panose="05000000000000000000" pitchFamily="2" charset="2"/>
              <a:buChar char="•"/>
            </a:pPr>
            <a:r>
              <a:rPr lang="en-CA" sz="1200" noProof="0" dirty="0">
                <a:latin typeface="Arial" panose="020B0604020202020204" pitchFamily="34" charset="0"/>
                <a:cs typeface="Arial" panose="020B0604020202020204" pitchFamily="34" charset="0"/>
              </a:rPr>
              <a:t>The mediator can impose a solution. </a:t>
            </a:r>
            <a:r>
              <a:rPr lang="en-CA" sz="1200" b="1" noProof="0" dirty="0">
                <a:latin typeface="Arial" panose="020B0604020202020204" pitchFamily="34" charset="0"/>
                <a:cs typeface="Arial" panose="020B0604020202020204" pitchFamily="34" charset="0"/>
              </a:rPr>
              <a:t>False</a:t>
            </a:r>
            <a:endParaRPr lang="en-CA" sz="1200" noProof="0" dirty="0">
              <a:latin typeface="Arial" panose="020B0604020202020204" pitchFamily="34" charset="0"/>
              <a:cs typeface="Arial" panose="020B0604020202020204" pitchFamily="34" charset="0"/>
            </a:endParaRPr>
          </a:p>
          <a:p>
            <a:pPr lvl="2">
              <a:buFont typeface="Arial" panose="05000000000000000000" pitchFamily="2" charset="2"/>
              <a:buChar char="•"/>
            </a:pPr>
            <a:r>
              <a:rPr lang="en-CA" sz="1200" noProof="0" dirty="0">
                <a:latin typeface="Arial" panose="020B0604020202020204" pitchFamily="34" charset="0"/>
                <a:cs typeface="Arial" panose="020B0604020202020204" pitchFamily="34" charset="0"/>
              </a:rPr>
              <a:t>The mediator is neutral and impartial. </a:t>
            </a:r>
            <a:r>
              <a:rPr lang="en-CA" sz="1200" b="1" noProof="0" dirty="0">
                <a:latin typeface="Arial" panose="020B0604020202020204" pitchFamily="34" charset="0"/>
                <a:cs typeface="Arial" panose="020B0604020202020204" pitchFamily="34" charset="0"/>
              </a:rPr>
              <a:t>True</a:t>
            </a:r>
            <a:endParaRPr lang="en-CA" sz="1200" noProof="0" dirty="0">
              <a:latin typeface="Arial" panose="020B0604020202020204" pitchFamily="34" charset="0"/>
              <a:ea typeface="Calibri" panose="020F0502020204030204"/>
              <a:cs typeface="Arial" panose="020B0604020202020204" pitchFamily="34" charset="0"/>
            </a:endParaRPr>
          </a:p>
          <a:p>
            <a:endParaRPr lang="en-CA" sz="120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1" u="sng" noProof="0" dirty="0">
                <a:latin typeface="Arial" panose="020B0604020202020204" pitchFamily="34" charset="0"/>
                <a:cs typeface="Arial" panose="020B0604020202020204" pitchFamily="34" charset="0"/>
              </a:rPr>
              <a:t>Additional</a:t>
            </a:r>
            <a:r>
              <a:rPr lang="en-CA" sz="1200" b="0" noProof="0" dirty="0">
                <a:latin typeface="Arial" panose="020B0604020202020204" pitchFamily="34" charset="0"/>
                <a:cs typeface="Arial" panose="020B0604020202020204" pitchFamily="34" charset="0"/>
              </a:rPr>
              <a:t> </a:t>
            </a:r>
            <a:r>
              <a:rPr lang="en-CA" sz="1200" noProof="0" dirty="0">
                <a:latin typeface="Arial" panose="020B0604020202020204" pitchFamily="34" charset="0"/>
                <a:cs typeface="Arial" panose="020B0604020202020204" pitchFamily="34" charset="0"/>
              </a:rPr>
              <a:t>discussion points:</a:t>
            </a:r>
            <a:endParaRPr lang="en-CA" sz="1200" noProof="0" dirty="0">
              <a:latin typeface="Arial" panose="020B0604020202020204" pitchFamily="34" charset="0"/>
              <a:ea typeface="Calibri"/>
              <a:cs typeface="Arial" panose="020B0604020202020204" pitchFamily="34" charset="0"/>
            </a:endParaRPr>
          </a:p>
          <a:p>
            <a:pPr>
              <a:buFont typeface="Wingdings" panose="05000000000000000000" pitchFamily="2" charset="2"/>
            </a:pPr>
            <a:endParaRPr lang="en-CA" sz="1200" noProof="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CA" sz="1200" noProof="0" dirty="0">
                <a:latin typeface="Arial" panose="020B0604020202020204" pitchFamily="34" charset="0"/>
                <a:cs typeface="Arial" panose="020B0604020202020204" pitchFamily="34" charset="0"/>
              </a:rPr>
              <a:t>Characteristics of mediation:</a:t>
            </a:r>
          </a:p>
          <a:p>
            <a:pPr marL="1085850" lvl="2" indent="-171450">
              <a:buFont typeface="Arial" panose="020B0604020202020204" pitchFamily="34" charset="0"/>
              <a:buChar char="•"/>
            </a:pPr>
            <a:r>
              <a:rPr lang="en-CA" sz="1200" b="0" noProof="0" dirty="0">
                <a:latin typeface="Arial" panose="020B0604020202020204" pitchFamily="34" charset="0"/>
                <a:cs typeface="Arial" panose="020B0604020202020204" pitchFamily="34" charset="0"/>
              </a:rPr>
              <a:t>The mediator is neutral and impartial.</a:t>
            </a:r>
            <a:endParaRPr lang="en-CA" sz="1200" noProof="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CA" sz="1200" b="0" noProof="0" dirty="0">
                <a:latin typeface="Arial" panose="020B0604020202020204" pitchFamily="34" charset="0"/>
                <a:cs typeface="Arial" panose="020B0604020202020204" pitchFamily="34" charset="0"/>
              </a:rPr>
              <a:t>The people in conflict find their own solution together.</a:t>
            </a:r>
            <a:endParaRPr lang="en-CA" sz="1200" noProof="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CA" sz="1200" b="0" noProof="0" dirty="0">
                <a:latin typeface="Arial" panose="020B0604020202020204" pitchFamily="34" charset="0"/>
                <a:cs typeface="Arial" panose="020B0604020202020204" pitchFamily="34" charset="0"/>
              </a:rPr>
              <a:t>The outcome is usually win-win.</a:t>
            </a:r>
            <a:endParaRPr lang="en-CA" sz="1200" noProof="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CA" sz="1200" b="0" noProof="0" dirty="0">
                <a:latin typeface="Arial" panose="020B0604020202020204" pitchFamily="34" charset="0"/>
                <a:cs typeface="Arial" panose="020B0604020202020204" pitchFamily="34" charset="0"/>
              </a:rPr>
              <a:t>Any solution is possible as long as it satisfies the people in conflict.</a:t>
            </a:r>
            <a:endParaRPr lang="en-CA" sz="1200" noProof="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CA" sz="1200" b="1" noProof="0" dirty="0">
              <a:latin typeface="Arial" panose="020B0604020202020204" pitchFamily="34" charset="0"/>
              <a:ea typeface="Calibri"/>
              <a:cs typeface="Arial" panose="020B0604020202020204" pitchFamily="34" charset="0"/>
            </a:endParaRPr>
          </a:p>
          <a:p>
            <a:pPr marL="628650" lvl="1" indent="-171450">
              <a:buFont typeface="Wingdings" panose="05000000000000000000" pitchFamily="2" charset="2"/>
              <a:buChar char="v"/>
            </a:pPr>
            <a:r>
              <a:rPr lang="en-CA" sz="1200" noProof="0" dirty="0">
                <a:latin typeface="Arial" panose="020B0604020202020204" pitchFamily="34" charset="0"/>
                <a:cs typeface="Arial" panose="020B0604020202020204" pitchFamily="34" charset="0"/>
              </a:rPr>
              <a:t>Characteristics of what IS NOT mediation:</a:t>
            </a:r>
          </a:p>
          <a:p>
            <a:pPr marL="1085850" lvl="2"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One person influences the discussion or solutions or favours one person’s opinions or solutions.</a:t>
            </a:r>
          </a:p>
          <a:p>
            <a:pPr marL="1085850" lvl="2"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One person imposes a solution (e.g., arbitrator or judge).</a:t>
            </a:r>
          </a:p>
          <a:p>
            <a:pPr marL="1085850" lvl="2"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The outcome is usually win-lose or lose-lose.</a:t>
            </a:r>
          </a:p>
          <a:p>
            <a:pPr marL="1085850" lvl="2"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Only one solution is possible (e.g., applying a law or regulation). </a:t>
            </a:r>
          </a:p>
          <a:p>
            <a:endParaRPr lang="en-CA" sz="1200" noProof="0" dirty="0">
              <a:latin typeface="Arial" panose="020B0604020202020204" pitchFamily="34" charset="0"/>
              <a:ea typeface="Calibri"/>
              <a:cs typeface="Arial" panose="020B0604020202020204" pitchFamily="34" charset="0"/>
            </a:endParaRPr>
          </a:p>
          <a:p>
            <a:endParaRPr lang="en-CA" sz="1200" noProof="0" dirty="0">
              <a:latin typeface="Arial" panose="020B0604020202020204" pitchFamily="34" charset="0"/>
              <a:ea typeface="Calibri"/>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11</a:t>
            </a:fld>
            <a:endParaRPr lang="fr-CA"/>
          </a:p>
        </p:txBody>
      </p:sp>
    </p:spTree>
    <p:extLst>
      <p:ext uri="{BB962C8B-B14F-4D97-AF65-F5344CB8AC3E}">
        <p14:creationId xmlns:p14="http://schemas.microsoft.com/office/powerpoint/2010/main" val="171903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b="1" noProof="0" dirty="0">
                <a:latin typeface="Arial" panose="020B0604020202020204" pitchFamily="34" charset="0"/>
                <a:cs typeface="Arial" panose="020B0604020202020204" pitchFamily="34" charset="0"/>
              </a:rPr>
              <a:t>NOTES TO THE TEACHER</a:t>
            </a:r>
            <a:endParaRPr lang="en-CA" sz="1200" noProof="0" dirty="0">
              <a:latin typeface="Arial" panose="020B0604020202020204" pitchFamily="34" charset="0"/>
              <a:cs typeface="Arial" panose="020B0604020202020204" pitchFamily="34" charset="0"/>
            </a:endParaRPr>
          </a:p>
          <a:p>
            <a:endParaRPr lang="en-CA" sz="1200" noProof="0" dirty="0">
              <a:latin typeface="Arial" panose="020B0604020202020204" pitchFamily="34" charset="0"/>
              <a:ea typeface="Calibri"/>
              <a:cs typeface="Arial" panose="020B0604020202020204" pitchFamily="34" charset="0"/>
            </a:endParaRPr>
          </a:p>
          <a:p>
            <a:pPr marL="171450" indent="-171450">
              <a:buFont typeface="Wingdings" panose="05000000000000000000" pitchFamily="2" charset="2"/>
              <a:buChar char="q"/>
            </a:pPr>
            <a:r>
              <a:rPr lang="en-CA" sz="1200" b="0" u="none" noProof="0" dirty="0">
                <a:latin typeface="Arial" panose="020B0604020202020204" pitchFamily="34" charset="0"/>
                <a:cs typeface="Arial" panose="020B0604020202020204" pitchFamily="34" charset="0"/>
              </a:rPr>
              <a:t>Read the example of the situation that IS NOT mediation</a:t>
            </a:r>
            <a:r>
              <a:rPr lang="en-CA" sz="1200" noProof="0" dirty="0">
                <a:latin typeface="Arial" panose="020B0604020202020204" pitchFamily="34" charset="0"/>
                <a:cs typeface="Arial" panose="020B0604020202020204" pitchFamily="34" charset="0"/>
              </a:rPr>
              <a:t>: </a:t>
            </a:r>
            <a:endParaRPr lang="en-CA" sz="1200" noProof="0" dirty="0">
              <a:latin typeface="Arial" panose="020B0604020202020204" pitchFamily="34" charset="0"/>
              <a:ea typeface="Calibri" panose="020F0502020204030204"/>
              <a:cs typeface="Arial" panose="020B0604020202020204" pitchFamily="34" charset="0"/>
            </a:endParaRPr>
          </a:p>
          <a:p>
            <a:pPr marL="353695"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 </a:t>
            </a:r>
            <a:r>
              <a:rPr lang="en-CA" sz="1200" b="1" noProof="0" dirty="0">
                <a:latin typeface="Arial" panose="020B0604020202020204" pitchFamily="34" charset="0"/>
                <a:cs typeface="Arial" panose="020B0604020202020204" pitchFamily="34" charset="0"/>
              </a:rPr>
              <a:t>A Tale of Two Brothers…</a:t>
            </a:r>
            <a:endParaRPr lang="en-CA" sz="1200" noProof="0" dirty="0">
              <a:latin typeface="Arial" panose="020B0604020202020204" pitchFamily="34" charset="0"/>
              <a:ea typeface="Calibri"/>
              <a:cs typeface="Arial" panose="020B0604020202020204" pitchFamily="34" charset="0"/>
            </a:endParaRPr>
          </a:p>
          <a:p>
            <a:pPr marL="353695"/>
            <a:r>
              <a:rPr lang="en-CA" sz="1200" noProof="0" dirty="0">
                <a:latin typeface="Arial" panose="020B0604020202020204" pitchFamily="34" charset="0"/>
                <a:cs typeface="Arial" panose="020B0604020202020204" pitchFamily="34" charset="0"/>
              </a:rPr>
              <a:t>Two brothers want to watch different TV shows at the same time and are arguing over who gets control of the remote. They ask their father to settle the argument. </a:t>
            </a:r>
          </a:p>
          <a:p>
            <a:pPr marL="353695"/>
            <a:r>
              <a:rPr lang="en-CA" sz="1200" noProof="0" dirty="0">
                <a:latin typeface="Arial" panose="020B0604020202020204" pitchFamily="34" charset="0"/>
                <a:cs typeface="Arial" panose="020B0604020202020204" pitchFamily="34" charset="0"/>
              </a:rPr>
              <a:t>Outcome: Their father turns off the TV and tells them to go outside and play. The father made the decision for the brothers.</a:t>
            </a:r>
          </a:p>
          <a:p>
            <a:pPr marL="353695"/>
            <a:endParaRPr lang="en-CA" sz="1200" noProof="0" dirty="0">
              <a:latin typeface="Arial" panose="020B0604020202020204" pitchFamily="34" charset="0"/>
              <a:cs typeface="Arial" panose="020B0604020202020204" pitchFamily="34" charset="0"/>
            </a:endParaRPr>
          </a:p>
          <a:p>
            <a:pPr marL="171450" indent="-171450" algn="l" defTabSz="914400" rtl="0" eaLnBrk="1" latinLnBrk="0" hangingPunct="1">
              <a:buFont typeface="Wingdings" panose="05000000000000000000" pitchFamily="2" charset="2"/>
              <a:buChar char="q"/>
            </a:pPr>
            <a:r>
              <a:rPr lang="en-CA" sz="1200" b="0" u="none" kern="1200" noProof="0" dirty="0">
                <a:solidFill>
                  <a:schemeClr val="tx1"/>
                </a:solidFill>
                <a:latin typeface="Arial" panose="020B0604020202020204" pitchFamily="34" charset="0"/>
                <a:ea typeface="+mn-ea"/>
                <a:cs typeface="Arial" panose="020B0604020202020204" pitchFamily="34" charset="0"/>
              </a:rPr>
              <a:t>Answer Question 8 in the Student Workbook: </a:t>
            </a:r>
          </a:p>
          <a:p>
            <a:pPr lvl="2">
              <a:buFont typeface="Arial"/>
              <a:buChar char="•"/>
            </a:pPr>
            <a:r>
              <a:rPr lang="en-CA" sz="1200" noProof="0" dirty="0">
                <a:latin typeface="Arial" panose="020B0604020202020204" pitchFamily="34" charset="0"/>
                <a:cs typeface="Arial" panose="020B0604020202020204" pitchFamily="34" charset="0"/>
              </a:rPr>
              <a:t> Does this situation involve mediation? </a:t>
            </a:r>
            <a:r>
              <a:rPr lang="en-CA" sz="1200" b="1" noProof="0" dirty="0">
                <a:latin typeface="Arial" panose="020B0604020202020204" pitchFamily="34" charset="0"/>
                <a:cs typeface="Arial" panose="020B0604020202020204" pitchFamily="34" charset="0"/>
              </a:rPr>
              <a:t>No</a:t>
            </a:r>
            <a:endParaRPr lang="en-CA" sz="1200" noProof="0" dirty="0">
              <a:latin typeface="Arial" panose="020B0604020202020204" pitchFamily="34" charset="0"/>
              <a:cs typeface="Arial" panose="020B0604020202020204" pitchFamily="34" charset="0"/>
            </a:endParaRPr>
          </a:p>
          <a:p>
            <a:pPr lvl="2">
              <a:buFont typeface="Arial"/>
              <a:buChar char="•"/>
            </a:pPr>
            <a:r>
              <a:rPr lang="en-CA" sz="1200" noProof="0" dirty="0">
                <a:latin typeface="Arial" panose="020B0604020202020204" pitchFamily="34" charset="0"/>
                <a:cs typeface="Arial" panose="020B0604020202020204" pitchFamily="34" charset="0"/>
              </a:rPr>
              <a:t> Why? </a:t>
            </a:r>
          </a:p>
          <a:p>
            <a:pPr lvl="3">
              <a:buFont typeface="Arial"/>
              <a:buChar char="•"/>
            </a:pPr>
            <a:r>
              <a:rPr lang="en-CA" sz="1200" b="1" noProof="0" dirty="0">
                <a:latin typeface="Arial" panose="020B0604020202020204" pitchFamily="34" charset="0"/>
                <a:cs typeface="Arial" panose="020B0604020202020204" pitchFamily="34" charset="0"/>
              </a:rPr>
              <a:t>Possible answer: The father imposed the solution. The people involved in the conflict did not find a satisfactory solution for both sides (lose-lose outcome).</a:t>
            </a:r>
            <a:endParaRPr lang="en-CA" sz="1200" b="1" noProof="0" dirty="0">
              <a:latin typeface="Arial" panose="020B0604020202020204" pitchFamily="34" charset="0"/>
              <a:ea typeface="Calibri"/>
              <a:cs typeface="Arial" panose="020B0604020202020204" pitchFamily="34" charset="0"/>
            </a:endParaRPr>
          </a:p>
          <a:p>
            <a:pPr lvl="2">
              <a:buFont typeface="Arial"/>
              <a:buChar char="•"/>
            </a:pPr>
            <a:endParaRPr lang="en-CA" sz="1200" noProof="0" dirty="0">
              <a:latin typeface="Arial" panose="020B0604020202020204" pitchFamily="34" charset="0"/>
              <a:cs typeface="Arial" panose="020B0604020202020204" pitchFamily="34" charset="0"/>
            </a:endParaRPr>
          </a:p>
          <a:p>
            <a:pPr lvl="2"/>
            <a:r>
              <a:rPr lang="en-CA" sz="1200" noProof="0" dirty="0">
                <a:latin typeface="Arial" panose="020B0604020202020204" pitchFamily="34" charset="0"/>
                <a:cs typeface="Arial" panose="020B0604020202020204" pitchFamily="34" charset="0"/>
              </a:rPr>
              <a:t>Reflection on the story: Rather than talking and trying to agree on a show they would both enjoy, the brothers can’t watch TV. Resolving a conflict does not necessarily lead to a happy ending …</a:t>
            </a:r>
          </a:p>
          <a:p>
            <a:endParaRPr lang="en-CA" sz="1200" noProof="0" dirty="0">
              <a:latin typeface="Arial" panose="020B0604020202020204" pitchFamily="34" charset="0"/>
              <a:ea typeface="Calibri" panose="020F0502020204030204"/>
              <a:cs typeface="Arial" panose="020B0604020202020204" pitchFamily="34" charset="0"/>
            </a:endParaRPr>
          </a:p>
          <a:p>
            <a:endParaRPr lang="en-CA" sz="1200" noProof="0" dirty="0">
              <a:latin typeface="Arial" panose="020B0604020202020204" pitchFamily="34" charset="0"/>
              <a:ea typeface="Calibri" panose="020F0502020204030204"/>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12</a:t>
            </a:fld>
            <a:endParaRPr lang="fr-CA"/>
          </a:p>
        </p:txBody>
      </p:sp>
    </p:spTree>
    <p:extLst>
      <p:ext uri="{BB962C8B-B14F-4D97-AF65-F5344CB8AC3E}">
        <p14:creationId xmlns:p14="http://schemas.microsoft.com/office/powerpoint/2010/main" val="423228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b="1" noProof="0" dirty="0">
              <a:latin typeface="Arial" panose="020B0604020202020204" pitchFamily="34" charset="0"/>
              <a:cs typeface="Arial" panose="020B0604020202020204" pitchFamily="34" charset="0"/>
            </a:endParaRPr>
          </a:p>
          <a:p>
            <a:r>
              <a:rPr lang="en-CA" b="1" noProof="0" dirty="0">
                <a:latin typeface="Arial" panose="020B0604020202020204" pitchFamily="34" charset="0"/>
                <a:cs typeface="Arial" panose="020B0604020202020204" pitchFamily="34" charset="0"/>
              </a:rPr>
              <a:t>Find the advantages of resolving conflicts through mediation.</a:t>
            </a:r>
            <a:endParaRPr lang="en-CA" b="1" noProof="0" dirty="0">
              <a:latin typeface="Arial" panose="020B0604020202020204" pitchFamily="34" charset="0"/>
              <a:ea typeface="Calibri"/>
              <a:cs typeface="Arial" panose="020B0604020202020204" pitchFamily="34" charset="0"/>
            </a:endParaRPr>
          </a:p>
          <a:p>
            <a:endParaRPr lang="en-CA" noProof="0" dirty="0">
              <a:latin typeface="Arial" panose="020B0604020202020204" pitchFamily="34" charset="0"/>
              <a:cs typeface="Arial" panose="020B0604020202020204" pitchFamily="34" charset="0"/>
            </a:endParaRPr>
          </a:p>
          <a:p>
            <a:pPr marL="267970" indent="-26797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Answer Question 9 in the Student Workbook on the advantages of mediation.</a:t>
            </a:r>
            <a:endParaRPr lang="en-CA" b="0" u="none" noProof="0" dirty="0">
              <a:latin typeface="Arial" panose="020B0604020202020204" pitchFamily="34" charset="0"/>
              <a:ea typeface="Calibri"/>
              <a:cs typeface="Arial" panose="020B0604020202020204" pitchFamily="34" charset="0"/>
            </a:endParaRPr>
          </a:p>
          <a:p>
            <a:pPr marL="268288" indent="-268288"/>
            <a:endParaRPr lang="en-CA" noProof="0" dirty="0">
              <a:latin typeface="Arial" panose="020B0604020202020204" pitchFamily="34" charset="0"/>
              <a:cs typeface="Arial" panose="020B0604020202020204" pitchFamily="34" charset="0"/>
            </a:endParaRPr>
          </a:p>
          <a:p>
            <a:pPr marL="267970" indent="-267970">
              <a:buFont typeface="Wingdings" panose="05000000000000000000" pitchFamily="2" charset="2"/>
              <a:buChar char="q"/>
            </a:pPr>
            <a:r>
              <a:rPr lang="en-CA" noProof="0" dirty="0">
                <a:latin typeface="Arial" panose="020B0604020202020204" pitchFamily="34" charset="0"/>
                <a:cs typeface="Arial" panose="020B0604020202020204" pitchFamily="34" charset="0"/>
              </a:rPr>
              <a:t>Discussion points: among other things, mediation allows the people in a conflict to…</a:t>
            </a:r>
            <a:endParaRPr lang="en-CA" noProof="0" dirty="0">
              <a:latin typeface="Arial" panose="020B0604020202020204" pitchFamily="34" charset="0"/>
              <a:ea typeface="Calibri"/>
              <a:cs typeface="Arial" panose="020B0604020202020204" pitchFamily="34" charset="0"/>
            </a:endParaRPr>
          </a:p>
          <a:p>
            <a:pPr marL="536575" lvl="0" indent="-171450">
              <a:buFont typeface="Arial" panose="020B0604020202020204" pitchFamily="34" charset="0"/>
              <a:buChar char="•"/>
            </a:pPr>
            <a:r>
              <a:rPr lang="en-CA" b="1" noProof="0" dirty="0">
                <a:latin typeface="Arial" panose="020B0604020202020204" pitchFamily="34" charset="0"/>
                <a:cs typeface="Arial" panose="020B0604020202020204" pitchFamily="34" charset="0"/>
              </a:rPr>
              <a:t>find a solution for themselves.</a:t>
            </a:r>
          </a:p>
          <a:p>
            <a:pPr marL="536575" lvl="0" indent="-171450">
              <a:buFont typeface="Arial" panose="020B0604020202020204" pitchFamily="34" charset="0"/>
              <a:buChar char="•"/>
            </a:pPr>
            <a:r>
              <a:rPr lang="en-CA" b="1" noProof="0" dirty="0">
                <a:latin typeface="Arial" panose="020B0604020202020204" pitchFamily="34" charset="0"/>
                <a:cs typeface="Arial" panose="020B0604020202020204" pitchFamily="34" charset="0"/>
              </a:rPr>
              <a:t>find a solution that satisfies everyone.</a:t>
            </a:r>
          </a:p>
          <a:p>
            <a:pPr marL="536575" lvl="0" indent="-171450">
              <a:buFont typeface="Arial" panose="020B0604020202020204" pitchFamily="34" charset="0"/>
              <a:buChar char="•"/>
            </a:pPr>
            <a:r>
              <a:rPr lang="en-CA" b="1" noProof="0" dirty="0">
                <a:latin typeface="Arial" panose="020B0604020202020204" pitchFamily="34" charset="0"/>
                <a:cs typeface="Arial" panose="020B0604020202020204" pitchFamily="34" charset="0"/>
              </a:rPr>
              <a:t>resolve the conflict quickly (instead of dragging it out in court, for example).</a:t>
            </a:r>
          </a:p>
          <a:p>
            <a:pPr marL="536575" lvl="0" indent="-171450">
              <a:buFont typeface="Arial" panose="020B0604020202020204" pitchFamily="34" charset="0"/>
              <a:buChar char="•"/>
            </a:pPr>
            <a:r>
              <a:rPr lang="en-CA" b="1" noProof="0" dirty="0">
                <a:latin typeface="Arial" panose="020B0604020202020204" pitchFamily="34" charset="0"/>
                <a:cs typeface="Arial" panose="020B0604020202020204" pitchFamily="34" charset="0"/>
              </a:rPr>
              <a:t>keep discussions and agreements confidential.</a:t>
            </a:r>
          </a:p>
          <a:p>
            <a:endParaRPr lang="en-CA" b="1" noProof="0" dirty="0">
              <a:latin typeface="Arial" panose="020B0604020202020204" pitchFamily="34" charset="0"/>
              <a:cs typeface="Arial" panose="020B0604020202020204" pitchFamily="34" charset="0"/>
            </a:endParaRPr>
          </a:p>
          <a:p>
            <a:endParaRPr lang="en-CA"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13</a:t>
            </a:fld>
            <a:endParaRPr lang="fr-CA"/>
          </a:p>
        </p:txBody>
      </p:sp>
    </p:spTree>
    <p:extLst>
      <p:ext uri="{BB962C8B-B14F-4D97-AF65-F5344CB8AC3E}">
        <p14:creationId xmlns:p14="http://schemas.microsoft.com/office/powerpoint/2010/main" val="131850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14</a:t>
            </a:fld>
            <a:endParaRPr lang="en-CA"/>
          </a:p>
        </p:txBody>
      </p:sp>
    </p:spTree>
    <p:extLst>
      <p:ext uri="{BB962C8B-B14F-4D97-AF65-F5344CB8AC3E}">
        <p14:creationId xmlns:p14="http://schemas.microsoft.com/office/powerpoint/2010/main" val="3265828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i="1" noProof="0" dirty="0">
              <a:latin typeface="Arial" panose="020B0604020202020204" pitchFamily="34" charset="0"/>
              <a:ea typeface="Calibri"/>
              <a:cs typeface="Arial" panose="020B0604020202020204" pitchFamily="34" charset="0"/>
            </a:endParaRPr>
          </a:p>
          <a:p>
            <a:pPr marL="171450" indent="-171450">
              <a:buFont typeface="Wingdings" panose="05000000000000000000" pitchFamily="2" charset="2"/>
              <a:buChar char="q"/>
            </a:pPr>
            <a:r>
              <a:rPr lang="en-CA" b="1" noProof="0" dirty="0">
                <a:latin typeface="Arial" panose="020B0604020202020204" pitchFamily="34" charset="0"/>
                <a:cs typeface="Arial" panose="020B0604020202020204" pitchFamily="34" charset="0"/>
              </a:rPr>
              <a:t>Tips for leading the activity: </a:t>
            </a:r>
          </a:p>
          <a:p>
            <a:endParaRPr lang="en-CA" i="1" noProof="0" dirty="0">
              <a:latin typeface="Arial" panose="020B0604020202020204" pitchFamily="34" charset="0"/>
              <a:cs typeface="Arial" panose="020B0604020202020204" pitchFamily="34" charset="0"/>
            </a:endParaRPr>
          </a:p>
          <a:p>
            <a:pPr marL="685800" lvl="1" indent="-228600">
              <a:spcAft>
                <a:spcPts val="600"/>
              </a:spcAft>
              <a:buFont typeface="+mj-lt"/>
              <a:buAutoNum type="arabicPeriod"/>
            </a:pPr>
            <a:r>
              <a:rPr lang="en-CA" b="0" u="none" noProof="0" dirty="0">
                <a:latin typeface="Arial" panose="020B0604020202020204" pitchFamily="34" charset="0"/>
                <a:cs typeface="Arial" panose="020B0604020202020204" pitchFamily="34" charset="0"/>
              </a:rPr>
              <a:t>Ask the students to identify the players involved in mediation. </a:t>
            </a:r>
            <a:endParaRPr lang="en-CA" b="0" u="none" noProof="0" dirty="0">
              <a:latin typeface="Arial" panose="020B0604020202020204" pitchFamily="34" charset="0"/>
              <a:ea typeface="Calibri"/>
              <a:cs typeface="Arial" panose="020B0604020202020204" pitchFamily="34" charset="0"/>
            </a:endParaRPr>
          </a:p>
          <a:p>
            <a:pPr marL="685800" lvl="1" indent="-228600">
              <a:spcAft>
                <a:spcPts val="600"/>
              </a:spcAft>
              <a:buFont typeface="+mj-lt"/>
              <a:buAutoNum type="arabicPeriod"/>
            </a:pPr>
            <a:r>
              <a:rPr lang="en-CA" b="0" u="none" noProof="0" dirty="0">
                <a:latin typeface="Arial" panose="020B0604020202020204" pitchFamily="34" charset="0"/>
                <a:cs typeface="Arial" panose="020B0604020202020204" pitchFamily="34" charset="0"/>
              </a:rPr>
              <a:t>Once they have identified one of the players, click on the corresponding figure. This should take you to a slide with more information about that player. </a:t>
            </a:r>
          </a:p>
          <a:p>
            <a:pPr marL="685800" marR="0" lvl="1"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CA" b="0" u="none" noProof="0" dirty="0">
                <a:latin typeface="Arial" panose="020B0604020202020204" pitchFamily="34" charset="0"/>
                <a:ea typeface="Calibri"/>
                <a:cs typeface="Arial" panose="020B0604020202020204" pitchFamily="34" charset="0"/>
              </a:rPr>
              <a:t>As they identify the players, the students must write their names on the same diagram in their Student Workbook.</a:t>
            </a:r>
          </a:p>
          <a:p>
            <a:pPr marL="685800" lvl="1" indent="-228600">
              <a:spcAft>
                <a:spcPts val="600"/>
              </a:spcAft>
              <a:buFont typeface="+mj-lt"/>
              <a:buAutoNum type="arabicPeriod"/>
            </a:pPr>
            <a:r>
              <a:rPr lang="en-CA" b="0" u="none" noProof="0" dirty="0">
                <a:latin typeface="Arial" panose="020B0604020202020204" pitchFamily="34" charset="0"/>
                <a:cs typeface="Arial" panose="020B0604020202020204" pitchFamily="34" charset="0"/>
              </a:rPr>
              <a:t>Once the player’s role is presented, click on the “Return to the diagram” icon on the bottom right to return to this slide. The name of the player should appear</a:t>
            </a:r>
            <a:r>
              <a:rPr lang="en-CA" b="0" i="0" u="none" strike="noStrike" noProof="0" dirty="0">
                <a:solidFill>
                  <a:srgbClr val="000000"/>
                </a:solidFill>
                <a:effectLst/>
                <a:latin typeface="Arial" panose="020B0604020202020204" pitchFamily="34" charset="0"/>
                <a:cs typeface="Arial" panose="020B0604020202020204" pitchFamily="34" charset="0"/>
              </a:rPr>
              <a:t>. </a:t>
            </a:r>
            <a:r>
              <a:rPr lang="en-CA" b="0" i="0" u="none" noProof="0" dirty="0">
                <a:solidFill>
                  <a:srgbClr val="000000"/>
                </a:solidFill>
                <a:effectLst/>
                <a:latin typeface="Arial" panose="020B0604020202020204" pitchFamily="34" charset="0"/>
                <a:cs typeface="Arial" panose="020B0604020202020204" pitchFamily="34" charset="0"/>
              </a:rPr>
              <a:t>​</a:t>
            </a:r>
            <a:r>
              <a:rPr lang="en-CA" b="0" u="none" noProof="0" dirty="0">
                <a:latin typeface="Arial" panose="020B0604020202020204" pitchFamily="34" charset="0"/>
                <a:cs typeface="Arial" panose="020B0604020202020204" pitchFamily="34" charset="0"/>
              </a:rPr>
              <a:t> </a:t>
            </a:r>
          </a:p>
          <a:p>
            <a:pPr marL="685800" lvl="1" indent="-228600">
              <a:spcAft>
                <a:spcPts val="600"/>
              </a:spcAft>
              <a:buFont typeface="+mj-lt"/>
              <a:buAutoNum type="arabicPeriod"/>
            </a:pPr>
            <a:r>
              <a:rPr lang="en-CA" b="0" i="0" u="none" strike="noStrike" noProof="0" dirty="0">
                <a:solidFill>
                  <a:srgbClr val="000000"/>
                </a:solidFill>
                <a:effectLst/>
                <a:latin typeface="Arial" panose="020B0604020202020204" pitchFamily="34" charset="0"/>
                <a:cs typeface="Arial" panose="020B0604020202020204" pitchFamily="34" charset="0"/>
              </a:rPr>
              <a:t>Once all of the players have been identified, click on the “Click here once all the players have been identified” icon on the bottom right. This will take you to “The Simulated Mediation Process” slide. </a:t>
            </a:r>
          </a:p>
          <a:p>
            <a:pPr marL="228600" indent="-228600">
              <a:spcAft>
                <a:spcPts val="600"/>
              </a:spcAft>
              <a:buAutoNum type="arabicParenBoth"/>
            </a:pPr>
            <a:endParaRPr lang="en-CA" b="0" u="none" noProof="0" dirty="0">
              <a:latin typeface="Arial" panose="020B0604020202020204" pitchFamily="34" charset="0"/>
              <a:cs typeface="Arial" panose="020B0604020202020204" pitchFamily="34" charset="0"/>
            </a:endParaRPr>
          </a:p>
          <a:p>
            <a:pPr marL="171450" indent="-171450">
              <a:spcAft>
                <a:spcPts val="600"/>
              </a:spcAft>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After identifying all of the players, answer Question 10 in the Student Workbook to summarize the description of each player.</a:t>
            </a:r>
          </a:p>
          <a:p>
            <a:endParaRPr lang="en-CA"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15</a:t>
            </a:fld>
            <a:endParaRPr lang="fr-CA"/>
          </a:p>
        </p:txBody>
      </p:sp>
    </p:spTree>
    <p:extLst>
      <p:ext uri="{BB962C8B-B14F-4D97-AF65-F5344CB8AC3E}">
        <p14:creationId xmlns:p14="http://schemas.microsoft.com/office/powerpoint/2010/main" val="243084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16</a:t>
            </a:fld>
            <a:endParaRPr lang="en-CA"/>
          </a:p>
        </p:txBody>
      </p:sp>
    </p:spTree>
    <p:extLst>
      <p:ext uri="{BB962C8B-B14F-4D97-AF65-F5344CB8AC3E}">
        <p14:creationId xmlns:p14="http://schemas.microsoft.com/office/powerpoint/2010/main" val="431036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17</a:t>
            </a:fld>
            <a:endParaRPr lang="en-CA"/>
          </a:p>
        </p:txBody>
      </p:sp>
    </p:spTree>
    <p:extLst>
      <p:ext uri="{BB962C8B-B14F-4D97-AF65-F5344CB8AC3E}">
        <p14:creationId xmlns:p14="http://schemas.microsoft.com/office/powerpoint/2010/main" val="3014113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18</a:t>
            </a:fld>
            <a:endParaRPr lang="en-CA"/>
          </a:p>
        </p:txBody>
      </p:sp>
    </p:spTree>
    <p:extLst>
      <p:ext uri="{BB962C8B-B14F-4D97-AF65-F5344CB8AC3E}">
        <p14:creationId xmlns:p14="http://schemas.microsoft.com/office/powerpoint/2010/main" val="4104013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19</a:t>
            </a:fld>
            <a:endParaRPr lang="en-CA"/>
          </a:p>
        </p:txBody>
      </p:sp>
    </p:spTree>
    <p:extLst>
      <p:ext uri="{BB962C8B-B14F-4D97-AF65-F5344CB8AC3E}">
        <p14:creationId xmlns:p14="http://schemas.microsoft.com/office/powerpoint/2010/main" val="136462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a:t>
            </a:fld>
            <a:endParaRPr lang="fr-CA"/>
          </a:p>
        </p:txBody>
      </p:sp>
    </p:spTree>
    <p:extLst>
      <p:ext uri="{BB962C8B-B14F-4D97-AF65-F5344CB8AC3E}">
        <p14:creationId xmlns:p14="http://schemas.microsoft.com/office/powerpoint/2010/main" val="3518600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20</a:t>
            </a:fld>
            <a:endParaRPr lang="en-CA"/>
          </a:p>
        </p:txBody>
      </p:sp>
    </p:spTree>
    <p:extLst>
      <p:ext uri="{BB962C8B-B14F-4D97-AF65-F5344CB8AC3E}">
        <p14:creationId xmlns:p14="http://schemas.microsoft.com/office/powerpoint/2010/main" val="4257557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b="1" u="sng" noProof="0" dirty="0">
              <a:latin typeface="Arial" panose="020B0604020202020204" pitchFamily="34" charset="0"/>
              <a:ea typeface="Calibri"/>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As a class, read the section The Simulated Mediation Process in the Student Workbook.</a:t>
            </a:r>
          </a:p>
          <a:p>
            <a:pPr marL="0" indent="0">
              <a:buFont typeface="Wingdings" panose="05000000000000000000" pitchFamily="2" charset="2"/>
              <a:buNone/>
            </a:pPr>
            <a:endParaRPr lang="en-CA" b="0" u="none"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At this stage, assign a character to each student. </a:t>
            </a:r>
          </a:p>
          <a:p>
            <a:pPr marL="628650" lvl="1" indent="-171450">
              <a:buFont typeface="Arial" panose="020B0604020202020204" pitchFamily="34" charset="0"/>
              <a:buChar char="•"/>
            </a:pPr>
            <a:r>
              <a:rPr lang="en-CA" b="0" u="none" noProof="0" dirty="0">
                <a:latin typeface="Arial" panose="020B0604020202020204" pitchFamily="34" charset="0"/>
                <a:cs typeface="Arial" panose="020B0604020202020204" pitchFamily="34" charset="0"/>
              </a:rPr>
              <a:t>In addition to the family members, there will be mediators and advisors. </a:t>
            </a:r>
          </a:p>
          <a:p>
            <a:pPr marL="457200" lvl="1" indent="0">
              <a:buFont typeface="Arial" panose="020B0604020202020204" pitchFamily="34" charset="0"/>
              <a:buNone/>
            </a:pPr>
            <a:endParaRPr lang="en-CA" b="0" u="none" noProof="0" dirty="0">
              <a:latin typeface="Arial" panose="020B0604020202020204" pitchFamily="34" charset="0"/>
              <a:cs typeface="Arial" panose="020B0604020202020204" pitchFamily="34" charset="0"/>
            </a:endParaRPr>
          </a:p>
          <a:p>
            <a:pPr marL="171450" lvl="1" indent="-171450" algn="l" defTabSz="914400" rtl="0" eaLnBrk="1" latinLnBrk="0" hangingPunct="1">
              <a:buFont typeface="Wingdings" panose="05000000000000000000" pitchFamily="2" charset="2"/>
              <a:buChar char="q"/>
            </a:pPr>
            <a:r>
              <a:rPr lang="en-CA" sz="1200" b="0" u="none" kern="1200" noProof="0" dirty="0">
                <a:solidFill>
                  <a:schemeClr val="tx1"/>
                </a:solidFill>
                <a:latin typeface="Arial" panose="020B0604020202020204" pitchFamily="34" charset="0"/>
                <a:ea typeface="+mn-ea"/>
                <a:cs typeface="Arial" panose="020B0604020202020204" pitchFamily="34" charset="0"/>
              </a:rPr>
              <a:t>Divide the students into teams so that everyone participates in a simulated mediation. </a:t>
            </a:r>
          </a:p>
          <a:p>
            <a:pPr marL="628650" lvl="1" indent="-171450">
              <a:buFont typeface="Arial" panose="020B0604020202020204" pitchFamily="34" charset="0"/>
              <a:buChar char="•"/>
            </a:pPr>
            <a:r>
              <a:rPr lang="en-CA" sz="1200" b="0" u="none" kern="1200" noProof="0" dirty="0">
                <a:solidFill>
                  <a:schemeClr val="tx1"/>
                </a:solidFill>
                <a:latin typeface="Arial" panose="020B0604020202020204" pitchFamily="34" charset="0"/>
                <a:ea typeface="+mn-ea"/>
                <a:cs typeface="Arial" panose="020B0604020202020204" pitchFamily="34" charset="0"/>
              </a:rPr>
              <a:t>Use the Assigning Roles table (</a:t>
            </a:r>
            <a:r>
              <a:rPr lang="en-CA" i="0" noProof="0" dirty="0">
                <a:latin typeface="Arial" panose="020B0604020202020204" pitchFamily="34" charset="0"/>
                <a:cs typeface="Arial" panose="020B0604020202020204" pitchFamily="34" charset="0"/>
              </a:rPr>
              <a:t>Teaching Guide</a:t>
            </a:r>
            <a:r>
              <a:rPr lang="en-CA" sz="1200" b="0" u="none" kern="1200" noProof="0" dirty="0">
                <a:solidFill>
                  <a:schemeClr val="tx1"/>
                </a:solidFill>
                <a:latin typeface="Arial" panose="020B0604020202020204" pitchFamily="34" charset="0"/>
                <a:ea typeface="+mn-ea"/>
                <a:cs typeface="Arial" panose="020B0604020202020204" pitchFamily="34" charset="0"/>
              </a:rPr>
              <a:t>).</a:t>
            </a:r>
            <a:endParaRPr lang="en-CA" sz="1200" b="0" u="none" kern="1200" noProof="0" dirty="0">
              <a:solidFill>
                <a:schemeClr val="tx1"/>
              </a:solidFill>
              <a:latin typeface="Arial" panose="020B0604020202020204" pitchFamily="34" charset="0"/>
              <a:cs typeface="Arial" panose="020B0604020202020204" pitchFamily="34" charset="0"/>
            </a:endParaRPr>
          </a:p>
          <a:p>
            <a:pPr marL="457200" lvl="1" indent="0" algn="l" defTabSz="914400" rtl="0" eaLnBrk="1" latinLnBrk="0" hangingPunct="1">
              <a:buFont typeface="Arial" panose="020B0604020202020204" pitchFamily="34" charset="0"/>
              <a:buNone/>
            </a:pPr>
            <a:endParaRPr lang="en-CA" sz="1200" b="0" u="none" kern="1200" noProof="0" dirty="0">
              <a:solidFill>
                <a:schemeClr val="tx1"/>
              </a:solidFill>
              <a:latin typeface="Arial" panose="020B0604020202020204" pitchFamily="34" charset="0"/>
              <a:ea typeface="+mn-ea"/>
              <a:cs typeface="Arial" panose="020B0604020202020204" pitchFamily="34" charset="0"/>
            </a:endParaRPr>
          </a:p>
          <a:p>
            <a:pPr marL="171450" lvl="1" indent="-171450" algn="l" defTabSz="914400" rtl="0" eaLnBrk="1" latinLnBrk="0" hangingPunct="1">
              <a:buFont typeface="Wingdings" panose="05000000000000000000" pitchFamily="2" charset="2"/>
              <a:buChar char="q"/>
            </a:pPr>
            <a:r>
              <a:rPr lang="en-CA" sz="1200" b="0" u="none" kern="1200" noProof="0" dirty="0">
                <a:solidFill>
                  <a:schemeClr val="tx1"/>
                </a:solidFill>
                <a:latin typeface="Arial" panose="020B0604020202020204" pitchFamily="34" charset="0"/>
                <a:ea typeface="+mn-ea"/>
                <a:cs typeface="Arial" panose="020B0604020202020204" pitchFamily="34" charset="0"/>
              </a:rPr>
              <a:t>Each student must write down their role and their team number in their Student Workbook.</a:t>
            </a:r>
          </a:p>
          <a:p>
            <a:endParaRPr lang="en-CA" b="0" u="none"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i="0" u="none" noProof="0" dirty="0">
                <a:solidFill>
                  <a:srgbClr val="F6891F"/>
                </a:solidFill>
                <a:latin typeface="Arial" panose="020B0604020202020204" pitchFamily="34" charset="0"/>
                <a:cs typeface="Arial" panose="020B0604020202020204" pitchFamily="34" charset="0"/>
              </a:rPr>
              <a:t>Hand out the Character Information Sheets </a:t>
            </a:r>
            <a:r>
              <a:rPr lang="en-CA" b="0" u="none" noProof="0" dirty="0">
                <a:latin typeface="Arial" panose="020B0604020202020204" pitchFamily="34" charset="0"/>
                <a:cs typeface="Arial" panose="020B0604020202020204" pitchFamily="34" charset="0"/>
              </a:rPr>
              <a:t>and the </a:t>
            </a:r>
            <a:r>
              <a:rPr lang="en-CA" b="0" i="0" u="none" noProof="0" dirty="0">
                <a:solidFill>
                  <a:srgbClr val="F6891F"/>
                </a:solidFill>
                <a:latin typeface="Arial" panose="020B0604020202020204" pitchFamily="34" charset="0"/>
                <a:cs typeface="Arial" panose="020B0604020202020204" pitchFamily="34" charset="0"/>
              </a:rPr>
              <a:t>Exercises to Prepare for the Mediation (Teaching Guide)</a:t>
            </a:r>
            <a:r>
              <a:rPr lang="en-CA" b="0" i="0" u="none" noProof="0" dirty="0">
                <a:latin typeface="Arial" panose="020B0604020202020204" pitchFamily="34" charset="0"/>
                <a:cs typeface="Arial" panose="020B0604020202020204" pitchFamily="34" charset="0"/>
              </a:rPr>
              <a:t>. </a:t>
            </a:r>
          </a:p>
          <a:p>
            <a:endParaRPr lang="en-CA"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21</a:t>
            </a:fld>
            <a:endParaRPr lang="fr-CA"/>
          </a:p>
        </p:txBody>
      </p:sp>
    </p:spTree>
    <p:extLst>
      <p:ext uri="{BB962C8B-B14F-4D97-AF65-F5344CB8AC3E}">
        <p14:creationId xmlns:p14="http://schemas.microsoft.com/office/powerpoint/2010/main" val="351935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As a class, read this diagram, which is also presented in the Student Workbook.</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22</a:t>
            </a:fld>
            <a:endParaRPr lang="fr-CA"/>
          </a:p>
        </p:txBody>
      </p:sp>
    </p:spTree>
    <p:extLst>
      <p:ext uri="{BB962C8B-B14F-4D97-AF65-F5344CB8AC3E}">
        <p14:creationId xmlns:p14="http://schemas.microsoft.com/office/powerpoint/2010/main" val="3438432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As a class, read the instructions, which are also presented in the Student Workbook.</a:t>
            </a:r>
          </a:p>
          <a:p>
            <a:endParaRPr lang="en-CA"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23</a:t>
            </a:fld>
            <a:endParaRPr lang="fr-CA"/>
          </a:p>
        </p:txBody>
      </p:sp>
    </p:spTree>
    <p:extLst>
      <p:ext uri="{BB962C8B-B14F-4D97-AF65-F5344CB8AC3E}">
        <p14:creationId xmlns:p14="http://schemas.microsoft.com/office/powerpoint/2010/main" val="226841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sz="1200" b="1" noProof="0" dirty="0">
              <a:latin typeface="Arial" panose="020B0604020202020204" pitchFamily="34" charset="0"/>
              <a:cs typeface="Arial" panose="020B0604020202020204" pitchFamily="34" charset="0"/>
            </a:endParaRPr>
          </a:p>
          <a:p>
            <a:r>
              <a:rPr lang="en-CA" b="1" noProof="0" dirty="0">
                <a:latin typeface="Arial" panose="020B0604020202020204" pitchFamily="34" charset="0"/>
                <a:cs typeface="Arial" panose="020B0604020202020204" pitchFamily="34" charset="0"/>
              </a:rPr>
              <a:t>The golden rules to follow during mediation (Student Workbook: Question 5 in The Mediation Process)</a:t>
            </a:r>
            <a:endParaRPr lang="en-CA" b="1" noProof="0" dirty="0">
              <a:latin typeface="Arial" panose="020B0604020202020204" pitchFamily="34" charset="0"/>
              <a:ea typeface="Calibri"/>
              <a:cs typeface="Arial" panose="020B0604020202020204" pitchFamily="34" charset="0"/>
            </a:endParaRP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Identify at least 3 rules to follow during the mediation session. These rules are necessary to create an atmosphere that encourages discussion and respect for all players.</a:t>
            </a:r>
            <a:endParaRPr lang="en-CA" b="0" u="none" noProof="0" dirty="0">
              <a:latin typeface="Arial" panose="020B0604020202020204" pitchFamily="34" charset="0"/>
              <a:ea typeface="Calibri"/>
              <a:cs typeface="Arial" panose="020B0604020202020204" pitchFamily="34" charset="0"/>
            </a:endParaRPr>
          </a:p>
          <a:p>
            <a:endParaRPr lang="en-CA" b="0" u="none"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Examples: </a:t>
            </a:r>
          </a:p>
          <a:p>
            <a:pPr marL="353695" indent="-171450">
              <a:buFont typeface="Arial" panose="020B0604020202020204" pitchFamily="34" charset="0"/>
              <a:buChar char="•"/>
            </a:pPr>
            <a:r>
              <a:rPr lang="en-CA" b="1" u="none" noProof="0" dirty="0">
                <a:latin typeface="Arial" panose="020B0604020202020204" pitchFamily="34" charset="0"/>
                <a:ea typeface="Calibri"/>
                <a:cs typeface="Arial" panose="020B0604020202020204" pitchFamily="34" charset="0"/>
              </a:rPr>
              <a:t>The players must follow the mediator’s instructions.</a:t>
            </a:r>
          </a:p>
          <a:p>
            <a:pPr marL="353695" indent="-171450">
              <a:buFont typeface="Arial" panose="020B0604020202020204" pitchFamily="34" charset="0"/>
              <a:buChar char="•"/>
            </a:pPr>
            <a:r>
              <a:rPr lang="en-CA" b="1" u="none" noProof="0" dirty="0">
                <a:latin typeface="Arial" panose="020B0604020202020204" pitchFamily="34" charset="0"/>
                <a:cs typeface="Arial" panose="020B0604020202020204" pitchFamily="34" charset="0"/>
              </a:rPr>
              <a:t>The players must listen to the others, without interrupting.</a:t>
            </a:r>
            <a:endParaRPr lang="en-CA" b="1" u="none" noProof="0" dirty="0">
              <a:latin typeface="Arial" panose="020B0604020202020204" pitchFamily="34" charset="0"/>
              <a:ea typeface="Calibri"/>
              <a:cs typeface="Arial" panose="020B0604020202020204" pitchFamily="34" charset="0"/>
            </a:endParaRPr>
          </a:p>
          <a:p>
            <a:pPr marL="354013" lvl="0" indent="-171450">
              <a:buFont typeface="Arial" panose="020B0604020202020204" pitchFamily="34" charset="0"/>
              <a:buChar char="•"/>
            </a:pPr>
            <a:r>
              <a:rPr lang="en-CA" b="1" u="none" noProof="0" dirty="0">
                <a:latin typeface="Arial" panose="020B0604020202020204" pitchFamily="34" charset="0"/>
                <a:cs typeface="Arial" panose="020B0604020202020204" pitchFamily="34" charset="0"/>
              </a:rPr>
              <a:t>The players must discuss calmly and respectfully.</a:t>
            </a:r>
          </a:p>
          <a:p>
            <a:pPr marL="353695" indent="-171450">
              <a:buFont typeface="Arial" panose="020B0604020202020204" pitchFamily="34" charset="0"/>
              <a:buChar char="•"/>
            </a:pPr>
            <a:r>
              <a:rPr lang="en-CA" b="1" u="none" noProof="0" dirty="0">
                <a:latin typeface="Arial" panose="020B0604020202020204" pitchFamily="34" charset="0"/>
                <a:ea typeface="Calibri" panose="020F0502020204030204"/>
                <a:cs typeface="Arial" panose="020B0604020202020204" pitchFamily="34" charset="0"/>
              </a:rPr>
              <a:t>The players must be open to new solutions.</a:t>
            </a:r>
            <a:endParaRPr lang="en-CA" noProof="0" dirty="0">
              <a:latin typeface="Arial" panose="020B0604020202020204" pitchFamily="34" charset="0"/>
              <a:ea typeface="Calibri" panose="020F0502020204030204"/>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24</a:t>
            </a:fld>
            <a:endParaRPr lang="fr-CA"/>
          </a:p>
        </p:txBody>
      </p:sp>
    </p:spTree>
    <p:extLst>
      <p:ext uri="{BB962C8B-B14F-4D97-AF65-F5344CB8AC3E}">
        <p14:creationId xmlns:p14="http://schemas.microsoft.com/office/powerpoint/2010/main" val="2418353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The rest of the activity is done in the Student Workbook. The additional documents to print (</a:t>
            </a:r>
            <a:r>
              <a:rPr lang="en-CA" b="0" i="0" u="none" noProof="0" dirty="0">
                <a:latin typeface="Arial" panose="020B0604020202020204" pitchFamily="34" charset="0"/>
                <a:cs typeface="Arial" panose="020B0604020202020204" pitchFamily="34" charset="0"/>
              </a:rPr>
              <a:t>Character Information Sheets</a:t>
            </a:r>
            <a:r>
              <a:rPr lang="en-CA" b="0" i="1" u="none" noProof="0" dirty="0">
                <a:latin typeface="Arial" panose="020B0604020202020204" pitchFamily="34" charset="0"/>
                <a:cs typeface="Arial" panose="020B0604020202020204" pitchFamily="34" charset="0"/>
              </a:rPr>
              <a:t>, </a:t>
            </a:r>
            <a:r>
              <a:rPr lang="en-CA" b="0" i="0" u="none" noProof="0" dirty="0">
                <a:solidFill>
                  <a:srgbClr val="F6891F"/>
                </a:solidFill>
                <a:latin typeface="Arial" panose="020B0604020202020204" pitchFamily="34" charset="0"/>
                <a:cs typeface="Arial" panose="020B0604020202020204" pitchFamily="34" charset="0"/>
              </a:rPr>
              <a:t>Exercises to Prepare for Mediation</a:t>
            </a:r>
            <a:r>
              <a:rPr lang="en-CA" b="0" i="1" u="none" noProof="0" dirty="0">
                <a:latin typeface="Arial" panose="020B0604020202020204" pitchFamily="34" charset="0"/>
                <a:cs typeface="Arial" panose="020B0604020202020204" pitchFamily="34" charset="0"/>
              </a:rPr>
              <a:t> </a:t>
            </a:r>
            <a:r>
              <a:rPr lang="en-CA" b="0" i="0" u="none" noProof="0" dirty="0">
                <a:latin typeface="Arial" panose="020B0604020202020204" pitchFamily="34" charset="0"/>
                <a:cs typeface="Arial" panose="020B0604020202020204" pitchFamily="34" charset="0"/>
              </a:rPr>
              <a:t>and</a:t>
            </a:r>
            <a:r>
              <a:rPr lang="en-CA" b="0" i="1" u="none" noProof="0" dirty="0">
                <a:latin typeface="Arial" panose="020B0604020202020204" pitchFamily="34" charset="0"/>
                <a:cs typeface="Arial" panose="020B0604020202020204" pitchFamily="34" charset="0"/>
              </a:rPr>
              <a:t> </a:t>
            </a:r>
            <a:r>
              <a:rPr lang="en-CA" b="0" i="0" u="none" noProof="0" dirty="0">
                <a:latin typeface="Arial" panose="020B0604020202020204" pitchFamily="34" charset="0"/>
                <a:cs typeface="Arial" panose="020B0604020202020204" pitchFamily="34" charset="0"/>
              </a:rPr>
              <a:t>Summary of the Agreement</a:t>
            </a:r>
            <a:r>
              <a:rPr lang="en-CA" b="0" u="none" noProof="0" dirty="0">
                <a:latin typeface="Arial" panose="020B0604020202020204" pitchFamily="34" charset="0"/>
                <a:cs typeface="Arial" panose="020B0604020202020204" pitchFamily="34" charset="0"/>
              </a:rPr>
              <a:t>) are in the Teaching Guide.</a:t>
            </a:r>
          </a:p>
          <a:p>
            <a:endParaRPr lang="en-CA" b="0" u="none"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Summary of the next steps: </a:t>
            </a:r>
          </a:p>
          <a:p>
            <a:endParaRPr lang="en-CA" b="0" u="none"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	1) Preparing for mediation (The students familiarize themselves with their character, complete the exercises to prepare and discuss with the other students playing the same role.) </a:t>
            </a:r>
          </a:p>
          <a:p>
            <a:endParaRPr lang="en-CA" b="0" u="none"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u="none" noProof="0" dirty="0">
                <a:latin typeface="Arial" panose="020B0604020202020204" pitchFamily="34" charset="0"/>
                <a:cs typeface="Arial" panose="020B0604020202020204" pitchFamily="34" charset="0"/>
              </a:rPr>
              <a:t>	2) Day of the mediation (The students playing the roles of the teens meet the members of their family and their advisor before the mediation. The simulated mediation is held.) </a:t>
            </a:r>
          </a:p>
          <a:p>
            <a:r>
              <a:rPr lang="en-CA" b="0" u="none" noProof="0" dirty="0">
                <a:latin typeface="Arial" panose="020B0604020202020204" pitchFamily="34" charset="0"/>
                <a:cs typeface="Arial" panose="020B0604020202020204" pitchFamily="34" charset="0"/>
              </a:rPr>
              <a:t>*During the mediations, </a:t>
            </a:r>
            <a:r>
              <a:rPr lang="en-CA" noProof="0" dirty="0">
                <a:latin typeface="Arial" panose="020B0604020202020204" pitchFamily="34" charset="0"/>
                <a:cs typeface="Arial" panose="020B0604020202020204" pitchFamily="34" charset="0"/>
              </a:rPr>
              <a:t>the teacher can observe the students using the </a:t>
            </a:r>
            <a:r>
              <a:rPr lang="en-CA" i="0" noProof="0" dirty="0">
                <a:latin typeface="Arial" panose="020B0604020202020204" pitchFamily="34" charset="0"/>
                <a:cs typeface="Arial" panose="020B0604020202020204" pitchFamily="34" charset="0"/>
              </a:rPr>
              <a:t>Observation Sheet </a:t>
            </a:r>
            <a:r>
              <a:rPr lang="en-CA" noProof="0" dirty="0">
                <a:latin typeface="Arial" panose="020B0604020202020204" pitchFamily="34" charset="0"/>
                <a:cs typeface="Arial" panose="020B0604020202020204" pitchFamily="34" charset="0"/>
              </a:rPr>
              <a:t>in the Teaching Guide</a:t>
            </a:r>
            <a:r>
              <a:rPr lang="en-CA" b="0" u="none" noProof="0" dirty="0">
                <a:latin typeface="Arial" panose="020B0604020202020204" pitchFamily="34" charset="0"/>
                <a:cs typeface="Arial" panose="020B0604020202020204" pitchFamily="34" charset="0"/>
              </a:rPr>
              <a:t>.</a:t>
            </a:r>
          </a:p>
          <a:p>
            <a:endParaRPr lang="en-CA" b="0" u="none"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	3) Conclusion (Ask questions as a way to conclude the activity, then have the students share their solutions.)</a:t>
            </a:r>
          </a:p>
          <a:p>
            <a:endParaRPr lang="en-CA" b="0" u="none"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	4) Evaluation (optional): See the Teaching Guide.</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25</a:t>
            </a:fld>
            <a:endParaRPr lang="fr-CA"/>
          </a:p>
        </p:txBody>
      </p:sp>
    </p:spTree>
    <p:extLst>
      <p:ext uri="{BB962C8B-B14F-4D97-AF65-F5344CB8AC3E}">
        <p14:creationId xmlns:p14="http://schemas.microsoft.com/office/powerpoint/2010/main" val="2746054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34C629-062F-46DE-AA79-873DB4AE343B}" type="slidenum">
              <a:rPr lang="en-CA" smtClean="0"/>
              <a:t>26</a:t>
            </a:fld>
            <a:endParaRPr lang="en-CA"/>
          </a:p>
        </p:txBody>
      </p:sp>
    </p:spTree>
    <p:extLst>
      <p:ext uri="{BB962C8B-B14F-4D97-AF65-F5344CB8AC3E}">
        <p14:creationId xmlns:p14="http://schemas.microsoft.com/office/powerpoint/2010/main" val="744171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27</a:t>
            </a:fld>
            <a:endParaRPr lang="en-CA"/>
          </a:p>
        </p:txBody>
      </p:sp>
    </p:spTree>
    <p:extLst>
      <p:ext uri="{BB962C8B-B14F-4D97-AF65-F5344CB8AC3E}">
        <p14:creationId xmlns:p14="http://schemas.microsoft.com/office/powerpoint/2010/main" val="49650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b="1" cap="all" baseline="0" dirty="0">
                <a:latin typeface="Arial" panose="020B0604020202020204" pitchFamily="34" charset="0"/>
                <a:cs typeface="Arial" panose="020B0604020202020204" pitchFamily="34" charset="0"/>
              </a:rPr>
              <a:t>SCENARIO</a:t>
            </a:r>
          </a:p>
          <a:p>
            <a:endParaRPr lang="en-CA"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0" u="none" dirty="0">
                <a:latin typeface="Arial" panose="020B0604020202020204" pitchFamily="34" charset="0"/>
                <a:cs typeface="Arial" panose="020B0604020202020204" pitchFamily="34" charset="0"/>
              </a:rPr>
              <a:t>Read the scenario in the Student Workbook with the students:</a:t>
            </a:r>
          </a:p>
          <a:p>
            <a:pPr marL="0" indent="0">
              <a:buFont typeface="Wingdings" panose="05000000000000000000" pitchFamily="2" charset="2"/>
              <a:buNone/>
            </a:pPr>
            <a:endParaRPr lang="en-CA" sz="1200" b="0" u="none" dirty="0">
              <a:latin typeface="Arial" panose="020B0604020202020204" pitchFamily="34" charset="0"/>
              <a:cs typeface="Arial" panose="020B0604020202020204" pitchFamily="34" charset="0"/>
            </a:endParaRPr>
          </a:p>
          <a:p>
            <a:r>
              <a:rPr lang="en-CA" sz="1200" noProof="0" dirty="0">
                <a:latin typeface="Arial" panose="020B0604020202020204" pitchFamily="34" charset="0"/>
                <a:cs typeface="Arial" panose="020B0604020202020204" pitchFamily="34" charset="0"/>
              </a:rPr>
              <a:t>Each year, Grade 6 students at Four Seasons School put on a show for their parents and the rest of the school. This year, Rachel Rotini is in charge of the music. She takes her responsibility seriously. She works very hard to make sure all the musicians will be ready.</a:t>
            </a:r>
          </a:p>
          <a:p>
            <a:endParaRPr lang="en-CA" sz="1200" noProof="0" dirty="0">
              <a:latin typeface="Arial" panose="020B0604020202020204" pitchFamily="34" charset="0"/>
              <a:cs typeface="Arial" panose="020B0604020202020204" pitchFamily="34" charset="0"/>
            </a:endParaRPr>
          </a:p>
          <a:p>
            <a:r>
              <a:rPr lang="en-CA" sz="1200" noProof="0" dirty="0">
                <a:latin typeface="Arial" panose="020B0604020202020204" pitchFamily="34" charset="0"/>
                <a:cs typeface="Arial" panose="020B0604020202020204" pitchFamily="34" charset="0"/>
              </a:rPr>
              <a:t>During a rehearsal, Rachel saw one of the musicians, Sarah Smith, fooling around with her guitar. Sarah wasn’t playing with the group. Rachel asked her to focus, but Sarah ignored her. </a:t>
            </a:r>
          </a:p>
          <a:p>
            <a:endParaRPr lang="en-CA" sz="1200" noProof="0" dirty="0">
              <a:latin typeface="Arial" panose="020B0604020202020204" pitchFamily="34" charset="0"/>
              <a:cs typeface="Arial" panose="020B0604020202020204" pitchFamily="34" charset="0"/>
            </a:endParaRPr>
          </a:p>
          <a:p>
            <a:r>
              <a:rPr lang="en-CA" sz="1200" noProof="0" dirty="0">
                <a:latin typeface="Arial" panose="020B0604020202020204" pitchFamily="34" charset="0"/>
                <a:cs typeface="Arial" panose="020B0604020202020204" pitchFamily="34" charset="0"/>
              </a:rPr>
              <a:t>Rachel got angry. She tried to take Sarah's guitar from her. Unfortunately, the guitar fell and broke. Rachel felt bad and apologized right away. </a:t>
            </a:r>
          </a:p>
          <a:p>
            <a:r>
              <a:rPr lang="en-CA" sz="1200" noProof="0" dirty="0">
                <a:latin typeface="Arial" panose="020B0604020202020204" pitchFamily="34" charset="0"/>
                <a:cs typeface="Arial" panose="020B0604020202020204" pitchFamily="34" charset="0"/>
              </a:rPr>
              <a:t>Sarah was very upset. She picked up the broken guitar and left the room, slamming the door behind her.</a:t>
            </a:r>
          </a:p>
          <a:p>
            <a:endParaRPr lang="en-CA" sz="1200" noProof="0" dirty="0">
              <a:latin typeface="Arial" panose="020B0604020202020204" pitchFamily="34" charset="0"/>
              <a:cs typeface="Arial" panose="020B0604020202020204" pitchFamily="34" charset="0"/>
            </a:endParaRPr>
          </a:p>
          <a:p>
            <a:r>
              <a:rPr lang="en-CA" sz="1200" noProof="0" dirty="0">
                <a:latin typeface="Arial" panose="020B0604020202020204" pitchFamily="34" charset="0"/>
                <a:cs typeface="Arial" panose="020B0604020202020204" pitchFamily="34" charset="0"/>
              </a:rPr>
              <a:t>When Sarah got home, she took out her anger on Facebook. For two weeks, she made negative comments about the pizza restaurant that Rachel's parents own:</a:t>
            </a:r>
          </a:p>
          <a:p>
            <a:r>
              <a:rPr lang="en-CA" sz="1200" noProof="0" dirty="0">
                <a:latin typeface="Arial" panose="020B0604020202020204" pitchFamily="34" charset="0"/>
                <a:cs typeface="Arial" panose="020B0604020202020204" pitchFamily="34" charset="0"/>
              </a:rPr>
              <a:t>“Rachel is so bossy. The only reason she was put in charge is because her parents hold the show at their restaurant.”</a:t>
            </a:r>
          </a:p>
          <a:p>
            <a:r>
              <a:rPr lang="en-CA" sz="1200" noProof="0" dirty="0">
                <a:latin typeface="Arial" panose="020B0604020202020204" pitchFamily="34" charset="0"/>
                <a:cs typeface="Arial" panose="020B0604020202020204" pitchFamily="34" charset="0"/>
              </a:rPr>
              <a:t>”They don’t even put real pepperoni on their pizza…they use leftover meat.”</a:t>
            </a:r>
          </a:p>
          <a:p>
            <a:r>
              <a:rPr lang="en-CA" sz="1200" noProof="0" dirty="0">
                <a:latin typeface="Arial" panose="020B0604020202020204" pitchFamily="34" charset="0"/>
                <a:cs typeface="Arial" panose="020B0604020202020204" pitchFamily="34" charset="0"/>
              </a:rPr>
              <a:t>“I even saw a rat at the back of the restaurant.”</a:t>
            </a:r>
          </a:p>
          <a:p>
            <a:endParaRPr lang="en-CA" sz="1200" i="0" noProof="0" dirty="0">
              <a:latin typeface="Arial" panose="020B0604020202020204" pitchFamily="34" charset="0"/>
              <a:cs typeface="Arial" panose="020B0604020202020204" pitchFamily="34" charset="0"/>
            </a:endParaRPr>
          </a:p>
          <a:p>
            <a:r>
              <a:rPr lang="en-CA" sz="1200" i="0" noProof="0" dirty="0">
                <a:latin typeface="Arial" panose="020B0604020202020204" pitchFamily="34" charset="0"/>
                <a:cs typeface="Arial" panose="020B0604020202020204" pitchFamily="34" charset="0"/>
              </a:rPr>
              <a:t>Sarah’s comments convinced some students to stop going to the restaurant, and Rachel’s parents noticed a drop in business</a:t>
            </a:r>
            <a:r>
              <a:rPr lang="en-CA" sz="1200" noProof="0" dirty="0">
                <a:latin typeface="Arial" panose="020B0604020202020204" pitchFamily="34" charset="0"/>
                <a:cs typeface="Arial" panose="020B0604020202020204" pitchFamily="34" charset="0"/>
              </a:rPr>
              <a:t>. </a:t>
            </a:r>
            <a:r>
              <a:rPr lang="en-CA" sz="1200" i="0" noProof="0" dirty="0">
                <a:latin typeface="Arial" panose="020B0604020202020204" pitchFamily="34" charset="0"/>
                <a:cs typeface="Arial" panose="020B0604020202020204" pitchFamily="34" charset="0"/>
              </a:rPr>
              <a:t>The restaurant is near the school, and many students and staff members eat there. </a:t>
            </a:r>
            <a:endParaRPr lang="en-CA" sz="1200" noProof="0" dirty="0">
              <a:latin typeface="Arial" panose="020B0604020202020204" pitchFamily="34" charset="0"/>
              <a:cs typeface="Arial" panose="020B0604020202020204" pitchFamily="34" charset="0"/>
            </a:endParaRPr>
          </a:p>
          <a:p>
            <a:endParaRPr lang="en-CA" sz="1200" noProof="0" dirty="0">
              <a:latin typeface="Arial" panose="020B0604020202020204" pitchFamily="34" charset="0"/>
              <a:cs typeface="Arial" panose="020B0604020202020204" pitchFamily="34" charset="0"/>
            </a:endParaRPr>
          </a:p>
          <a:p>
            <a:pPr marR="36195">
              <a:lnSpc>
                <a:spcPct val="107000"/>
              </a:lnSpc>
              <a:spcAft>
                <a:spcPts val="800"/>
              </a:spcAft>
            </a:pPr>
            <a:r>
              <a:rPr lang="en-CA" sz="1200" dirty="0">
                <a:effectLst/>
                <a:latin typeface="Arial" panose="020B0604020202020204" pitchFamily="34" charset="0"/>
                <a:ea typeface="Calibri" panose="020F0502020204030204" pitchFamily="34" charset="0"/>
                <a:cs typeface="Arial" panose="020B0604020202020204" pitchFamily="34" charset="0"/>
              </a:rPr>
              <a:t>Sarah and Rachel have not spoken to each other since the day the guitar was broken. Their parents want to find a solution. They want Sarah to have a guitar. They also want to restore their restaurant’s good reputation. And above all, they want their daughters to be friends again. So the Rotini and Smith families decide to meet and invite a mediator to help them find a solution to their problems.</a:t>
            </a:r>
          </a:p>
          <a:p>
            <a:endParaRPr lang="en-CA" sz="1200" b="1" noProof="0" dirty="0">
              <a:latin typeface="Arial" panose="020B0604020202020204" pitchFamily="34" charset="0"/>
              <a:ea typeface="Calibri"/>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t>3</a:t>
            </a:fld>
            <a:endParaRPr lang="fr-FR"/>
          </a:p>
        </p:txBody>
      </p:sp>
    </p:spTree>
    <p:extLst>
      <p:ext uri="{BB962C8B-B14F-4D97-AF65-F5344CB8AC3E}">
        <p14:creationId xmlns:p14="http://schemas.microsoft.com/office/powerpoint/2010/main" val="394067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b="1" noProof="0" dirty="0">
              <a:latin typeface="Arial" panose="020B0604020202020204" pitchFamily="34" charset="0"/>
              <a:cs typeface="Arial" panose="020B0604020202020204" pitchFamily="34" charset="0"/>
            </a:endParaRPr>
          </a:p>
          <a:p>
            <a:r>
              <a:rPr lang="en-CA" b="1" noProof="0" dirty="0">
                <a:latin typeface="Arial" panose="020B0604020202020204" pitchFamily="34" charset="0"/>
                <a:cs typeface="Arial" panose="020B0604020202020204" pitchFamily="34" charset="0"/>
              </a:rPr>
              <a:t>Identify the issues.</a:t>
            </a:r>
            <a:endParaRPr lang="en-CA" b="1" noProof="0" dirty="0">
              <a:latin typeface="Arial" panose="020B0604020202020204" pitchFamily="34" charset="0"/>
              <a:ea typeface="Calibri"/>
              <a:cs typeface="Arial" panose="020B0604020202020204" pitchFamily="34" charset="0"/>
            </a:endParaRP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Discuss and answer questions 1 to 3 in the Student Workbook regarding the following aspects of the situation</a:t>
            </a:r>
            <a:r>
              <a:rPr lang="en-CA" noProof="0" dirty="0">
                <a:latin typeface="Arial" panose="020B0604020202020204" pitchFamily="34" charset="0"/>
                <a:cs typeface="Arial" panose="020B0604020202020204" pitchFamily="34" charset="0"/>
              </a:rPr>
              <a:t>: </a:t>
            </a:r>
          </a:p>
          <a:p>
            <a:pPr marL="353695" indent="-171450">
              <a:buFont typeface="Arial" panose="020B0604020202020204" pitchFamily="34" charset="0"/>
              <a:buChar char="•"/>
            </a:pPr>
            <a:r>
              <a:rPr lang="en-CA" noProof="0" dirty="0">
                <a:latin typeface="Arial" panose="020B0604020202020204" pitchFamily="34" charset="0"/>
                <a:cs typeface="Arial" panose="020B0604020202020204" pitchFamily="34" charset="0"/>
              </a:rPr>
              <a:t>Who is involved in the conflict?</a:t>
            </a:r>
            <a:endParaRPr lang="en-CA" noProof="0" dirty="0">
              <a:latin typeface="Arial" panose="020B0604020202020204" pitchFamily="34" charset="0"/>
              <a:ea typeface="Calibri"/>
              <a:cs typeface="Arial" panose="020B0604020202020204" pitchFamily="34" charset="0"/>
            </a:endParaRPr>
          </a:p>
          <a:p>
            <a:pPr marL="353695" indent="-171450">
              <a:buFont typeface="Arial" panose="020B0604020202020204" pitchFamily="34" charset="0"/>
              <a:buChar char="•"/>
            </a:pPr>
            <a:r>
              <a:rPr lang="en-CA" noProof="0" dirty="0">
                <a:latin typeface="Arial" panose="020B0604020202020204" pitchFamily="34" charset="0"/>
                <a:cs typeface="Arial" panose="020B0604020202020204" pitchFamily="34" charset="0"/>
              </a:rPr>
              <a:t>What problems must they solve?</a:t>
            </a:r>
            <a:endParaRPr lang="en-CA" noProof="0" dirty="0">
              <a:latin typeface="Arial" panose="020B0604020202020204" pitchFamily="34" charset="0"/>
              <a:ea typeface="Calibri" panose="020F0502020204030204"/>
              <a:cs typeface="Arial" panose="020B0604020202020204" pitchFamily="34" charset="0"/>
            </a:endParaRPr>
          </a:p>
          <a:p>
            <a:pPr marL="353695" indent="-171450">
              <a:buFont typeface="Arial" panose="020B0604020202020204" pitchFamily="34" charset="0"/>
              <a:buChar char="•"/>
            </a:pPr>
            <a:r>
              <a:rPr lang="en-CA" noProof="0" dirty="0">
                <a:latin typeface="Arial" panose="020B0604020202020204" pitchFamily="34" charset="0"/>
                <a:cs typeface="Arial" panose="020B0604020202020204" pitchFamily="34" charset="0"/>
              </a:rPr>
              <a:t>In your opinion, what does each person involved in the conflict want?</a:t>
            </a:r>
            <a:endParaRPr lang="en-CA" noProof="0" dirty="0">
              <a:latin typeface="Arial" panose="020B0604020202020204" pitchFamily="34" charset="0"/>
              <a:ea typeface="Calibri" panose="020F0502020204030204"/>
              <a:cs typeface="Arial" panose="020B0604020202020204" pitchFamily="34" charset="0"/>
            </a:endParaRPr>
          </a:p>
          <a:p>
            <a:pPr marL="182245"/>
            <a:endParaRPr lang="en-CA" noProof="0" dirty="0">
              <a:latin typeface="Arial" panose="020B0604020202020204" pitchFamily="34" charset="0"/>
              <a:ea typeface="Calibri" panose="020F0502020204030204"/>
              <a:cs typeface="Arial" panose="020B0604020202020204" pitchFamily="34" charset="0"/>
            </a:endParaRPr>
          </a:p>
          <a:p>
            <a:pPr marL="182245"/>
            <a:endParaRPr lang="en-CA" b="1" u="sng" noProof="0" dirty="0">
              <a:latin typeface="Arial" panose="020B0604020202020204" pitchFamily="34" charset="0"/>
              <a:ea typeface="Calibri"/>
              <a:cs typeface="Arial" panose="020B0604020202020204" pitchFamily="34" charset="0"/>
            </a:endParaRPr>
          </a:p>
          <a:p>
            <a:endParaRPr lang="en-CA" noProof="0" dirty="0">
              <a:latin typeface="Arial" panose="020B0604020202020204" pitchFamily="34" charset="0"/>
              <a:ea typeface="Calibri" panose="020F0502020204030204"/>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4</a:t>
            </a:fld>
            <a:endParaRPr lang="fr-CA"/>
          </a:p>
        </p:txBody>
      </p:sp>
    </p:spTree>
    <p:extLst>
      <p:ext uri="{BB962C8B-B14F-4D97-AF65-F5344CB8AC3E}">
        <p14:creationId xmlns:p14="http://schemas.microsoft.com/office/powerpoint/2010/main" val="235984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34C629-062F-46DE-AA79-873DB4AE343B}" type="slidenum">
              <a:rPr lang="en-CA" smtClean="0"/>
              <a:t>5</a:t>
            </a:fld>
            <a:endParaRPr lang="en-CA"/>
          </a:p>
        </p:txBody>
      </p:sp>
    </p:spTree>
    <p:extLst>
      <p:ext uri="{BB962C8B-B14F-4D97-AF65-F5344CB8AC3E}">
        <p14:creationId xmlns:p14="http://schemas.microsoft.com/office/powerpoint/2010/main" val="166876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latin typeface="Arial" panose="020B0604020202020204" pitchFamily="34" charset="0"/>
                <a:cs typeface="Arial" panose="020B0604020202020204" pitchFamily="34" charset="0"/>
              </a:rPr>
              <a:t>NOTES TO THE TEACHER</a:t>
            </a:r>
          </a:p>
          <a:p>
            <a:endParaRPr lang="en-CA" sz="1200" u="none"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0" u="none" noProof="0" dirty="0">
                <a:latin typeface="Arial" panose="020B0604020202020204" pitchFamily="34" charset="0"/>
                <a:cs typeface="Arial" panose="020B0604020202020204" pitchFamily="34" charset="0"/>
              </a:rPr>
              <a:t>Watch the video if the students have not taken the time to watch it.  </a:t>
            </a:r>
          </a:p>
          <a:p>
            <a:pPr marL="171450" indent="-171450">
              <a:buFont typeface="Wingdings" panose="05000000000000000000" pitchFamily="2" charset="2"/>
              <a:buChar char="q"/>
            </a:pPr>
            <a:r>
              <a:rPr lang="en-CA" sz="1200" b="0" u="none" noProof="0" dirty="0">
                <a:latin typeface="Arial" panose="020B0604020202020204" pitchFamily="34" charset="0"/>
                <a:ea typeface="Calibri"/>
                <a:cs typeface="Arial" panose="020B0604020202020204" pitchFamily="34" charset="0"/>
              </a:rPr>
              <a:t>Correct </a:t>
            </a:r>
            <a:r>
              <a:rPr lang="en-US" b="0" u="none" dirty="0">
                <a:latin typeface="Arial" panose="020B0604020202020204" pitchFamily="34" charset="0"/>
                <a:cs typeface="Arial" panose="020B0604020202020204" pitchFamily="34" charset="0"/>
              </a:rPr>
              <a:t>4a) and 4b) in the Student Workbook:</a:t>
            </a:r>
          </a:p>
          <a:p>
            <a:pPr marL="685800" lvl="1" indent="-228600">
              <a:buFont typeface="+mj-lt"/>
              <a:buAutoNum type="alphaLcParenR"/>
            </a:pPr>
            <a:r>
              <a:rPr lang="en-CA" sz="1200" b="0" u="none" noProof="0" dirty="0">
                <a:latin typeface="Arial" panose="020B0604020202020204" pitchFamily="34" charset="0"/>
                <a:cs typeface="Arial" panose="020B0604020202020204" pitchFamily="34" charset="0"/>
              </a:rPr>
              <a:t>What’s the goal of mediation? </a:t>
            </a:r>
          </a:p>
          <a:p>
            <a:pPr marL="1143000" lvl="2" indent="-228600">
              <a:buFont typeface="Arial" panose="020B0604020202020204" pitchFamily="34" charset="0"/>
              <a:buChar char="•"/>
            </a:pPr>
            <a:r>
              <a:rPr lang="en-CA" sz="1200" b="1" u="none" noProof="0" dirty="0">
                <a:effectLst/>
                <a:latin typeface="Arial" panose="020B0604020202020204" pitchFamily="34" charset="0"/>
                <a:ea typeface="Calibri" panose="020F0502020204030204" pitchFamily="34" charset="0"/>
                <a:cs typeface="Arial" panose="020B0604020202020204" pitchFamily="34" charset="0"/>
              </a:rPr>
              <a:t>Possible answer: To f</a:t>
            </a:r>
            <a:r>
              <a:rPr lang="en-CA" sz="1200" b="1" noProof="0" dirty="0">
                <a:effectLst/>
                <a:latin typeface="Arial" panose="020B0604020202020204" pitchFamily="34" charset="0"/>
                <a:ea typeface="Calibri" panose="020F0502020204030204" pitchFamily="34" charset="0"/>
                <a:cs typeface="Arial" panose="020B0604020202020204" pitchFamily="34" charset="0"/>
              </a:rPr>
              <a:t>ind a solution that satisfies everyone. </a:t>
            </a:r>
            <a:endParaRPr lang="en-CA" sz="1200" b="0" u="none" noProof="0" dirty="0">
              <a:latin typeface="Arial" panose="020B0604020202020204" pitchFamily="34" charset="0"/>
              <a:cs typeface="Arial" panose="020B0604020202020204" pitchFamily="34" charset="0"/>
            </a:endParaRPr>
          </a:p>
          <a:p>
            <a:pPr marL="685800" lvl="1" indent="-228600">
              <a:buFont typeface="+mj-lt"/>
              <a:buAutoNum type="alphaLcParenR"/>
            </a:pPr>
            <a:r>
              <a:rPr lang="en-CA" sz="1200" b="0" u="none" noProof="0" dirty="0">
                <a:latin typeface="Arial" panose="020B0604020202020204" pitchFamily="34" charset="0"/>
                <a:cs typeface="Arial" panose="020B0604020202020204" pitchFamily="34" charset="0"/>
              </a:rPr>
              <a:t>What are the advantages of mediation compared to going to court? </a:t>
            </a:r>
          </a:p>
          <a:p>
            <a:pPr marL="1143000" lvl="2" indent="-228600">
              <a:buFont typeface="Arial" panose="020B0604020202020204" pitchFamily="34" charset="0"/>
              <a:buChar char="•"/>
            </a:pPr>
            <a:r>
              <a:rPr lang="en-CA" sz="1200" b="1" noProof="0" dirty="0">
                <a:effectLst/>
                <a:latin typeface="Arial" panose="020B0604020202020204" pitchFamily="34" charset="0"/>
                <a:ea typeface="Calibri" panose="020F0502020204030204" pitchFamily="34" charset="0"/>
                <a:cs typeface="Arial" panose="020B0604020202020204" pitchFamily="34" charset="0"/>
              </a:rPr>
              <a:t>Possible answer: Quicker, confidential and sometimes free.</a:t>
            </a:r>
            <a:endParaRPr lang="en-CA" sz="1200" dirty="0">
              <a:latin typeface="Arial" panose="020B0604020202020204" pitchFamily="34" charset="0"/>
              <a:ea typeface="Calibri"/>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FR"/>
              <a:t>6</a:t>
            </a:fld>
            <a:endParaRPr lang="fr-FR"/>
          </a:p>
        </p:txBody>
      </p:sp>
    </p:spTree>
    <p:extLst>
      <p:ext uri="{BB962C8B-B14F-4D97-AF65-F5344CB8AC3E}">
        <p14:creationId xmlns:p14="http://schemas.microsoft.com/office/powerpoint/2010/main" val="228273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7</a:t>
            </a:fld>
            <a:endParaRPr lang="fr-CA"/>
          </a:p>
        </p:txBody>
      </p:sp>
    </p:spTree>
    <p:extLst>
      <p:ext uri="{BB962C8B-B14F-4D97-AF65-F5344CB8AC3E}">
        <p14:creationId xmlns:p14="http://schemas.microsoft.com/office/powerpoint/2010/main" val="338540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NOTES TO THE TEACHER</a:t>
            </a:r>
            <a:endParaRPr lang="en-US"/>
          </a:p>
          <a:p>
            <a:endParaRPr lang="en-CA" dirty="0"/>
          </a:p>
          <a:p>
            <a:pPr marL="171450" indent="-171450">
              <a:buFont typeface="Wingdings,Sans-Serif"/>
              <a:buChar char="q"/>
            </a:pPr>
            <a:r>
              <a:rPr lang="en-CA" b="0" u="none" noProof="0" dirty="0"/>
              <a:t>Watch the video.</a:t>
            </a:r>
            <a:endParaRPr lang="en-US" b="0" u="none" noProof="0"/>
          </a:p>
          <a:p>
            <a:pPr marL="171450" indent="-171450">
              <a:buFont typeface="Wingdings,Sans-Serif"/>
              <a:buChar char="q"/>
            </a:pPr>
            <a:r>
              <a:rPr lang="en-CA" b="0" u="none" noProof="0" dirty="0"/>
              <a:t>Correct </a:t>
            </a:r>
            <a:r>
              <a:rPr lang="en-CA" dirty="0"/>
              <a:t>Questions </a:t>
            </a:r>
            <a:r>
              <a:rPr lang="en-US" dirty="0"/>
              <a:t>5a), 5b) and 5c)</a:t>
            </a:r>
            <a:r>
              <a:rPr lang="en-CA" dirty="0"/>
              <a:t> </a:t>
            </a:r>
            <a:r>
              <a:rPr lang="en-CA" b="0" u="none" noProof="0" dirty="0"/>
              <a:t>in the Student Workbook:</a:t>
            </a:r>
          </a:p>
          <a:p>
            <a:pPr marL="685800" lvl="1" indent="-228600">
              <a:buAutoNum type="alphaLcParenR"/>
            </a:pPr>
            <a:r>
              <a:rPr lang="en-CA" b="0" u="none" noProof="0" dirty="0"/>
              <a:t>What is the mediator’s role?</a:t>
            </a:r>
            <a:r>
              <a:rPr lang="en-CA" dirty="0"/>
              <a:t> </a:t>
            </a:r>
            <a:endParaRPr lang="en-US" b="0" u="none" noProof="0"/>
          </a:p>
          <a:p>
            <a:pPr marL="1143000" lvl="2" indent="-228600">
              <a:buFont typeface="Arial,Sans-Serif"/>
              <a:buChar char="•"/>
            </a:pPr>
            <a:r>
              <a:rPr lang="en-CA" b="1" u="none" noProof="0" dirty="0"/>
              <a:t>Answer: To assist the opposite parties in negotiating the resolution outside of court. In other words, to encourage discussion between the sides to find solutions that work for everyone.</a:t>
            </a:r>
            <a:endParaRPr lang="en-US" u="none" noProof="0"/>
          </a:p>
          <a:p>
            <a:pPr marL="685800" lvl="1" indent="-228600">
              <a:buAutoNum type="alphaLcParenR"/>
            </a:pPr>
            <a:r>
              <a:rPr lang="en-CA" b="0" u="none" noProof="0" dirty="0"/>
              <a:t>What is the role of the people in conflict during the mediation?</a:t>
            </a:r>
            <a:r>
              <a:rPr lang="en-CA" dirty="0"/>
              <a:t> </a:t>
            </a:r>
            <a:endParaRPr lang="en-US" b="0" u="none" noProof="0"/>
          </a:p>
          <a:p>
            <a:pPr marL="1143000" lvl="2" indent="-228600">
              <a:buFont typeface="Arial,Sans-Serif"/>
              <a:buChar char="•"/>
            </a:pPr>
            <a:r>
              <a:rPr lang="en-CA" b="1" u="none" noProof="0" dirty="0"/>
              <a:t>Answer: To tell their side of the story, formulate their expectations and suggest possible solutions.</a:t>
            </a:r>
            <a:endParaRPr lang="en-US" u="none" noProof="0"/>
          </a:p>
          <a:p>
            <a:pPr marL="685800" lvl="1" indent="-228600">
              <a:buAutoNum type="alphaLcParenR"/>
            </a:pPr>
            <a:r>
              <a:rPr lang="en-CA" b="0" u="none" noProof="0" dirty="0"/>
              <a:t>True or false? The mediator gives legal advice or opinions.</a:t>
            </a:r>
            <a:r>
              <a:rPr lang="en-CA" dirty="0"/>
              <a:t> </a:t>
            </a:r>
            <a:endParaRPr lang="en-US" b="0" u="none" noProof="0"/>
          </a:p>
          <a:p>
            <a:pPr marL="1143000" lvl="2" indent="-228600">
              <a:buFont typeface="Arial,Sans-Serif"/>
              <a:buChar char="•"/>
            </a:pPr>
            <a:r>
              <a:rPr lang="en-CA" b="1" u="none" noProof="0" dirty="0"/>
              <a:t>Answer: False. The mediator guides the conversation between the sides. They may speak with each party about their cases, but will never give legal advice or opinions. They must remain neutral and fair.</a:t>
            </a:r>
            <a:r>
              <a:rPr lang="en-CA" b="1" dirty="0"/>
              <a:t> </a:t>
            </a:r>
            <a:endParaRPr lang="en-US" dirty="0"/>
          </a:p>
          <a:p>
            <a:endParaRPr lang="en-CA" u="none" noProof="0" dirty="0"/>
          </a:p>
          <a:p>
            <a:endParaRPr lang="en-CA" b="1" dirty="0">
              <a:latin typeface="Arial" panose="020B0604020202020204" pitchFamily="34" charset="0"/>
              <a:ea typeface="Calibri"/>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FR"/>
              <a:t>8</a:t>
            </a:fld>
            <a:endParaRPr lang="fr-FR"/>
          </a:p>
        </p:txBody>
      </p:sp>
    </p:spTree>
    <p:extLst>
      <p:ext uri="{BB962C8B-B14F-4D97-AF65-F5344CB8AC3E}">
        <p14:creationId xmlns:p14="http://schemas.microsoft.com/office/powerpoint/2010/main" val="22299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9</a:t>
            </a:fld>
            <a:endParaRPr lang="en-CA"/>
          </a:p>
        </p:txBody>
      </p:sp>
    </p:spTree>
    <p:extLst>
      <p:ext uri="{BB962C8B-B14F-4D97-AF65-F5344CB8AC3E}">
        <p14:creationId xmlns:p14="http://schemas.microsoft.com/office/powerpoint/2010/main" val="4081276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dirty="0"/>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dirty="0"/>
              <a:t>Cliquez pour insérer le sous-titre ou la date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bg1"/>
                </a:solidFill>
              </a:rPr>
              <a:t>Savais-tu </a:t>
            </a:r>
            <a:br>
              <a:rPr lang="fr-CA" sz="6000" b="1" dirty="0">
                <a:solidFill>
                  <a:schemeClr val="bg1"/>
                </a:solidFill>
              </a:rPr>
            </a:br>
            <a:r>
              <a:rPr lang="fr-CA" sz="6000" b="1" dirty="0">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dirty="0"/>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dirty="0"/>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dirty="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dirty="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dirty="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dirty="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dirty="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dirty="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dirty="0">
                <a:solidFill>
                  <a:srgbClr val="000000"/>
                </a:solidFill>
                <a:effectLst/>
                <a:latin typeface="Calibri" panose="020F0502020204030204" pitchFamily="34" charset="0"/>
              </a:rPr>
              <a:t>Diapo avec logo et site web : Logo + </a:t>
            </a:r>
            <a:r>
              <a:rPr lang="fr-CA" sz="1800" b="0" i="0" u="sng" strike="noStrike" dirty="0">
                <a:solidFill>
                  <a:srgbClr val="0563C1"/>
                </a:solidFill>
                <a:effectLst/>
                <a:latin typeface="Calibri" panose="020F0502020204030204" pitchFamily="34" charset="0"/>
                <a:hlinkClick r:id="rId9"/>
              </a:rPr>
              <a:t>educationjuridique.ca</a:t>
            </a:r>
            <a:endParaRPr lang="fr-CA" dirty="0"/>
          </a:p>
          <a:p>
            <a:pPr algn="ctr"/>
            <a:r>
              <a:rPr lang="fr-CA" dirty="0"/>
              <a:t>https://</a:t>
            </a:r>
            <a:r>
              <a:rPr lang="fr-CA" dirty="0" err="1"/>
              <a:t>www.educationjuridique.ca</a:t>
            </a:r>
            <a:r>
              <a:rPr lang="fr-CA" dirty="0"/>
              <a:t>/</a:t>
            </a:r>
            <a:r>
              <a:rPr lang="fr-CA" dirty="0" err="1"/>
              <a:t>fr</a:t>
            </a:r>
            <a:r>
              <a:rPr lang="fr-CA" dirty="0"/>
              <a:t>/</a:t>
            </a:r>
            <a:br>
              <a:rPr lang="fr-CA" dirty="0"/>
            </a:br>
            <a:endParaRPr lang="fr-CA" dirty="0"/>
          </a:p>
          <a:p>
            <a:pPr algn="ctr"/>
            <a:r>
              <a:rPr lang="fr-CA" b="1" dirty="0">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dirty="0"/>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dirty="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5.xml"/><Relationship Id="rId5" Type="http://schemas.openxmlformats.org/officeDocument/2006/relationships/image" Target="../media/image58.sv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0.jp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notesSlide" Target="../notesSlides/notesSlide15.xml"/><Relationship Id="rId21" Type="http://schemas.openxmlformats.org/officeDocument/2006/relationships/image" Target="../media/image71.svg"/><Relationship Id="rId7" Type="http://schemas.openxmlformats.org/officeDocument/2006/relationships/slide" Target="slide18.xml"/><Relationship Id="rId12" Type="http://schemas.openxmlformats.org/officeDocument/2006/relationships/image" Target="../media/image62.png"/><Relationship Id="rId17" Type="http://schemas.openxmlformats.org/officeDocument/2006/relationships/image" Target="../media/image67.svg"/><Relationship Id="rId2" Type="http://schemas.openxmlformats.org/officeDocument/2006/relationships/slideLayout" Target="../slideLayouts/slideLayout2.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tags" Target="../tags/tag16.xml"/><Relationship Id="rId6" Type="http://schemas.openxmlformats.org/officeDocument/2006/relationships/image" Target="../media/image59.jpg"/><Relationship Id="rId11" Type="http://schemas.openxmlformats.org/officeDocument/2006/relationships/slide" Target="slide19.xml"/><Relationship Id="rId5" Type="http://schemas.openxmlformats.org/officeDocument/2006/relationships/slide" Target="slide16.xml"/><Relationship Id="rId15" Type="http://schemas.openxmlformats.org/officeDocument/2006/relationships/image" Target="../media/image65.svg"/><Relationship Id="rId23" Type="http://schemas.openxmlformats.org/officeDocument/2006/relationships/image" Target="../media/image73.svg"/><Relationship Id="rId10" Type="http://schemas.openxmlformats.org/officeDocument/2006/relationships/image" Target="../media/image61.jpg"/><Relationship Id="rId19" Type="http://schemas.openxmlformats.org/officeDocument/2006/relationships/image" Target="../media/image69.svg"/><Relationship Id="rId4" Type="http://schemas.openxmlformats.org/officeDocument/2006/relationships/slide" Target="slide20.xml"/><Relationship Id="rId9" Type="http://schemas.openxmlformats.org/officeDocument/2006/relationships/slide" Target="slide17.xml"/><Relationship Id="rId14" Type="http://schemas.openxmlformats.org/officeDocument/2006/relationships/image" Target="../media/image64.png"/><Relationship Id="rId22"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16.xml"/><Relationship Id="rId7" Type="http://schemas.openxmlformats.org/officeDocument/2006/relationships/image" Target="../media/image74.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66.png"/><Relationship Id="rId5" Type="http://schemas.openxmlformats.org/officeDocument/2006/relationships/image" Target="../media/image59.jpg"/><Relationship Id="rId10" Type="http://schemas.openxmlformats.org/officeDocument/2006/relationships/slide" Target="slide15.xml"/><Relationship Id="rId4" Type="http://schemas.openxmlformats.org/officeDocument/2006/relationships/slide" Target="slide19.xml"/><Relationship Id="rId9" Type="http://schemas.openxmlformats.org/officeDocument/2006/relationships/image" Target="../media/image69.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slide" Target="slide15.xm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slide" Target="slide15.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60.jpg"/></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19.xml"/><Relationship Id="rId7" Type="http://schemas.openxmlformats.org/officeDocument/2006/relationships/image" Target="../media/image65.svg"/><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64.png"/><Relationship Id="rId5" Type="http://schemas.openxmlformats.org/officeDocument/2006/relationships/image" Target="../media/image62.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21.xml"/><Relationship Id="rId5" Type="http://schemas.openxmlformats.org/officeDocument/2006/relationships/image" Target="../media/image76.svg"/><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21.xml"/><Relationship Id="rId7"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6.xml"/><Relationship Id="rId1" Type="http://schemas.openxmlformats.org/officeDocument/2006/relationships/tags" Target="../tags/tag27.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7.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3.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7.jp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45.sv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V7_us_6AH9M?feature=oembed" TargetMode="External"/><Relationship Id="rId1" Type="http://schemas.openxmlformats.org/officeDocument/2006/relationships/tags" Target="../tags/tag7.xml"/><Relationship Id="rId5" Type="http://schemas.openxmlformats.org/officeDocument/2006/relationships/image" Target="../media/image4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48.png"/><Relationship Id="rId5" Type="http://schemas.openxmlformats.org/officeDocument/2006/relationships/hyperlink" Target="https://youtu.be/K_2NrlhwTfQ" TargetMode="External"/><Relationship Id="rId4" Type="http://schemas.openxmlformats.org/officeDocument/2006/relationships/hyperlink" Target="https://www.youtube.com/watch?v=K_2NrlhwTfQ"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953534" y="2407767"/>
            <a:ext cx="5212080" cy="2377440"/>
          </a:xfrm>
        </p:spPr>
        <p:txBody>
          <a:bodyPr/>
          <a:lstStyle/>
          <a:p>
            <a:r>
              <a:rPr lang="fr-CA" dirty="0"/>
              <a:t>Don’t </a:t>
            </a:r>
            <a:r>
              <a:rPr lang="fr-CA" dirty="0" err="1"/>
              <a:t>Fight</a:t>
            </a:r>
            <a:r>
              <a:rPr lang="fr-CA" dirty="0"/>
              <a:t>, </a:t>
            </a:r>
            <a:r>
              <a:rPr lang="fr-CA" dirty="0" err="1"/>
              <a:t>Mediate</a:t>
            </a:r>
            <a:r>
              <a:rPr lang="fr-CA" dirty="0"/>
              <a:t>!</a:t>
            </a:r>
            <a:endParaRPr lang="fr-CA" dirty="0">
              <a:cs typeface="Arial"/>
            </a:endParaRPr>
          </a:p>
        </p:txBody>
      </p:sp>
      <p:sp>
        <p:nvSpPr>
          <p:cNvPr id="3" name="Sous-titre 2">
            <a:extLst>
              <a:ext uri="{FF2B5EF4-FFF2-40B4-BE49-F238E27FC236}">
                <a16:creationId xmlns:a16="http://schemas.microsoft.com/office/drawing/2014/main" id="{D5092838-4393-0744-83F8-A0F8497A27E1}"/>
              </a:ext>
            </a:extLst>
          </p:cNvPr>
          <p:cNvSpPr>
            <a:spLocks noGrp="1"/>
          </p:cNvSpPr>
          <p:nvPr>
            <p:ph type="subTitle" idx="1"/>
          </p:nvPr>
        </p:nvSpPr>
        <p:spPr>
          <a:xfrm>
            <a:off x="958198" y="4410958"/>
            <a:ext cx="7848841" cy="1188720"/>
          </a:xfrm>
        </p:spPr>
        <p:txBody>
          <a:bodyPr vert="horz" lIns="0" tIns="0" rIns="0" bIns="0" rtlCol="0" anchor="t">
            <a:noAutofit/>
          </a:bodyPr>
          <a:lstStyle/>
          <a:p>
            <a:r>
              <a:rPr lang="fr-CA" dirty="0"/>
              <a:t>Dispute </a:t>
            </a:r>
            <a:r>
              <a:rPr lang="fr-CA" dirty="0" err="1"/>
              <a:t>resolution</a:t>
            </a:r>
            <a:r>
              <a:rPr lang="fr-CA" dirty="0"/>
              <a:t> </a:t>
            </a:r>
            <a:r>
              <a:rPr lang="fr-CA" dirty="0" err="1"/>
              <a:t>through</a:t>
            </a:r>
            <a:r>
              <a:rPr lang="fr-CA" dirty="0"/>
              <a:t> dialogue</a:t>
            </a:r>
          </a:p>
          <a:p>
            <a:endParaRPr lang="fr-CA" dirty="0"/>
          </a:p>
          <a:p>
            <a:r>
              <a:rPr lang="fr-CA" dirty="0" err="1"/>
              <a:t>Finding</a:t>
            </a:r>
            <a:r>
              <a:rPr lang="fr-CA" dirty="0"/>
              <a:t> </a:t>
            </a:r>
            <a:r>
              <a:rPr lang="fr-CA" dirty="0" err="1"/>
              <a:t>win-win</a:t>
            </a:r>
            <a:r>
              <a:rPr lang="fr-CA" dirty="0"/>
              <a:t> solutions</a:t>
            </a:r>
          </a:p>
          <a:p>
            <a:endParaRPr lang="fr-CA" dirty="0">
              <a:cs typeface="Arial" panose="020B0604020202020204"/>
            </a:endParaRPr>
          </a:p>
          <a:p>
            <a:endParaRPr lang="fr-CA" dirty="0">
              <a:cs typeface="Arial" panose="020B0604020202020204"/>
            </a:endParaRPr>
          </a:p>
          <a:p>
            <a:endParaRPr lang="fr-CA" dirty="0">
              <a:cs typeface="Arial" panose="020B0604020202020204"/>
            </a:endParaRPr>
          </a:p>
        </p:txBody>
      </p:sp>
      <p:pic>
        <p:nvPicPr>
          <p:cNvPr id="7" name="Image 6">
            <a:extLst>
              <a:ext uri="{FF2B5EF4-FFF2-40B4-BE49-F238E27FC236}">
                <a16:creationId xmlns:a16="http://schemas.microsoft.com/office/drawing/2014/main" id="{DA0F603C-42B6-19FD-9519-1C2E447AFC42}"/>
              </a:ext>
            </a:extLst>
          </p:cNvPr>
          <p:cNvPicPr>
            <a:picLocks noChangeAspect="1"/>
          </p:cNvPicPr>
          <p:nvPr/>
        </p:nvPicPr>
        <p:blipFill>
          <a:blip r:embed="rId4"/>
          <a:stretch>
            <a:fillRect/>
          </a:stretch>
        </p:blipFill>
        <p:spPr>
          <a:xfrm>
            <a:off x="6262305" y="1584080"/>
            <a:ext cx="5304953" cy="3515458"/>
          </a:xfrm>
          <a:prstGeom prst="rect">
            <a:avLst/>
          </a:prstGeom>
        </p:spPr>
      </p:pic>
    </p:spTree>
    <p:custDataLst>
      <p:tags r:id="rId1"/>
    </p:custDataLst>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B9AE652-364A-9720-E63B-C530CF2AF623}"/>
              </a:ext>
            </a:extLst>
          </p:cNvPr>
          <p:cNvSpPr>
            <a:spLocks noGrp="1"/>
          </p:cNvSpPr>
          <p:nvPr>
            <p:ph type="title"/>
          </p:nvPr>
        </p:nvSpPr>
        <p:spPr>
          <a:xfrm>
            <a:off x="5408068" y="857250"/>
            <a:ext cx="6315323" cy="914400"/>
          </a:xfrm>
        </p:spPr>
        <p:txBody>
          <a:bodyPr/>
          <a:lstStyle/>
          <a:p>
            <a:r>
              <a:rPr lang="fr-CA" dirty="0">
                <a:solidFill>
                  <a:schemeClr val="accent1"/>
                </a:solidFill>
              </a:rPr>
              <a:t>Situations for </a:t>
            </a:r>
            <a:r>
              <a:rPr lang="fr-CA" dirty="0" err="1">
                <a:solidFill>
                  <a:schemeClr val="accent1"/>
                </a:solidFill>
              </a:rPr>
              <a:t>Mediation</a:t>
            </a:r>
            <a:endParaRPr lang="fr-CA" dirty="0">
              <a:solidFill>
                <a:schemeClr val="accent1"/>
              </a:solidFill>
            </a:endParaRPr>
          </a:p>
        </p:txBody>
      </p:sp>
      <p:sp>
        <p:nvSpPr>
          <p:cNvPr id="4" name="Espace réservé du texte 3">
            <a:extLst>
              <a:ext uri="{FF2B5EF4-FFF2-40B4-BE49-F238E27FC236}">
                <a16:creationId xmlns:a16="http://schemas.microsoft.com/office/drawing/2014/main" id="{9A1D7082-458C-D3C2-6369-AF98244A909F}"/>
              </a:ext>
            </a:extLst>
          </p:cNvPr>
          <p:cNvSpPr>
            <a:spLocks noGrp="1"/>
          </p:cNvSpPr>
          <p:nvPr>
            <p:ph type="body" sz="quarter" idx="14"/>
          </p:nvPr>
        </p:nvSpPr>
        <p:spPr>
          <a:xfrm>
            <a:off x="6469063" y="3074796"/>
            <a:ext cx="5212080" cy="3143124"/>
          </a:xfrm>
        </p:spPr>
        <p:txBody>
          <a:bodyPr/>
          <a:lstStyle/>
          <a:p>
            <a:r>
              <a:rPr lang="fr-FR" sz="2400" dirty="0"/>
              <a:t>In </a:t>
            </a:r>
            <a:r>
              <a:rPr lang="fr-FR" sz="2400" dirty="0" err="1"/>
              <a:t>what</a:t>
            </a:r>
            <a:r>
              <a:rPr lang="fr-FR" sz="2400" dirty="0"/>
              <a:t> </a:t>
            </a:r>
            <a:r>
              <a:rPr lang="fr-FR" sz="2400" dirty="0" err="1"/>
              <a:t>circumstances</a:t>
            </a:r>
            <a:r>
              <a:rPr lang="fr-FR" sz="2400" dirty="0"/>
              <a:t> can </a:t>
            </a:r>
            <a:r>
              <a:rPr lang="fr-FR" sz="2400" dirty="0" err="1"/>
              <a:t>mediation</a:t>
            </a:r>
            <a:r>
              <a:rPr lang="fr-FR" sz="2400" dirty="0"/>
              <a:t> </a:t>
            </a:r>
            <a:r>
              <a:rPr lang="fr-FR" sz="2400" dirty="0" err="1"/>
              <a:t>be</a:t>
            </a:r>
            <a:r>
              <a:rPr lang="fr-FR" sz="2400" dirty="0"/>
              <a:t> </a:t>
            </a:r>
            <a:r>
              <a:rPr lang="fr-FR" sz="2400" dirty="0" err="1"/>
              <a:t>useful</a:t>
            </a:r>
            <a:r>
              <a:rPr lang="fr-FR" sz="2400" dirty="0"/>
              <a:t>? </a:t>
            </a:r>
          </a:p>
          <a:p>
            <a:pPr lvl="1"/>
            <a:r>
              <a:rPr lang="fr-FR" sz="2000" dirty="0"/>
              <a:t>Discussion point: </a:t>
            </a:r>
            <a:r>
              <a:rPr lang="fr-FR" sz="2000" dirty="0" err="1"/>
              <a:t>When</a:t>
            </a:r>
            <a:r>
              <a:rPr lang="fr-FR" sz="2000" dirty="0"/>
              <a:t> </a:t>
            </a:r>
            <a:r>
              <a:rPr lang="fr-FR" sz="2000" dirty="0" err="1"/>
              <a:t>two</a:t>
            </a:r>
            <a:r>
              <a:rPr lang="fr-FR" sz="2000" dirty="0"/>
              <a:t> people are in </a:t>
            </a:r>
            <a:r>
              <a:rPr lang="fr-FR" sz="2000" dirty="0" err="1"/>
              <a:t>conflict</a:t>
            </a:r>
            <a:r>
              <a:rPr lang="fr-FR" sz="2000" dirty="0"/>
              <a:t>.</a:t>
            </a:r>
            <a:endParaRPr lang="fr-CA" sz="2000" dirty="0"/>
          </a:p>
          <a:p>
            <a:endParaRPr lang="fr-CA" dirty="0"/>
          </a:p>
        </p:txBody>
      </p:sp>
      <p:pic>
        <p:nvPicPr>
          <p:cNvPr id="7" name="Image 6">
            <a:extLst>
              <a:ext uri="{FF2B5EF4-FFF2-40B4-BE49-F238E27FC236}">
                <a16:creationId xmlns:a16="http://schemas.microsoft.com/office/drawing/2014/main" id="{278BB6C6-4183-BB15-3385-3301C448A101}"/>
              </a:ext>
            </a:extLst>
          </p:cNvPr>
          <p:cNvPicPr>
            <a:picLocks noChangeAspect="1"/>
          </p:cNvPicPr>
          <p:nvPr/>
        </p:nvPicPr>
        <p:blipFill>
          <a:blip r:embed="rId4"/>
          <a:stretch>
            <a:fillRect/>
          </a:stretch>
        </p:blipFill>
        <p:spPr>
          <a:xfrm>
            <a:off x="70186" y="3821613"/>
            <a:ext cx="2762250" cy="2571750"/>
          </a:xfrm>
          <a:prstGeom prst="rect">
            <a:avLst/>
          </a:prstGeom>
        </p:spPr>
      </p:pic>
      <p:pic>
        <p:nvPicPr>
          <p:cNvPr id="9" name="Image 8">
            <a:extLst>
              <a:ext uri="{FF2B5EF4-FFF2-40B4-BE49-F238E27FC236}">
                <a16:creationId xmlns:a16="http://schemas.microsoft.com/office/drawing/2014/main" id="{5ECA7BDA-D8BD-5284-49DB-31C2124D9098}"/>
              </a:ext>
            </a:extLst>
          </p:cNvPr>
          <p:cNvPicPr>
            <a:picLocks noChangeAspect="1"/>
          </p:cNvPicPr>
          <p:nvPr/>
        </p:nvPicPr>
        <p:blipFill>
          <a:blip r:embed="rId5"/>
          <a:stretch>
            <a:fillRect/>
          </a:stretch>
        </p:blipFill>
        <p:spPr>
          <a:xfrm>
            <a:off x="2882420" y="3926388"/>
            <a:ext cx="2952750" cy="2362200"/>
          </a:xfrm>
          <a:prstGeom prst="rect">
            <a:avLst/>
          </a:prstGeom>
        </p:spPr>
      </p:pic>
      <p:pic>
        <p:nvPicPr>
          <p:cNvPr id="11" name="Image 10">
            <a:extLst>
              <a:ext uri="{FF2B5EF4-FFF2-40B4-BE49-F238E27FC236}">
                <a16:creationId xmlns:a16="http://schemas.microsoft.com/office/drawing/2014/main" id="{5CFBD0FC-43EA-BBC7-8C54-0027A6AB7A33}"/>
              </a:ext>
            </a:extLst>
          </p:cNvPr>
          <p:cNvPicPr>
            <a:picLocks noChangeAspect="1"/>
          </p:cNvPicPr>
          <p:nvPr/>
        </p:nvPicPr>
        <p:blipFill>
          <a:blip r:embed="rId6"/>
          <a:stretch>
            <a:fillRect/>
          </a:stretch>
        </p:blipFill>
        <p:spPr>
          <a:xfrm>
            <a:off x="1110063" y="639677"/>
            <a:ext cx="2479692" cy="2790498"/>
          </a:xfrm>
          <a:prstGeom prst="rect">
            <a:avLst/>
          </a:prstGeom>
        </p:spPr>
      </p:pic>
    </p:spTree>
    <p:custDataLst>
      <p:tags r:id="rId1"/>
    </p:custDataLst>
    <p:extLst>
      <p:ext uri="{BB962C8B-B14F-4D97-AF65-F5344CB8AC3E}">
        <p14:creationId xmlns:p14="http://schemas.microsoft.com/office/powerpoint/2010/main" val="413631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65126B-28C9-651B-F3BB-A902DEC46462}"/>
              </a:ext>
            </a:extLst>
          </p:cNvPr>
          <p:cNvSpPr>
            <a:spLocks noGrp="1"/>
          </p:cNvSpPr>
          <p:nvPr>
            <p:ph type="title"/>
          </p:nvPr>
        </p:nvSpPr>
        <p:spPr/>
        <p:txBody>
          <a:bodyPr/>
          <a:lstStyle/>
          <a:p>
            <a:r>
              <a:rPr lang="fr-CA" dirty="0">
                <a:solidFill>
                  <a:schemeClr val="accent1"/>
                </a:solidFill>
              </a:rPr>
              <a:t>This </a:t>
            </a:r>
            <a:r>
              <a:rPr lang="fr-CA" dirty="0" err="1">
                <a:solidFill>
                  <a:schemeClr val="accent1"/>
                </a:solidFill>
              </a:rPr>
              <a:t>is</a:t>
            </a:r>
            <a:r>
              <a:rPr lang="fr-CA" dirty="0">
                <a:solidFill>
                  <a:schemeClr val="accent1"/>
                </a:solidFill>
              </a:rPr>
              <a:t> NOT </a:t>
            </a:r>
            <a:r>
              <a:rPr lang="fr-CA" dirty="0" err="1">
                <a:solidFill>
                  <a:schemeClr val="accent1"/>
                </a:solidFill>
              </a:rPr>
              <a:t>Mediation</a:t>
            </a:r>
            <a:r>
              <a:rPr lang="fr-CA" dirty="0">
                <a:solidFill>
                  <a:schemeClr val="accent1"/>
                </a:solidFill>
              </a:rPr>
              <a:t>!</a:t>
            </a:r>
          </a:p>
        </p:txBody>
      </p:sp>
      <p:sp>
        <p:nvSpPr>
          <p:cNvPr id="4" name="Espace réservé du texte 3">
            <a:extLst>
              <a:ext uri="{FF2B5EF4-FFF2-40B4-BE49-F238E27FC236}">
                <a16:creationId xmlns:a16="http://schemas.microsoft.com/office/drawing/2014/main" id="{0EA588C6-E840-6C37-DDDF-264371044C06}"/>
              </a:ext>
            </a:extLst>
          </p:cNvPr>
          <p:cNvSpPr>
            <a:spLocks noGrp="1"/>
          </p:cNvSpPr>
          <p:nvPr>
            <p:ph type="body" sz="quarter" idx="14"/>
          </p:nvPr>
        </p:nvSpPr>
        <p:spPr>
          <a:xfrm>
            <a:off x="799286" y="2602853"/>
            <a:ext cx="5486400" cy="4114800"/>
          </a:xfrm>
        </p:spPr>
        <p:txBody>
          <a:bodyPr vert="horz" lIns="0" tIns="0" rIns="0" bIns="0" rtlCol="0" anchor="t">
            <a:noAutofit/>
          </a:bodyPr>
          <a:lstStyle/>
          <a:p>
            <a:r>
              <a:rPr lang="fr-FR" sz="2400" dirty="0" err="1"/>
              <a:t>What</a:t>
            </a:r>
            <a:r>
              <a:rPr lang="fr-FR" sz="2400" dirty="0"/>
              <a:t> situations are not </a:t>
            </a:r>
            <a:r>
              <a:rPr lang="fr-FR" sz="2400" dirty="0" err="1"/>
              <a:t>mediation</a:t>
            </a:r>
            <a:r>
              <a:rPr lang="fr-FR" sz="2400" dirty="0"/>
              <a:t>? </a:t>
            </a:r>
          </a:p>
          <a:p>
            <a:pPr marL="0" indent="0">
              <a:buNone/>
            </a:pPr>
            <a:endParaRPr lang="fr-FR" sz="2400" dirty="0"/>
          </a:p>
          <a:p>
            <a:pPr marL="0" indent="0">
              <a:buNone/>
            </a:pPr>
            <a:endParaRPr lang="fr-FR" sz="2400" dirty="0"/>
          </a:p>
          <a:p>
            <a:pPr lvl="1"/>
            <a:r>
              <a:rPr lang="fr-FR" sz="2000" dirty="0"/>
              <a:t>Discussion point: Situations in </a:t>
            </a:r>
            <a:r>
              <a:rPr lang="fr-FR" sz="2000" dirty="0" err="1"/>
              <a:t>which</a:t>
            </a:r>
            <a:r>
              <a:rPr lang="fr-FR" sz="2000" dirty="0"/>
              <a:t> the solution </a:t>
            </a:r>
            <a:r>
              <a:rPr lang="fr-FR" sz="2000" dirty="0" err="1"/>
              <a:t>is</a:t>
            </a:r>
            <a:r>
              <a:rPr lang="fr-FR" sz="2000" dirty="0"/>
              <a:t> </a:t>
            </a:r>
            <a:r>
              <a:rPr lang="fr-FR" sz="2000" dirty="0" err="1"/>
              <a:t>imposed</a:t>
            </a:r>
            <a:r>
              <a:rPr lang="fr-FR" sz="2000" dirty="0"/>
              <a:t>… </a:t>
            </a:r>
            <a:endParaRPr lang="fr-CA" sz="2000" dirty="0"/>
          </a:p>
          <a:p>
            <a:endParaRPr lang="fr-CA" dirty="0"/>
          </a:p>
        </p:txBody>
      </p:sp>
      <p:pic>
        <p:nvPicPr>
          <p:cNvPr id="7" name="Image 6">
            <a:extLst>
              <a:ext uri="{FF2B5EF4-FFF2-40B4-BE49-F238E27FC236}">
                <a16:creationId xmlns:a16="http://schemas.microsoft.com/office/drawing/2014/main" id="{061A7D79-1B55-A82F-3E99-433CAE14D5DC}"/>
              </a:ext>
            </a:extLst>
          </p:cNvPr>
          <p:cNvPicPr>
            <a:picLocks noChangeAspect="1"/>
          </p:cNvPicPr>
          <p:nvPr/>
        </p:nvPicPr>
        <p:blipFill>
          <a:blip r:embed="rId4"/>
          <a:stretch>
            <a:fillRect/>
          </a:stretch>
        </p:blipFill>
        <p:spPr>
          <a:xfrm>
            <a:off x="9476852" y="165709"/>
            <a:ext cx="2715147" cy="4083244"/>
          </a:xfrm>
          <a:prstGeom prst="rect">
            <a:avLst/>
          </a:prstGeom>
        </p:spPr>
      </p:pic>
      <p:pic>
        <p:nvPicPr>
          <p:cNvPr id="9" name="Image 8">
            <a:extLst>
              <a:ext uri="{FF2B5EF4-FFF2-40B4-BE49-F238E27FC236}">
                <a16:creationId xmlns:a16="http://schemas.microsoft.com/office/drawing/2014/main" id="{8AEA7413-4620-D472-3834-586E84DCCBC4}"/>
              </a:ext>
            </a:extLst>
          </p:cNvPr>
          <p:cNvPicPr>
            <a:picLocks noChangeAspect="1"/>
          </p:cNvPicPr>
          <p:nvPr/>
        </p:nvPicPr>
        <p:blipFill>
          <a:blip r:embed="rId5"/>
          <a:stretch>
            <a:fillRect/>
          </a:stretch>
        </p:blipFill>
        <p:spPr>
          <a:xfrm>
            <a:off x="6726477" y="3228177"/>
            <a:ext cx="2466291" cy="3629823"/>
          </a:xfrm>
          <a:prstGeom prst="rect">
            <a:avLst/>
          </a:prstGeom>
        </p:spPr>
      </p:pic>
    </p:spTree>
    <p:custDataLst>
      <p:tags r:id="rId1"/>
    </p:custDataLst>
    <p:extLst>
      <p:ext uri="{BB962C8B-B14F-4D97-AF65-F5344CB8AC3E}">
        <p14:creationId xmlns:p14="http://schemas.microsoft.com/office/powerpoint/2010/main" val="255688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65126B-28C9-651B-F3BB-A902DEC46462}"/>
              </a:ext>
            </a:extLst>
          </p:cNvPr>
          <p:cNvSpPr>
            <a:spLocks noGrp="1"/>
          </p:cNvSpPr>
          <p:nvPr>
            <p:ph type="title"/>
          </p:nvPr>
        </p:nvSpPr>
        <p:spPr>
          <a:xfrm>
            <a:off x="718091" y="392780"/>
            <a:ext cx="6185504" cy="914400"/>
          </a:xfrm>
        </p:spPr>
        <p:txBody>
          <a:bodyPr/>
          <a:lstStyle/>
          <a:p>
            <a:r>
              <a:rPr lang="fr-CA" dirty="0">
                <a:solidFill>
                  <a:schemeClr val="accent1"/>
                </a:solidFill>
                <a:cs typeface="Arial"/>
              </a:rPr>
              <a:t>A Tale of </a:t>
            </a:r>
            <a:r>
              <a:rPr lang="fr-CA" dirty="0" err="1">
                <a:solidFill>
                  <a:schemeClr val="accent1"/>
                </a:solidFill>
                <a:cs typeface="Arial"/>
              </a:rPr>
              <a:t>Two</a:t>
            </a:r>
            <a:r>
              <a:rPr lang="fr-CA" dirty="0">
                <a:solidFill>
                  <a:schemeClr val="accent1"/>
                </a:solidFill>
                <a:cs typeface="Arial"/>
              </a:rPr>
              <a:t> Brothers</a:t>
            </a:r>
          </a:p>
        </p:txBody>
      </p:sp>
      <p:sp>
        <p:nvSpPr>
          <p:cNvPr id="4" name="Espace réservé du texte 3">
            <a:extLst>
              <a:ext uri="{FF2B5EF4-FFF2-40B4-BE49-F238E27FC236}">
                <a16:creationId xmlns:a16="http://schemas.microsoft.com/office/drawing/2014/main" id="{0EA588C6-E840-6C37-DDDF-264371044C06}"/>
              </a:ext>
            </a:extLst>
          </p:cNvPr>
          <p:cNvSpPr>
            <a:spLocks noGrp="1"/>
          </p:cNvSpPr>
          <p:nvPr>
            <p:ph type="body" sz="quarter" idx="14"/>
          </p:nvPr>
        </p:nvSpPr>
        <p:spPr>
          <a:xfrm>
            <a:off x="424334" y="1308663"/>
            <a:ext cx="7494209" cy="4114800"/>
          </a:xfrm>
        </p:spPr>
        <p:txBody>
          <a:bodyPr vert="horz" lIns="0" tIns="0" rIns="0" bIns="0" rtlCol="0" anchor="t">
            <a:noAutofit/>
          </a:bodyPr>
          <a:lstStyle/>
          <a:p>
            <a:pPr marL="353695">
              <a:lnSpc>
                <a:spcPct val="100000"/>
              </a:lnSpc>
              <a:spcBef>
                <a:spcPts val="0"/>
              </a:spcBef>
            </a:pPr>
            <a:r>
              <a:rPr lang="en-CA" sz="2400" dirty="0"/>
              <a:t>Two brothers want to watch different TV shows at the same time and are arguing over who gets control of the remote. They ask their father to settle the argument.</a:t>
            </a:r>
          </a:p>
          <a:p>
            <a:pPr marL="353695">
              <a:lnSpc>
                <a:spcPct val="100000"/>
              </a:lnSpc>
              <a:spcBef>
                <a:spcPts val="0"/>
              </a:spcBef>
            </a:pPr>
            <a:endParaRPr lang="en-CA" sz="2400" dirty="0"/>
          </a:p>
          <a:p>
            <a:pPr marL="353695">
              <a:lnSpc>
                <a:spcPct val="100000"/>
              </a:lnSpc>
              <a:spcBef>
                <a:spcPts val="0"/>
              </a:spcBef>
            </a:pPr>
            <a:r>
              <a:rPr lang="en-CA" sz="2400" dirty="0"/>
              <a:t>Outcome: Their father turns off the television and tells them to go outside and play. The father made the decision for the brothers. </a:t>
            </a:r>
          </a:p>
          <a:p>
            <a:pPr marL="0" indent="0">
              <a:buNone/>
            </a:pPr>
            <a:endParaRPr lang="en-CA" sz="2400" dirty="0"/>
          </a:p>
          <a:p>
            <a:pPr lvl="1"/>
            <a:r>
              <a:rPr lang="en-CA" sz="2000" dirty="0"/>
              <a:t>Is this a situation of mediation? Why? </a:t>
            </a:r>
            <a:endParaRPr lang="en-CA" sz="2000" dirty="0">
              <a:cs typeface="Arial"/>
            </a:endParaRPr>
          </a:p>
          <a:p>
            <a:endParaRPr lang="en-CA" dirty="0"/>
          </a:p>
        </p:txBody>
      </p:sp>
      <p:pic>
        <p:nvPicPr>
          <p:cNvPr id="5" name="Image 4" descr="Une image contenant illustration, clipart&#10;&#10;Description générée automatiquement">
            <a:extLst>
              <a:ext uri="{FF2B5EF4-FFF2-40B4-BE49-F238E27FC236}">
                <a16:creationId xmlns:a16="http://schemas.microsoft.com/office/drawing/2014/main" id="{87E9F408-A0D0-90A9-39FB-9CDDEF2363AB}"/>
              </a:ext>
            </a:extLst>
          </p:cNvPr>
          <p:cNvPicPr>
            <a:picLocks noChangeAspect="1"/>
          </p:cNvPicPr>
          <p:nvPr/>
        </p:nvPicPr>
        <p:blipFill>
          <a:blip r:embed="rId4"/>
          <a:stretch>
            <a:fillRect/>
          </a:stretch>
        </p:blipFill>
        <p:spPr>
          <a:xfrm>
            <a:off x="8863111" y="3058725"/>
            <a:ext cx="2479692" cy="2790498"/>
          </a:xfrm>
          <a:prstGeom prst="rect">
            <a:avLst/>
          </a:prstGeom>
        </p:spPr>
      </p:pic>
    </p:spTree>
    <p:custDataLst>
      <p:tags r:id="rId1"/>
    </p:custDataLst>
    <p:extLst>
      <p:ext uri="{BB962C8B-B14F-4D97-AF65-F5344CB8AC3E}">
        <p14:creationId xmlns:p14="http://schemas.microsoft.com/office/powerpoint/2010/main" val="411603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9E36957-F335-AFF2-F3C7-A48417841ADC}"/>
              </a:ext>
            </a:extLst>
          </p:cNvPr>
          <p:cNvSpPr>
            <a:spLocks noGrp="1"/>
          </p:cNvSpPr>
          <p:nvPr>
            <p:ph type="title"/>
          </p:nvPr>
        </p:nvSpPr>
        <p:spPr>
          <a:xfrm>
            <a:off x="5892866" y="862730"/>
            <a:ext cx="5212080" cy="914400"/>
          </a:xfrm>
        </p:spPr>
        <p:txBody>
          <a:bodyPr/>
          <a:lstStyle/>
          <a:p>
            <a:r>
              <a:rPr lang="fr-CA" dirty="0">
                <a:solidFill>
                  <a:schemeClr val="accent1"/>
                </a:solidFill>
              </a:rPr>
              <a:t>The </a:t>
            </a:r>
            <a:r>
              <a:rPr lang="fr-CA" dirty="0" err="1">
                <a:solidFill>
                  <a:schemeClr val="accent1"/>
                </a:solidFill>
              </a:rPr>
              <a:t>Advantages</a:t>
            </a:r>
            <a:r>
              <a:rPr lang="fr-CA" dirty="0">
                <a:solidFill>
                  <a:schemeClr val="accent1"/>
                </a:solidFill>
              </a:rPr>
              <a:t> of </a:t>
            </a:r>
            <a:r>
              <a:rPr lang="fr-CA" dirty="0" err="1">
                <a:solidFill>
                  <a:schemeClr val="accent1"/>
                </a:solidFill>
              </a:rPr>
              <a:t>Mediation</a:t>
            </a:r>
            <a:endParaRPr lang="fr-CA" dirty="0">
              <a:solidFill>
                <a:schemeClr val="accent1"/>
              </a:solidFill>
            </a:endParaRPr>
          </a:p>
        </p:txBody>
      </p:sp>
      <p:sp>
        <p:nvSpPr>
          <p:cNvPr id="4" name="Espace réservé du texte 3">
            <a:extLst>
              <a:ext uri="{FF2B5EF4-FFF2-40B4-BE49-F238E27FC236}">
                <a16:creationId xmlns:a16="http://schemas.microsoft.com/office/drawing/2014/main" id="{AE97A66F-553F-2220-1CC6-E130545E5CCD}"/>
              </a:ext>
            </a:extLst>
          </p:cNvPr>
          <p:cNvSpPr>
            <a:spLocks noGrp="1"/>
          </p:cNvSpPr>
          <p:nvPr>
            <p:ph type="body" sz="quarter" idx="14"/>
          </p:nvPr>
        </p:nvSpPr>
        <p:spPr>
          <a:xfrm>
            <a:off x="6511311" y="3023471"/>
            <a:ext cx="5212080" cy="4114800"/>
          </a:xfrm>
        </p:spPr>
        <p:txBody>
          <a:bodyPr/>
          <a:lstStyle/>
          <a:p>
            <a:r>
              <a:rPr lang="en-CA" sz="2400" dirty="0"/>
              <a:t>What are the advantages of resolving conflicts through mediation?</a:t>
            </a:r>
          </a:p>
          <a:p>
            <a:pPr marL="0" indent="0">
              <a:buNone/>
            </a:pPr>
            <a:endParaRPr lang="en-CA" sz="2400" dirty="0"/>
          </a:p>
          <a:p>
            <a:pPr lvl="1"/>
            <a:r>
              <a:rPr lang="en-CA" sz="2000" dirty="0"/>
              <a:t>Discussion point: Why let someone else decide rather than talking to each other? </a:t>
            </a:r>
          </a:p>
        </p:txBody>
      </p:sp>
      <p:pic>
        <p:nvPicPr>
          <p:cNvPr id="7" name="Image 6">
            <a:extLst>
              <a:ext uri="{FF2B5EF4-FFF2-40B4-BE49-F238E27FC236}">
                <a16:creationId xmlns:a16="http://schemas.microsoft.com/office/drawing/2014/main" id="{E903BE76-9773-8FE6-A515-E0AADA14D06B}"/>
              </a:ext>
            </a:extLst>
          </p:cNvPr>
          <p:cNvPicPr>
            <a:picLocks noChangeAspect="1"/>
          </p:cNvPicPr>
          <p:nvPr/>
        </p:nvPicPr>
        <p:blipFill>
          <a:blip r:embed="rId4"/>
          <a:stretch>
            <a:fillRect/>
          </a:stretch>
        </p:blipFill>
        <p:spPr>
          <a:xfrm>
            <a:off x="189718" y="331357"/>
            <a:ext cx="2498198" cy="3301191"/>
          </a:xfrm>
          <a:prstGeom prst="rect">
            <a:avLst/>
          </a:prstGeom>
        </p:spPr>
      </p:pic>
      <p:pic>
        <p:nvPicPr>
          <p:cNvPr id="9" name="Image 8">
            <a:extLst>
              <a:ext uri="{FF2B5EF4-FFF2-40B4-BE49-F238E27FC236}">
                <a16:creationId xmlns:a16="http://schemas.microsoft.com/office/drawing/2014/main" id="{1F3AA9BD-6BA2-2D70-046D-E0BD00B98DFA}"/>
              </a:ext>
            </a:extLst>
          </p:cNvPr>
          <p:cNvPicPr>
            <a:picLocks noChangeAspect="1"/>
          </p:cNvPicPr>
          <p:nvPr/>
        </p:nvPicPr>
        <p:blipFill>
          <a:blip r:embed="rId5"/>
          <a:stretch>
            <a:fillRect/>
          </a:stretch>
        </p:blipFill>
        <p:spPr>
          <a:xfrm>
            <a:off x="2052637" y="3901466"/>
            <a:ext cx="3393247" cy="2374074"/>
          </a:xfrm>
          <a:prstGeom prst="rect">
            <a:avLst/>
          </a:prstGeom>
        </p:spPr>
      </p:pic>
    </p:spTree>
    <p:custDataLst>
      <p:tags r:id="rId1"/>
    </p:custDataLst>
    <p:extLst>
      <p:ext uri="{BB962C8B-B14F-4D97-AF65-F5344CB8AC3E}">
        <p14:creationId xmlns:p14="http://schemas.microsoft.com/office/powerpoint/2010/main" val="329798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5A1A41-A0E6-2BB7-5464-46BA296138B7}"/>
              </a:ext>
            </a:extLst>
          </p:cNvPr>
          <p:cNvSpPr>
            <a:spLocks noGrp="1"/>
          </p:cNvSpPr>
          <p:nvPr>
            <p:ph type="body" idx="1"/>
          </p:nvPr>
        </p:nvSpPr>
        <p:spPr/>
        <p:txBody>
          <a:bodyPr/>
          <a:lstStyle/>
          <a:p>
            <a:r>
              <a:rPr lang="fr-CA" dirty="0" err="1"/>
              <a:t>Introducing</a:t>
            </a:r>
            <a:r>
              <a:rPr lang="fr-CA" dirty="0"/>
              <a:t> the </a:t>
            </a:r>
            <a:r>
              <a:rPr lang="fr-CA" dirty="0" err="1"/>
              <a:t>Players</a:t>
            </a:r>
            <a:r>
              <a:rPr lang="fr-CA" dirty="0"/>
              <a:t> in </a:t>
            </a:r>
            <a:r>
              <a:rPr lang="fr-CA" dirty="0" err="1"/>
              <a:t>Mediation</a:t>
            </a:r>
            <a:endParaRPr lang="fr-CA" dirty="0"/>
          </a:p>
        </p:txBody>
      </p:sp>
      <p:pic>
        <p:nvPicPr>
          <p:cNvPr id="5" name="Espace réservé pour une image  4" descr="Salle de conseil avec un remplissage uni">
            <a:extLst>
              <a:ext uri="{FF2B5EF4-FFF2-40B4-BE49-F238E27FC236}">
                <a16:creationId xmlns:a16="http://schemas.microsoft.com/office/drawing/2014/main" id="{0FD33268-F271-210A-C0FF-C8B40840FAF2}"/>
              </a:ext>
            </a:extLst>
          </p:cNvPr>
          <p:cNvPicPr>
            <a:picLocks noGrp="1" noChangeAspect="1"/>
          </p:cNvPicPr>
          <p:nvPr>
            <p:ph type="pic" sz="quarter" idx="16"/>
          </p:nvPr>
        </p:nvPicPr>
        <p:blipFill>
          <a:blip r:embed="rId4">
            <a:extLst>
              <a:ext uri="{96DAC541-7B7A-43D3-8B79-37D633B846F1}">
                <asvg:svgBlip xmlns:asvg="http://schemas.microsoft.com/office/drawing/2016/SVG/main" r:embed="rId5"/>
              </a:ext>
            </a:extLst>
          </a:blip>
          <a:srcRect l="20" r="20"/>
          <a:stretch>
            <a:fillRect/>
          </a:stretch>
        </p:blipFill>
        <p:spPr>
          <a:xfrm>
            <a:off x="6875643" y="1741117"/>
            <a:ext cx="3611022" cy="3611022"/>
          </a:xfrm>
        </p:spPr>
      </p:pic>
    </p:spTree>
    <p:custDataLst>
      <p:tags r:id="rId1"/>
    </p:custDataLst>
    <p:extLst>
      <p:ext uri="{BB962C8B-B14F-4D97-AF65-F5344CB8AC3E}">
        <p14:creationId xmlns:p14="http://schemas.microsoft.com/office/powerpoint/2010/main" val="164333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8AF999-4C43-043C-9A78-CE45522F4D18}"/>
              </a:ext>
            </a:extLst>
          </p:cNvPr>
          <p:cNvSpPr>
            <a:spLocks noGrp="1"/>
          </p:cNvSpPr>
          <p:nvPr>
            <p:ph type="title"/>
          </p:nvPr>
        </p:nvSpPr>
        <p:spPr>
          <a:xfrm>
            <a:off x="839815" y="533169"/>
            <a:ext cx="10421938" cy="914400"/>
          </a:xfrm>
        </p:spPr>
        <p:txBody>
          <a:bodyPr/>
          <a:lstStyle/>
          <a:p>
            <a:pPr algn="ctr"/>
            <a:r>
              <a:rPr lang="fr-FR" dirty="0">
                <a:solidFill>
                  <a:srgbClr val="F6891F"/>
                </a:solidFill>
              </a:rPr>
              <a:t>The </a:t>
            </a:r>
            <a:r>
              <a:rPr lang="fr-FR" dirty="0" err="1">
                <a:solidFill>
                  <a:srgbClr val="F6891F"/>
                </a:solidFill>
              </a:rPr>
              <a:t>Players</a:t>
            </a:r>
            <a:r>
              <a:rPr lang="fr-FR" dirty="0">
                <a:solidFill>
                  <a:srgbClr val="F6891F"/>
                </a:solidFill>
              </a:rPr>
              <a:t> in </a:t>
            </a:r>
            <a:r>
              <a:rPr lang="fr-FR" dirty="0" err="1">
                <a:solidFill>
                  <a:srgbClr val="F6891F"/>
                </a:solidFill>
              </a:rPr>
              <a:t>Mediation</a:t>
            </a:r>
            <a:endParaRPr lang="fr-CA" dirty="0"/>
          </a:p>
        </p:txBody>
      </p:sp>
      <p:sp>
        <p:nvSpPr>
          <p:cNvPr id="10" name="ZoneTexte 9">
            <a:hlinkClick r:id="rId4" action="ppaction://hlinksldjump"/>
            <a:extLst>
              <a:ext uri="{FF2B5EF4-FFF2-40B4-BE49-F238E27FC236}">
                <a16:creationId xmlns:a16="http://schemas.microsoft.com/office/drawing/2014/main" id="{6A7D5A69-0892-10C6-4EFD-4CD9116F9617}"/>
              </a:ext>
            </a:extLst>
          </p:cNvPr>
          <p:cNvSpPr txBox="1"/>
          <p:nvPr/>
        </p:nvSpPr>
        <p:spPr>
          <a:xfrm>
            <a:off x="7728102" y="5875799"/>
            <a:ext cx="2689731" cy="523220"/>
          </a:xfrm>
          <a:prstGeom prst="rect">
            <a:avLst/>
          </a:prstGeom>
          <a:noFill/>
          <a:ln>
            <a:solidFill>
              <a:srgbClr val="E46C00"/>
            </a:solidFill>
          </a:ln>
        </p:spPr>
        <p:txBody>
          <a:bodyPr wrap="square" rtlCol="0">
            <a:spAutoFit/>
          </a:bodyPr>
          <a:lstStyle/>
          <a:p>
            <a:r>
              <a:rPr lang="fr-FR" sz="1600" b="1" dirty="0"/>
              <a:t>Click </a:t>
            </a:r>
            <a:r>
              <a:rPr lang="fr-FR" sz="1600" b="1" dirty="0" err="1"/>
              <a:t>here</a:t>
            </a:r>
            <a:r>
              <a:rPr lang="fr-FR" sz="1600" b="1" dirty="0"/>
              <a:t> </a:t>
            </a:r>
            <a:r>
              <a:rPr lang="fr-FR" sz="1200" dirty="0"/>
              <a:t>once all the </a:t>
            </a:r>
            <a:r>
              <a:rPr lang="fr-FR" sz="1200" dirty="0" err="1"/>
              <a:t>players</a:t>
            </a:r>
            <a:r>
              <a:rPr lang="fr-FR" sz="1200" dirty="0"/>
              <a:t> have been </a:t>
            </a:r>
            <a:r>
              <a:rPr lang="fr-FR" sz="1200" dirty="0" err="1"/>
              <a:t>identified</a:t>
            </a:r>
            <a:r>
              <a:rPr lang="fr-FR" sz="1200" dirty="0"/>
              <a:t>. </a:t>
            </a:r>
            <a:endParaRPr lang="fr-CA" sz="1200" dirty="0"/>
          </a:p>
        </p:txBody>
      </p:sp>
      <p:grpSp>
        <p:nvGrpSpPr>
          <p:cNvPr id="22" name="Groupe 21">
            <a:extLst>
              <a:ext uri="{FF2B5EF4-FFF2-40B4-BE49-F238E27FC236}">
                <a16:creationId xmlns:a16="http://schemas.microsoft.com/office/drawing/2014/main" id="{241A3C53-5B85-8D57-2DAA-76A6771AE6DD}"/>
              </a:ext>
            </a:extLst>
          </p:cNvPr>
          <p:cNvGrpSpPr/>
          <p:nvPr/>
        </p:nvGrpSpPr>
        <p:grpSpPr>
          <a:xfrm>
            <a:off x="1470325" y="1882557"/>
            <a:ext cx="9339637" cy="4712510"/>
            <a:chOff x="1470325" y="1882557"/>
            <a:chExt cx="9339637" cy="4712510"/>
          </a:xfrm>
        </p:grpSpPr>
        <p:pic>
          <p:nvPicPr>
            <p:cNvPr id="4" name="2 (2) Sansoucis">
              <a:hlinkClick r:id="rId5" action="ppaction://hlinksldjump"/>
              <a:extLst>
                <a:ext uri="{FF2B5EF4-FFF2-40B4-BE49-F238E27FC236}">
                  <a16:creationId xmlns:a16="http://schemas.microsoft.com/office/drawing/2014/main" id="{B78B3861-F752-2DA7-2948-8C34CE4B13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9315" y="3127984"/>
              <a:ext cx="988200" cy="1522800"/>
            </a:xfrm>
            <a:prstGeom prst="rect">
              <a:avLst/>
            </a:prstGeom>
          </p:spPr>
        </p:pic>
        <p:pic>
          <p:nvPicPr>
            <p:cNvPr id="5" name="1 (2) Sansoucis">
              <a:hlinkClick r:id="rId5" action="ppaction://hlinksldjump"/>
              <a:extLst>
                <a:ext uri="{FF2B5EF4-FFF2-40B4-BE49-F238E27FC236}">
                  <a16:creationId xmlns:a16="http://schemas.microsoft.com/office/drawing/2014/main" id="{53F2361B-4FB1-3D3A-3B3E-481B6FAC52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4853" y="2573803"/>
              <a:ext cx="988200" cy="1522800"/>
            </a:xfrm>
            <a:prstGeom prst="rect">
              <a:avLst/>
            </a:prstGeom>
          </p:spPr>
        </p:pic>
        <p:pic>
          <p:nvPicPr>
            <p:cNvPr id="6" name="2 (2) Rotini">
              <a:hlinkClick r:id="rId5" action="ppaction://hlinksldjump"/>
              <a:extLst>
                <a:ext uri="{FF2B5EF4-FFF2-40B4-BE49-F238E27FC236}">
                  <a16:creationId xmlns:a16="http://schemas.microsoft.com/office/drawing/2014/main" id="{B90DAB8C-E795-4F86-AD57-EF41230CDB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6897" y="3127984"/>
              <a:ext cx="988200" cy="1522800"/>
            </a:xfrm>
            <a:prstGeom prst="rect">
              <a:avLst/>
            </a:prstGeom>
          </p:spPr>
        </p:pic>
        <p:pic>
          <p:nvPicPr>
            <p:cNvPr id="7" name="1(2) Rotini">
              <a:hlinkClick r:id="rId5" action="ppaction://hlinksldjump"/>
              <a:extLst>
                <a:ext uri="{FF2B5EF4-FFF2-40B4-BE49-F238E27FC236}">
                  <a16:creationId xmlns:a16="http://schemas.microsoft.com/office/drawing/2014/main" id="{CFAFC3E2-C01E-39A0-59F2-495EDCA8B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345" y="2573803"/>
              <a:ext cx="988200" cy="1522800"/>
            </a:xfrm>
            <a:prstGeom prst="rect">
              <a:avLst/>
            </a:prstGeom>
          </p:spPr>
        </p:pic>
        <p:pic>
          <p:nvPicPr>
            <p:cNvPr id="8" name="Médiateur 2">
              <a:hlinkClick r:id="rId7" action="ppaction://hlinksldjump"/>
              <a:extLst>
                <a:ext uri="{FF2B5EF4-FFF2-40B4-BE49-F238E27FC236}">
                  <a16:creationId xmlns:a16="http://schemas.microsoft.com/office/drawing/2014/main" id="{E3C58B10-854F-858D-5D04-F151EA71AF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4777" y="2467332"/>
              <a:ext cx="988200" cy="1522800"/>
            </a:xfrm>
            <a:prstGeom prst="rect">
              <a:avLst/>
            </a:prstGeom>
          </p:spPr>
        </p:pic>
        <p:sp>
          <p:nvSpPr>
            <p:cNvPr id="9" name="Ellipse 8">
              <a:extLst>
                <a:ext uri="{FF2B5EF4-FFF2-40B4-BE49-F238E27FC236}">
                  <a16:creationId xmlns:a16="http://schemas.microsoft.com/office/drawing/2014/main" id="{FE188C8C-C900-B365-FB68-1545C4E2D6F0}"/>
                </a:ext>
              </a:extLst>
            </p:cNvPr>
            <p:cNvSpPr>
              <a:spLocks noChangeAspect="1"/>
            </p:cNvSpPr>
            <p:nvPr/>
          </p:nvSpPr>
          <p:spPr>
            <a:xfrm>
              <a:off x="3560343" y="3460029"/>
              <a:ext cx="5152237" cy="1332476"/>
            </a:xfrm>
            <a:prstGeom prst="ellipse">
              <a:avLst/>
            </a:prstGeom>
            <a:solidFill>
              <a:srgbClr val="333F48"/>
            </a:solidFill>
            <a:ln>
              <a:solidFill>
                <a:srgbClr val="333F48"/>
              </a:solidFill>
            </a:ln>
            <a:effectLst>
              <a:outerShdw blurRad="533400" dist="647700" dir="5040000" sx="91000" sy="91000" algn="t" rotWithShape="0">
                <a:prstClr val="black">
                  <a:alpha val="5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dirty="0"/>
            </a:p>
          </p:txBody>
        </p:sp>
        <p:sp>
          <p:nvSpPr>
            <p:cNvPr id="11" name="Texte Rotini">
              <a:extLst>
                <a:ext uri="{FF2B5EF4-FFF2-40B4-BE49-F238E27FC236}">
                  <a16:creationId xmlns:a16="http://schemas.microsoft.com/office/drawing/2014/main" id="{5FF53A1A-97F3-E383-4D8E-5B1A520C6363}"/>
                </a:ext>
              </a:extLst>
            </p:cNvPr>
            <p:cNvSpPr txBox="1"/>
            <p:nvPr/>
          </p:nvSpPr>
          <p:spPr>
            <a:xfrm>
              <a:off x="1985819" y="2347555"/>
              <a:ext cx="2255658" cy="830997"/>
            </a:xfrm>
            <a:prstGeom prst="rect">
              <a:avLst/>
            </a:prstGeom>
            <a:noFill/>
          </p:spPr>
          <p:txBody>
            <a:bodyPr wrap="square" lIns="91440" tIns="45720" rIns="91440" bIns="45720" rtlCol="0" anchor="t">
              <a:spAutoFit/>
            </a:bodyPr>
            <a:lstStyle/>
            <a:p>
              <a:pPr algn="ctr"/>
              <a:r>
                <a:rPr lang="fr-FR" sz="1600" b="1" dirty="0">
                  <a:solidFill>
                    <a:srgbClr val="F6891F"/>
                  </a:solidFill>
                </a:rPr>
                <a:t>People </a:t>
              </a:r>
              <a:r>
                <a:rPr lang="fr-FR" sz="1600" b="1" dirty="0" err="1">
                  <a:solidFill>
                    <a:srgbClr val="F6891F"/>
                  </a:solidFill>
                </a:rPr>
                <a:t>involved</a:t>
              </a:r>
              <a:r>
                <a:rPr lang="fr-FR" sz="1600" b="1" dirty="0">
                  <a:solidFill>
                    <a:srgbClr val="F6891F"/>
                  </a:solidFill>
                </a:rPr>
                <a:t> in the </a:t>
              </a:r>
              <a:r>
                <a:rPr lang="fr-FR" sz="1600" b="1" dirty="0" err="1">
                  <a:solidFill>
                    <a:srgbClr val="F6891F"/>
                  </a:solidFill>
                </a:rPr>
                <a:t>conflict</a:t>
              </a:r>
              <a:r>
                <a:rPr lang="fr-FR" sz="1600" b="1" dirty="0">
                  <a:solidFill>
                    <a:srgbClr val="F6891F"/>
                  </a:solidFill>
                </a:rPr>
                <a:t>: </a:t>
              </a:r>
            </a:p>
            <a:p>
              <a:pPr algn="ctr"/>
              <a:r>
                <a:rPr lang="fr-FR" sz="1600" b="1" dirty="0">
                  <a:solidFill>
                    <a:srgbClr val="F6891F"/>
                  </a:solidFill>
                </a:rPr>
                <a:t>The Rotini Family</a:t>
              </a:r>
              <a:endParaRPr lang="fr-CA" sz="1600" b="1" dirty="0">
                <a:solidFill>
                  <a:srgbClr val="F6891F"/>
                </a:solidFill>
              </a:endParaRPr>
            </a:p>
          </p:txBody>
        </p:sp>
        <p:sp>
          <p:nvSpPr>
            <p:cNvPr id="12" name="Texte Sansoucis">
              <a:extLst>
                <a:ext uri="{FF2B5EF4-FFF2-40B4-BE49-F238E27FC236}">
                  <a16:creationId xmlns:a16="http://schemas.microsoft.com/office/drawing/2014/main" id="{3ED7D5F5-7C89-3DDD-7A13-47B48A7E40EB}"/>
                </a:ext>
              </a:extLst>
            </p:cNvPr>
            <p:cNvSpPr txBox="1"/>
            <p:nvPr/>
          </p:nvSpPr>
          <p:spPr>
            <a:xfrm>
              <a:off x="7819194" y="2285771"/>
              <a:ext cx="2732457" cy="830997"/>
            </a:xfrm>
            <a:prstGeom prst="rect">
              <a:avLst/>
            </a:prstGeom>
            <a:noFill/>
          </p:spPr>
          <p:txBody>
            <a:bodyPr wrap="square" rtlCol="0">
              <a:spAutoFit/>
            </a:bodyPr>
            <a:lstStyle/>
            <a:p>
              <a:pPr algn="ctr"/>
              <a:r>
                <a:rPr lang="fr-FR" sz="1600" b="1" dirty="0">
                  <a:solidFill>
                    <a:srgbClr val="F6891F"/>
                  </a:solidFill>
                </a:rPr>
                <a:t>People </a:t>
              </a:r>
              <a:r>
                <a:rPr lang="fr-FR" sz="1600" b="1" dirty="0" err="1">
                  <a:solidFill>
                    <a:srgbClr val="F6891F"/>
                  </a:solidFill>
                </a:rPr>
                <a:t>involved</a:t>
              </a:r>
              <a:r>
                <a:rPr lang="fr-FR" sz="1600" b="1" dirty="0">
                  <a:solidFill>
                    <a:srgbClr val="F6891F"/>
                  </a:solidFill>
                </a:rPr>
                <a:t> in the </a:t>
              </a:r>
              <a:r>
                <a:rPr lang="fr-FR" sz="1600" b="1" dirty="0" err="1">
                  <a:solidFill>
                    <a:srgbClr val="F6891F"/>
                  </a:solidFill>
                </a:rPr>
                <a:t>conflict</a:t>
              </a:r>
              <a:r>
                <a:rPr lang="fr-FR" sz="1600" b="1" dirty="0">
                  <a:solidFill>
                    <a:srgbClr val="F6891F"/>
                  </a:solidFill>
                </a:rPr>
                <a:t>: </a:t>
              </a:r>
            </a:p>
            <a:p>
              <a:pPr algn="ctr"/>
              <a:r>
                <a:rPr lang="fr-FR" sz="1600" b="1" dirty="0">
                  <a:solidFill>
                    <a:srgbClr val="F6891F"/>
                  </a:solidFill>
                </a:rPr>
                <a:t>The Smith Family</a:t>
              </a:r>
              <a:endParaRPr lang="fr-CA" sz="1600" b="1" dirty="0">
                <a:solidFill>
                  <a:srgbClr val="F6891F"/>
                </a:solidFill>
              </a:endParaRPr>
            </a:p>
          </p:txBody>
        </p:sp>
        <p:sp>
          <p:nvSpPr>
            <p:cNvPr id="13" name="Texte médiateur">
              <a:extLst>
                <a:ext uri="{FF2B5EF4-FFF2-40B4-BE49-F238E27FC236}">
                  <a16:creationId xmlns:a16="http://schemas.microsoft.com/office/drawing/2014/main" id="{22A00132-DFFF-26D2-0B10-0F471321C39D}"/>
                </a:ext>
              </a:extLst>
            </p:cNvPr>
            <p:cNvSpPr txBox="1"/>
            <p:nvPr/>
          </p:nvSpPr>
          <p:spPr>
            <a:xfrm>
              <a:off x="5180277" y="1882557"/>
              <a:ext cx="2006386" cy="338554"/>
            </a:xfrm>
            <a:prstGeom prst="rect">
              <a:avLst/>
            </a:prstGeom>
            <a:noFill/>
          </p:spPr>
          <p:txBody>
            <a:bodyPr wrap="square" lIns="91440" tIns="45720" rIns="91440" bIns="45720" rtlCol="0" anchor="t">
              <a:spAutoFit/>
            </a:bodyPr>
            <a:lstStyle/>
            <a:p>
              <a:pPr algn="ctr"/>
              <a:r>
                <a:rPr lang="fr-FR" sz="1600" b="1" dirty="0">
                  <a:solidFill>
                    <a:srgbClr val="00A9CE"/>
                  </a:solidFill>
                </a:rPr>
                <a:t>Mediator</a:t>
              </a:r>
              <a:endParaRPr lang="fr-CA" sz="1200" b="1" dirty="0">
                <a:solidFill>
                  <a:srgbClr val="00A9CE"/>
                </a:solidFill>
              </a:endParaRPr>
            </a:p>
          </p:txBody>
        </p:sp>
        <p:sp>
          <p:nvSpPr>
            <p:cNvPr id="14" name="texte conseiller rotini">
              <a:extLst>
                <a:ext uri="{FF2B5EF4-FFF2-40B4-BE49-F238E27FC236}">
                  <a16:creationId xmlns:a16="http://schemas.microsoft.com/office/drawing/2014/main" id="{03F1B03B-55C8-0466-5CBB-E950E6CA805F}"/>
                </a:ext>
              </a:extLst>
            </p:cNvPr>
            <p:cNvSpPr txBox="1"/>
            <p:nvPr/>
          </p:nvSpPr>
          <p:spPr>
            <a:xfrm>
              <a:off x="1470325" y="3608620"/>
              <a:ext cx="1556458" cy="338554"/>
            </a:xfrm>
            <a:prstGeom prst="rect">
              <a:avLst/>
            </a:prstGeom>
            <a:noFill/>
          </p:spPr>
          <p:txBody>
            <a:bodyPr wrap="square" rtlCol="0">
              <a:spAutoFit/>
            </a:bodyPr>
            <a:lstStyle/>
            <a:p>
              <a:pPr algn="ctr"/>
              <a:r>
                <a:rPr lang="fr-FR" sz="1600" b="1" dirty="0">
                  <a:solidFill>
                    <a:srgbClr val="ACAFB8"/>
                  </a:solidFill>
                </a:rPr>
                <a:t>Advisor</a:t>
              </a:r>
              <a:endParaRPr lang="fr-CA" sz="1600" b="1" dirty="0">
                <a:solidFill>
                  <a:srgbClr val="ACAFB8"/>
                </a:solidFill>
              </a:endParaRPr>
            </a:p>
          </p:txBody>
        </p:sp>
        <p:sp>
          <p:nvSpPr>
            <p:cNvPr id="15" name="Texte conseiller sansoucis">
              <a:extLst>
                <a:ext uri="{FF2B5EF4-FFF2-40B4-BE49-F238E27FC236}">
                  <a16:creationId xmlns:a16="http://schemas.microsoft.com/office/drawing/2014/main" id="{9A900323-1CA5-B33F-573D-3BAAD625B9A4}"/>
                </a:ext>
              </a:extLst>
            </p:cNvPr>
            <p:cNvSpPr txBox="1"/>
            <p:nvPr/>
          </p:nvSpPr>
          <p:spPr>
            <a:xfrm>
              <a:off x="9292652" y="3609313"/>
              <a:ext cx="1517310" cy="338554"/>
            </a:xfrm>
            <a:prstGeom prst="rect">
              <a:avLst/>
            </a:prstGeom>
            <a:noFill/>
          </p:spPr>
          <p:txBody>
            <a:bodyPr wrap="square" rtlCol="0">
              <a:spAutoFit/>
            </a:bodyPr>
            <a:lstStyle/>
            <a:p>
              <a:pPr algn="ctr"/>
              <a:r>
                <a:rPr lang="fr-FR" sz="1600" b="1" dirty="0">
                  <a:solidFill>
                    <a:srgbClr val="ACAFB8"/>
                  </a:solidFill>
                </a:rPr>
                <a:t>Advisor</a:t>
              </a:r>
              <a:endParaRPr lang="fr-CA" sz="1600" b="1" dirty="0">
                <a:solidFill>
                  <a:srgbClr val="ACAFB8"/>
                </a:solidFill>
              </a:endParaRPr>
            </a:p>
          </p:txBody>
        </p:sp>
        <p:sp>
          <p:nvSpPr>
            <p:cNvPr id="16" name="Texte expert">
              <a:extLst>
                <a:ext uri="{FF2B5EF4-FFF2-40B4-BE49-F238E27FC236}">
                  <a16:creationId xmlns:a16="http://schemas.microsoft.com/office/drawing/2014/main" id="{1CF8F753-491A-E03B-1A89-79F0CE146944}"/>
                </a:ext>
              </a:extLst>
            </p:cNvPr>
            <p:cNvSpPr txBox="1"/>
            <p:nvPr/>
          </p:nvSpPr>
          <p:spPr>
            <a:xfrm>
              <a:off x="4057615" y="6101900"/>
              <a:ext cx="1587162" cy="338554"/>
            </a:xfrm>
            <a:prstGeom prst="rect">
              <a:avLst/>
            </a:prstGeom>
            <a:noFill/>
          </p:spPr>
          <p:txBody>
            <a:bodyPr wrap="square" lIns="91440" tIns="45720" rIns="91440" bIns="45720" rtlCol="0" anchor="t">
              <a:spAutoFit/>
            </a:bodyPr>
            <a:lstStyle/>
            <a:p>
              <a:pPr algn="ctr"/>
              <a:r>
                <a:rPr lang="fr-FR" sz="1600" b="1" dirty="0">
                  <a:solidFill>
                    <a:srgbClr val="333F48"/>
                  </a:solidFill>
                </a:rPr>
                <a:t>Expert</a:t>
              </a:r>
              <a:endParaRPr lang="fr-CA" sz="1600" b="1" dirty="0">
                <a:solidFill>
                  <a:srgbClr val="333F48"/>
                </a:solidFill>
              </a:endParaRPr>
            </a:p>
          </p:txBody>
        </p:sp>
        <p:pic>
          <p:nvPicPr>
            <p:cNvPr id="17" name="Conseiller Rotini 2">
              <a:hlinkClick r:id="rId9" action="ppaction://hlinksldjump"/>
              <a:extLst>
                <a:ext uri="{FF2B5EF4-FFF2-40B4-BE49-F238E27FC236}">
                  <a16:creationId xmlns:a16="http://schemas.microsoft.com/office/drawing/2014/main" id="{B6DFCC49-5DA0-4225-1B19-2F75610A45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8122" y="3947867"/>
              <a:ext cx="988775" cy="1523686"/>
            </a:xfrm>
            <a:prstGeom prst="rect">
              <a:avLst/>
            </a:prstGeom>
          </p:spPr>
        </p:pic>
        <p:pic>
          <p:nvPicPr>
            <p:cNvPr id="18" name="Conseiller Sansoucis 2">
              <a:hlinkClick r:id="rId9" action="ppaction://hlinksldjump"/>
              <a:extLst>
                <a:ext uri="{FF2B5EF4-FFF2-40B4-BE49-F238E27FC236}">
                  <a16:creationId xmlns:a16="http://schemas.microsoft.com/office/drawing/2014/main" id="{62EF2A54-6C6C-AA4A-FC61-316C1F0981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64527" y="3922428"/>
              <a:ext cx="988775" cy="1523686"/>
            </a:xfrm>
            <a:prstGeom prst="rect">
              <a:avLst/>
            </a:prstGeom>
          </p:spPr>
        </p:pic>
        <p:pic>
          <p:nvPicPr>
            <p:cNvPr id="19" name="(2) Expert">
              <a:hlinkClick r:id="rId11" action="ppaction://hlinksldjump"/>
              <a:extLst>
                <a:ext uri="{FF2B5EF4-FFF2-40B4-BE49-F238E27FC236}">
                  <a16:creationId xmlns:a16="http://schemas.microsoft.com/office/drawing/2014/main" id="{82EE762E-97F1-2E51-9E5C-97590183912E}"/>
                </a:ext>
              </a:extLst>
            </p:cNvPr>
            <p:cNvPicPr>
              <a:picLocks noChangeAspect="1"/>
            </p:cNvPicPr>
            <p:nvPr/>
          </p:nvPicPr>
          <p:blipFill>
            <a:blip r:embed="rId12" cstate="print">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3059165" y="5007467"/>
              <a:ext cx="1587600" cy="1587600"/>
            </a:xfrm>
            <a:prstGeom prst="rect">
              <a:avLst/>
            </a:prstGeom>
          </p:spPr>
        </p:pic>
        <p:pic>
          <p:nvPicPr>
            <p:cNvPr id="20" name="3 (3) Rotini">
              <a:hlinkClick r:id="rId5" action="ppaction://hlinksldjump"/>
              <a:extLst>
                <a:ext uri="{FF2B5EF4-FFF2-40B4-BE49-F238E27FC236}">
                  <a16:creationId xmlns:a16="http://schemas.microsoft.com/office/drawing/2014/main" id="{4606AFFA-8091-98A9-4E80-99F367E7A9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98923" y="3866960"/>
              <a:ext cx="1587163" cy="1587163"/>
            </a:xfrm>
            <a:prstGeom prst="rect">
              <a:avLst/>
            </a:prstGeom>
          </p:spPr>
        </p:pic>
        <p:pic>
          <p:nvPicPr>
            <p:cNvPr id="21" name="3 (3) Sansoucis">
              <a:hlinkClick r:id="rId5" action="ppaction://hlinksldjump"/>
              <a:extLst>
                <a:ext uri="{FF2B5EF4-FFF2-40B4-BE49-F238E27FC236}">
                  <a16:creationId xmlns:a16="http://schemas.microsoft.com/office/drawing/2014/main" id="{7B241D2E-F9B6-F8F8-C2D3-0AC20363F57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0232" y="3866960"/>
              <a:ext cx="1587163" cy="1587163"/>
            </a:xfrm>
            <a:prstGeom prst="rect">
              <a:avLst/>
            </a:prstGeom>
          </p:spPr>
        </p:pic>
        <p:pic>
          <p:nvPicPr>
            <p:cNvPr id="23" name="Graphique 22" descr="Lunettes avec un remplissage uni">
              <a:extLst>
                <a:ext uri="{FF2B5EF4-FFF2-40B4-BE49-F238E27FC236}">
                  <a16:creationId xmlns:a16="http://schemas.microsoft.com/office/drawing/2014/main" id="{8F82F563-CEEE-F83B-C119-EE544FD34F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71184" y="5035185"/>
              <a:ext cx="359383" cy="359383"/>
            </a:xfrm>
            <a:prstGeom prst="rect">
              <a:avLst/>
            </a:prstGeom>
          </p:spPr>
        </p:pic>
        <p:pic>
          <p:nvPicPr>
            <p:cNvPr id="27" name="Graphique 26" descr="Contour de visage inquiet avec un remplissage uni">
              <a:extLst>
                <a:ext uri="{FF2B5EF4-FFF2-40B4-BE49-F238E27FC236}">
                  <a16:creationId xmlns:a16="http://schemas.microsoft.com/office/drawing/2014/main" id="{8C71FA2F-8CA7-B0AA-EBB1-F6C2149B74C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85950" y="3079253"/>
              <a:ext cx="494930" cy="576120"/>
            </a:xfrm>
            <a:prstGeom prst="rect">
              <a:avLst/>
            </a:prstGeom>
          </p:spPr>
        </p:pic>
        <p:pic>
          <p:nvPicPr>
            <p:cNvPr id="28" name="Graphique 27" descr="Contour de visage inquiet avec un remplissage uni">
              <a:extLst>
                <a:ext uri="{FF2B5EF4-FFF2-40B4-BE49-F238E27FC236}">
                  <a16:creationId xmlns:a16="http://schemas.microsoft.com/office/drawing/2014/main" id="{B4887B7C-22AF-D2C6-3150-9E43B01AE92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86423" y="3807773"/>
              <a:ext cx="494930" cy="576120"/>
            </a:xfrm>
            <a:prstGeom prst="rect">
              <a:avLst/>
            </a:prstGeom>
          </p:spPr>
        </p:pic>
        <p:pic>
          <p:nvPicPr>
            <p:cNvPr id="29" name="Graphique 28" descr="Contour de visage inquiet avec un remplissage uni">
              <a:extLst>
                <a:ext uri="{FF2B5EF4-FFF2-40B4-BE49-F238E27FC236}">
                  <a16:creationId xmlns:a16="http://schemas.microsoft.com/office/drawing/2014/main" id="{23CA0725-1735-A9ED-599D-7B8F4FDC6E7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36678" y="3064488"/>
              <a:ext cx="494930" cy="576120"/>
            </a:xfrm>
            <a:prstGeom prst="rect">
              <a:avLst/>
            </a:prstGeom>
          </p:spPr>
        </p:pic>
        <p:pic>
          <p:nvPicPr>
            <p:cNvPr id="30" name="Graphique 29" descr="Contour de visage confus contour">
              <a:extLst>
                <a:ext uri="{FF2B5EF4-FFF2-40B4-BE49-F238E27FC236}">
                  <a16:creationId xmlns:a16="http://schemas.microsoft.com/office/drawing/2014/main" id="{57D26E63-C7A4-7666-C139-BB1C1CA79C3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21782" y="2500951"/>
              <a:ext cx="414342" cy="462729"/>
            </a:xfrm>
            <a:prstGeom prst="rect">
              <a:avLst/>
            </a:prstGeom>
          </p:spPr>
        </p:pic>
        <p:pic>
          <p:nvPicPr>
            <p:cNvPr id="31" name="Graphique 30" descr="Contour de visage confus contour">
              <a:extLst>
                <a:ext uri="{FF2B5EF4-FFF2-40B4-BE49-F238E27FC236}">
                  <a16:creationId xmlns:a16="http://schemas.microsoft.com/office/drawing/2014/main" id="{EF6B5610-6C2E-51F8-D1A0-C7B0CB98816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80166" y="3890040"/>
              <a:ext cx="414342" cy="462729"/>
            </a:xfrm>
            <a:prstGeom prst="rect">
              <a:avLst/>
            </a:prstGeom>
          </p:spPr>
        </p:pic>
        <p:pic>
          <p:nvPicPr>
            <p:cNvPr id="32" name="Graphique 31" descr="Contour de visage confus contour">
              <a:extLst>
                <a:ext uri="{FF2B5EF4-FFF2-40B4-BE49-F238E27FC236}">
                  <a16:creationId xmlns:a16="http://schemas.microsoft.com/office/drawing/2014/main" id="{A1D882EC-DD85-0C1E-2138-D2DE3783350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15658" y="2532762"/>
              <a:ext cx="414342" cy="462729"/>
            </a:xfrm>
            <a:prstGeom prst="rect">
              <a:avLst/>
            </a:prstGeom>
          </p:spPr>
        </p:pic>
        <p:pic>
          <p:nvPicPr>
            <p:cNvPr id="33" name="Graphique 32" descr="Valise avec un remplissage uni">
              <a:extLst>
                <a:ext uri="{FF2B5EF4-FFF2-40B4-BE49-F238E27FC236}">
                  <a16:creationId xmlns:a16="http://schemas.microsoft.com/office/drawing/2014/main" id="{9450FE12-35BB-EB4A-BD31-0F68B24169B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61097" y="5306342"/>
              <a:ext cx="517494" cy="517494"/>
            </a:xfrm>
            <a:prstGeom prst="rect">
              <a:avLst/>
            </a:prstGeom>
          </p:spPr>
        </p:pic>
        <p:pic>
          <p:nvPicPr>
            <p:cNvPr id="34" name="Graphique 33" descr="Valise avec un remplissage uni">
              <a:extLst>
                <a:ext uri="{FF2B5EF4-FFF2-40B4-BE49-F238E27FC236}">
                  <a16:creationId xmlns:a16="http://schemas.microsoft.com/office/drawing/2014/main" id="{3631671C-316E-1040-8CD4-78A8BBE5A7D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915131" y="5254170"/>
              <a:ext cx="517494" cy="517494"/>
            </a:xfrm>
            <a:prstGeom prst="rect">
              <a:avLst/>
            </a:prstGeom>
          </p:spPr>
        </p:pic>
        <p:pic>
          <p:nvPicPr>
            <p:cNvPr id="35" name="Graphique 34" descr="Contour de visage d’ange contour">
              <a:extLst>
                <a:ext uri="{FF2B5EF4-FFF2-40B4-BE49-F238E27FC236}">
                  <a16:creationId xmlns:a16="http://schemas.microsoft.com/office/drawing/2014/main" id="{A9C5C929-0D08-F159-2277-C4C20E7D918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898466" y="2392529"/>
              <a:ext cx="475989" cy="475989"/>
            </a:xfrm>
            <a:prstGeom prst="rect">
              <a:avLst/>
            </a:prstGeom>
          </p:spPr>
        </p:pic>
      </p:grpSp>
    </p:spTree>
    <p:custDataLst>
      <p:tags r:id="rId1"/>
    </p:custDataLst>
    <p:extLst>
      <p:ext uri="{BB962C8B-B14F-4D97-AF65-F5344CB8AC3E}">
        <p14:creationId xmlns:p14="http://schemas.microsoft.com/office/powerpoint/2010/main" val="208468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7487E20-2307-7B8D-B51A-E54ECFF2A4D1}"/>
              </a:ext>
            </a:extLst>
          </p:cNvPr>
          <p:cNvSpPr>
            <a:spLocks noGrp="1"/>
          </p:cNvSpPr>
          <p:nvPr>
            <p:ph type="title"/>
          </p:nvPr>
        </p:nvSpPr>
        <p:spPr>
          <a:xfrm>
            <a:off x="375781" y="550362"/>
            <a:ext cx="6556895" cy="914400"/>
          </a:xfrm>
        </p:spPr>
        <p:txBody>
          <a:bodyPr/>
          <a:lstStyle/>
          <a:p>
            <a:r>
              <a:rPr lang="fr-CA" dirty="0">
                <a:solidFill>
                  <a:schemeClr val="accent1"/>
                </a:solidFill>
              </a:rPr>
              <a:t>People </a:t>
            </a:r>
            <a:r>
              <a:rPr lang="fr-CA" dirty="0" err="1">
                <a:solidFill>
                  <a:schemeClr val="accent1"/>
                </a:solidFill>
              </a:rPr>
              <a:t>Involved</a:t>
            </a:r>
            <a:r>
              <a:rPr lang="fr-CA" dirty="0">
                <a:solidFill>
                  <a:schemeClr val="accent1"/>
                </a:solidFill>
              </a:rPr>
              <a:t> in the </a:t>
            </a:r>
            <a:r>
              <a:rPr lang="fr-CA" dirty="0" err="1">
                <a:solidFill>
                  <a:schemeClr val="accent1"/>
                </a:solidFill>
              </a:rPr>
              <a:t>Conflict</a:t>
            </a:r>
            <a:endParaRPr lang="fr-CA" dirty="0">
              <a:solidFill>
                <a:schemeClr val="accent1"/>
              </a:solidFill>
            </a:endParaRPr>
          </a:p>
        </p:txBody>
      </p:sp>
      <p:sp>
        <p:nvSpPr>
          <p:cNvPr id="4" name="Espace réservé du texte 3">
            <a:extLst>
              <a:ext uri="{FF2B5EF4-FFF2-40B4-BE49-F238E27FC236}">
                <a16:creationId xmlns:a16="http://schemas.microsoft.com/office/drawing/2014/main" id="{CBB78777-915C-2889-F6A2-FC47E5ECB8BC}"/>
              </a:ext>
            </a:extLst>
          </p:cNvPr>
          <p:cNvSpPr>
            <a:spLocks noGrp="1"/>
          </p:cNvSpPr>
          <p:nvPr>
            <p:ph type="body" sz="quarter" idx="14"/>
          </p:nvPr>
        </p:nvSpPr>
        <p:spPr>
          <a:xfrm>
            <a:off x="777410" y="1908183"/>
            <a:ext cx="5486400" cy="4114800"/>
          </a:xfrm>
        </p:spPr>
        <p:txBody>
          <a:bodyPr/>
          <a:lstStyle/>
          <a:p>
            <a:r>
              <a:rPr lang="fr-FR" sz="2400" b="1" dirty="0" err="1"/>
              <a:t>Role</a:t>
            </a:r>
            <a:r>
              <a:rPr lang="fr-FR" sz="2400" dirty="0"/>
              <a:t>: </a:t>
            </a:r>
            <a:r>
              <a:rPr lang="fr-CA" sz="2400" dirty="0"/>
              <a:t>Talk to one </a:t>
            </a:r>
            <a:r>
              <a:rPr lang="fr-CA" sz="2400" dirty="0" err="1"/>
              <a:t>another</a:t>
            </a:r>
            <a:r>
              <a:rPr lang="fr-CA" sz="2400" dirty="0"/>
              <a:t> to </a:t>
            </a:r>
            <a:r>
              <a:rPr lang="fr-CA" sz="2400" dirty="0" err="1"/>
              <a:t>find</a:t>
            </a:r>
            <a:r>
              <a:rPr lang="fr-CA" sz="2400" dirty="0"/>
              <a:t> a solution to </a:t>
            </a:r>
            <a:r>
              <a:rPr lang="fr-CA" sz="2400" dirty="0" err="1"/>
              <a:t>their</a:t>
            </a:r>
            <a:r>
              <a:rPr lang="fr-CA" sz="2400" dirty="0"/>
              <a:t> </a:t>
            </a:r>
            <a:r>
              <a:rPr lang="fr-CA" sz="2400" dirty="0" err="1"/>
              <a:t>conflict</a:t>
            </a:r>
            <a:r>
              <a:rPr lang="fr-CA" sz="2400" dirty="0"/>
              <a:t>.</a:t>
            </a:r>
          </a:p>
          <a:p>
            <a:pPr marL="0" indent="0">
              <a:buNone/>
            </a:pPr>
            <a:endParaRPr lang="fr-CA" sz="2400" dirty="0"/>
          </a:p>
          <a:p>
            <a:r>
              <a:rPr lang="fr-FR" sz="2400" b="1" dirty="0" err="1"/>
              <a:t>Conduct</a:t>
            </a:r>
            <a:r>
              <a:rPr lang="fr-FR" sz="2400" dirty="0"/>
              <a:t>: </a:t>
            </a:r>
          </a:p>
          <a:p>
            <a:pPr lvl="1"/>
            <a:r>
              <a:rPr lang="fr-FR" sz="2000" dirty="0" err="1"/>
              <a:t>Stay</a:t>
            </a:r>
            <a:r>
              <a:rPr lang="fr-FR" sz="2000" dirty="0"/>
              <a:t> </a:t>
            </a:r>
            <a:r>
              <a:rPr lang="fr-FR" sz="2000" dirty="0" err="1"/>
              <a:t>calm</a:t>
            </a:r>
            <a:r>
              <a:rPr lang="fr-FR" sz="2000" dirty="0"/>
              <a:t>.</a:t>
            </a:r>
          </a:p>
          <a:p>
            <a:pPr lvl="1"/>
            <a:r>
              <a:rPr lang="fr-FR" sz="2000" dirty="0" err="1"/>
              <a:t>Listen</a:t>
            </a:r>
            <a:r>
              <a:rPr lang="fr-FR" sz="2000" dirty="0"/>
              <a:t> </a:t>
            </a:r>
            <a:r>
              <a:rPr lang="fr-FR" sz="2000" dirty="0" err="1"/>
              <a:t>carefully</a:t>
            </a:r>
            <a:r>
              <a:rPr lang="fr-FR" sz="2000" dirty="0"/>
              <a:t> to the </a:t>
            </a:r>
            <a:r>
              <a:rPr lang="fr-FR" sz="2000" dirty="0" err="1"/>
              <a:t>other</a:t>
            </a:r>
            <a:r>
              <a:rPr lang="fr-FR" sz="2000" dirty="0"/>
              <a:t> </a:t>
            </a:r>
            <a:r>
              <a:rPr lang="fr-FR" sz="2000" dirty="0" err="1"/>
              <a:t>players</a:t>
            </a:r>
            <a:r>
              <a:rPr lang="fr-FR" sz="2000" dirty="0"/>
              <a:t>.</a:t>
            </a:r>
          </a:p>
          <a:p>
            <a:pPr lvl="1"/>
            <a:r>
              <a:rPr lang="fr-FR" sz="2000" dirty="0"/>
              <a:t>Be open to </a:t>
            </a:r>
            <a:r>
              <a:rPr lang="fr-FR" sz="2000" dirty="0" err="1"/>
              <a:t>suggested</a:t>
            </a:r>
            <a:r>
              <a:rPr lang="fr-FR" sz="2000" dirty="0"/>
              <a:t> compromises. </a:t>
            </a:r>
            <a:endParaRPr lang="fr-CA" sz="2000" dirty="0"/>
          </a:p>
          <a:p>
            <a:endParaRPr lang="fr-CA" dirty="0"/>
          </a:p>
        </p:txBody>
      </p:sp>
      <p:pic>
        <p:nvPicPr>
          <p:cNvPr id="6" name="1(2) Rotini">
            <a:hlinkClick r:id="rId4" action="ppaction://hlinksldjump"/>
            <a:extLst>
              <a:ext uri="{FF2B5EF4-FFF2-40B4-BE49-F238E27FC236}">
                <a16:creationId xmlns:a16="http://schemas.microsoft.com/office/drawing/2014/main" id="{857AA64C-52D3-6C8E-72F7-4DFD581AAB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5148" y="1464762"/>
            <a:ext cx="2109562" cy="3250800"/>
          </a:xfrm>
          <a:prstGeom prst="rect">
            <a:avLst/>
          </a:prstGeom>
        </p:spPr>
      </p:pic>
      <p:pic>
        <p:nvPicPr>
          <p:cNvPr id="7" name="1(2) Rotini">
            <a:hlinkClick r:id="rId4" action="ppaction://hlinksldjump"/>
            <a:extLst>
              <a:ext uri="{FF2B5EF4-FFF2-40B4-BE49-F238E27FC236}">
                <a16:creationId xmlns:a16="http://schemas.microsoft.com/office/drawing/2014/main" id="{564BE324-EE32-E564-71A9-2B9FC1133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7181" y="2535120"/>
            <a:ext cx="2109562" cy="3250800"/>
          </a:xfrm>
          <a:prstGeom prst="rect">
            <a:avLst/>
          </a:prstGeom>
        </p:spPr>
      </p:pic>
      <p:pic>
        <p:nvPicPr>
          <p:cNvPr id="13" name="Graphique 12" descr="Contour de visage inquiet avec un remplissage uni">
            <a:extLst>
              <a:ext uri="{FF2B5EF4-FFF2-40B4-BE49-F238E27FC236}">
                <a16:creationId xmlns:a16="http://schemas.microsoft.com/office/drawing/2014/main" id="{89A82E91-24D3-0FBE-8D4B-F6C3BC5ED6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02729" y="1343415"/>
            <a:ext cx="914400" cy="1064401"/>
          </a:xfrm>
          <a:prstGeom prst="rect">
            <a:avLst/>
          </a:prstGeom>
        </p:spPr>
      </p:pic>
      <p:pic>
        <p:nvPicPr>
          <p:cNvPr id="15" name="Graphique 14" descr="Contour de visage confus contour">
            <a:extLst>
              <a:ext uri="{FF2B5EF4-FFF2-40B4-BE49-F238E27FC236}">
                <a16:creationId xmlns:a16="http://schemas.microsoft.com/office/drawing/2014/main" id="{C023D22F-4FBE-805E-BEBB-8EC0C8A41B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69344" y="2407817"/>
            <a:ext cx="914400" cy="1021183"/>
          </a:xfrm>
          <a:prstGeom prst="rect">
            <a:avLst/>
          </a:prstGeom>
        </p:spPr>
      </p:pic>
      <p:sp>
        <p:nvSpPr>
          <p:cNvPr id="2" name="ZoneTexte 1">
            <a:hlinkClick r:id="rId10" action="ppaction://hlinksldjump"/>
            <a:extLst>
              <a:ext uri="{FF2B5EF4-FFF2-40B4-BE49-F238E27FC236}">
                <a16:creationId xmlns:a16="http://schemas.microsoft.com/office/drawing/2014/main" id="{A35F7345-407E-171D-390E-D3C738B842E4}"/>
              </a:ext>
            </a:extLst>
          </p:cNvPr>
          <p:cNvSpPr txBox="1"/>
          <p:nvPr/>
        </p:nvSpPr>
        <p:spPr>
          <a:xfrm>
            <a:off x="9739208" y="6126163"/>
            <a:ext cx="2192455" cy="646331"/>
          </a:xfrm>
          <a:prstGeom prst="rect">
            <a:avLst/>
          </a:prstGeom>
          <a:noFill/>
          <a:ln>
            <a:solidFill>
              <a:srgbClr val="E46C00"/>
            </a:solidFill>
          </a:ln>
        </p:spPr>
        <p:txBody>
          <a:bodyPr wrap="square" rtlCol="0">
            <a:spAutoFit/>
          </a:bodyPr>
          <a:lstStyle/>
          <a:p>
            <a:pPr algn="ctr"/>
            <a:r>
              <a:rPr lang="fr-FR" dirty="0"/>
              <a:t>Return to the </a:t>
            </a:r>
            <a:r>
              <a:rPr lang="fr-FR" dirty="0" err="1"/>
              <a:t>diagram</a:t>
            </a:r>
            <a:endParaRPr lang="fr-CA" dirty="0"/>
          </a:p>
        </p:txBody>
      </p:sp>
    </p:spTree>
    <p:custDataLst>
      <p:tags r:id="rId1"/>
    </p:custDataLst>
    <p:extLst>
      <p:ext uri="{BB962C8B-B14F-4D97-AF65-F5344CB8AC3E}">
        <p14:creationId xmlns:p14="http://schemas.microsoft.com/office/powerpoint/2010/main" val="390827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25B658-F51F-232D-2C62-12E0074F78C3}"/>
              </a:ext>
            </a:extLst>
          </p:cNvPr>
          <p:cNvSpPr>
            <a:spLocks noGrp="1"/>
          </p:cNvSpPr>
          <p:nvPr>
            <p:ph type="title"/>
          </p:nvPr>
        </p:nvSpPr>
        <p:spPr>
          <a:xfrm>
            <a:off x="5561556" y="572616"/>
            <a:ext cx="6119587" cy="914400"/>
          </a:xfrm>
        </p:spPr>
        <p:txBody>
          <a:bodyPr/>
          <a:lstStyle/>
          <a:p>
            <a:r>
              <a:rPr lang="fr-CA" dirty="0" err="1">
                <a:solidFill>
                  <a:schemeClr val="accent1"/>
                </a:solidFill>
              </a:rPr>
              <a:t>Advisors</a:t>
            </a:r>
            <a:endParaRPr lang="fr-CA" dirty="0">
              <a:solidFill>
                <a:schemeClr val="accent1"/>
              </a:solidFill>
            </a:endParaRPr>
          </a:p>
        </p:txBody>
      </p:sp>
      <p:sp>
        <p:nvSpPr>
          <p:cNvPr id="4" name="Espace réservé du texte 3">
            <a:extLst>
              <a:ext uri="{FF2B5EF4-FFF2-40B4-BE49-F238E27FC236}">
                <a16:creationId xmlns:a16="http://schemas.microsoft.com/office/drawing/2014/main" id="{829D0EF0-F55C-C4DC-A0F2-72C38E676617}"/>
              </a:ext>
            </a:extLst>
          </p:cNvPr>
          <p:cNvSpPr>
            <a:spLocks noGrp="1"/>
          </p:cNvSpPr>
          <p:nvPr>
            <p:ph type="body" sz="quarter" idx="14"/>
          </p:nvPr>
        </p:nvSpPr>
        <p:spPr>
          <a:xfrm>
            <a:off x="6719583" y="1412474"/>
            <a:ext cx="5212080" cy="4714797"/>
          </a:xfrm>
        </p:spPr>
        <p:txBody>
          <a:bodyPr vert="horz" lIns="0" tIns="0" rIns="0" bIns="0" rtlCol="0" anchor="t">
            <a:noAutofit/>
          </a:bodyPr>
          <a:lstStyle/>
          <a:p>
            <a:r>
              <a:rPr lang="en-CA" sz="2400" b="1" dirty="0">
                <a:solidFill>
                  <a:srgbClr val="212121"/>
                </a:solidFill>
                <a:latin typeface="Arial"/>
                <a:cs typeface="Arial"/>
              </a:rPr>
              <a:t>Role</a:t>
            </a:r>
            <a:r>
              <a:rPr lang="en-CA" sz="2400" dirty="0">
                <a:solidFill>
                  <a:srgbClr val="212121"/>
                </a:solidFill>
                <a:latin typeface="Arial"/>
                <a:cs typeface="Arial"/>
              </a:rPr>
              <a:t>: Advise one family during the mediation to help them reach their goals and feel satisfied. </a:t>
            </a:r>
            <a:endParaRPr lang="en-CA" sz="2400" dirty="0">
              <a:cs typeface="Arial"/>
            </a:endParaRPr>
          </a:p>
          <a:p>
            <a:pPr lvl="1">
              <a:buChar char="•"/>
            </a:pPr>
            <a:r>
              <a:rPr lang="en-CA" sz="2000" dirty="0">
                <a:solidFill>
                  <a:srgbClr val="212121"/>
                </a:solidFill>
                <a:latin typeface="Arial"/>
                <a:cs typeface="Arial"/>
              </a:rPr>
              <a:t>Help their side prepare and negotiate during the session in order to avoid an outcome that is not in their interests.  </a:t>
            </a:r>
            <a:endParaRPr lang="en-CA" sz="2000" dirty="0">
              <a:cs typeface="Arial"/>
            </a:endParaRPr>
          </a:p>
          <a:p>
            <a:pPr lvl="1">
              <a:buChar char="•"/>
            </a:pPr>
            <a:r>
              <a:rPr lang="en-CA" sz="2000" dirty="0">
                <a:solidFill>
                  <a:srgbClr val="212121"/>
                </a:solidFill>
                <a:latin typeface="Arial"/>
                <a:cs typeface="Arial"/>
              </a:rPr>
              <a:t>Analyze the situation without letting emotions get in the way.  </a:t>
            </a:r>
          </a:p>
          <a:p>
            <a:r>
              <a:rPr lang="en-CA" sz="2400" b="1" dirty="0">
                <a:solidFill>
                  <a:srgbClr val="212121"/>
                </a:solidFill>
                <a:latin typeface="Arial"/>
                <a:cs typeface="Arial"/>
              </a:rPr>
              <a:t>Conduct</a:t>
            </a:r>
            <a:r>
              <a:rPr lang="en-CA" sz="2400" dirty="0">
                <a:solidFill>
                  <a:srgbClr val="212121"/>
                </a:solidFill>
                <a:latin typeface="Arial"/>
                <a:cs typeface="Arial"/>
              </a:rPr>
              <a:t>: </a:t>
            </a:r>
            <a:endParaRPr lang="en-CA" sz="2400" dirty="0">
              <a:cs typeface="Arial"/>
            </a:endParaRPr>
          </a:p>
          <a:p>
            <a:pPr lvl="1">
              <a:buChar char="•"/>
            </a:pPr>
            <a:r>
              <a:rPr lang="en-CA" sz="2000" dirty="0">
                <a:solidFill>
                  <a:srgbClr val="212121"/>
                </a:solidFill>
                <a:latin typeface="Arial"/>
                <a:cs typeface="Arial"/>
              </a:rPr>
              <a:t>Be attentive.</a:t>
            </a:r>
            <a:endParaRPr lang="en-CA" sz="2000" dirty="0">
              <a:cs typeface="Arial"/>
            </a:endParaRPr>
          </a:p>
          <a:p>
            <a:pPr lvl="1">
              <a:buChar char="•"/>
            </a:pPr>
            <a:r>
              <a:rPr lang="en-CA" sz="2000" dirty="0">
                <a:solidFill>
                  <a:srgbClr val="212121"/>
                </a:solidFill>
                <a:latin typeface="Arial"/>
                <a:cs typeface="Arial"/>
              </a:rPr>
              <a:t>Be objective</a:t>
            </a:r>
            <a:endParaRPr lang="en-CA" sz="2000" dirty="0">
              <a:cs typeface="Arial"/>
            </a:endParaRPr>
          </a:p>
          <a:p>
            <a:pPr lvl="1">
              <a:buChar char="•"/>
            </a:pPr>
            <a:r>
              <a:rPr lang="en-CA" sz="2000" dirty="0">
                <a:solidFill>
                  <a:srgbClr val="212121"/>
                </a:solidFill>
                <a:latin typeface="Arial"/>
                <a:cs typeface="Arial"/>
              </a:rPr>
              <a:t>Act professionally.</a:t>
            </a:r>
          </a:p>
          <a:p>
            <a:endParaRPr lang="en-CA" sz="2400" dirty="0">
              <a:cs typeface="Arial"/>
            </a:endParaRPr>
          </a:p>
        </p:txBody>
      </p:sp>
      <p:pic>
        <p:nvPicPr>
          <p:cNvPr id="6" name="Conseiller Rotini 2">
            <a:extLst>
              <a:ext uri="{FF2B5EF4-FFF2-40B4-BE49-F238E27FC236}">
                <a16:creationId xmlns:a16="http://schemas.microsoft.com/office/drawing/2014/main" id="{2D779178-D906-F26F-A3A1-9D983D8A2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625" y="1500325"/>
            <a:ext cx="2603385" cy="4011774"/>
          </a:xfrm>
          <a:prstGeom prst="rect">
            <a:avLst/>
          </a:prstGeom>
        </p:spPr>
      </p:pic>
      <p:pic>
        <p:nvPicPr>
          <p:cNvPr id="10" name="Graphique 9" descr="Valise avec un remplissage uni">
            <a:extLst>
              <a:ext uri="{FF2B5EF4-FFF2-40B4-BE49-F238E27FC236}">
                <a16:creationId xmlns:a16="http://schemas.microsoft.com/office/drawing/2014/main" id="{EEA9DCB4-D5D2-BD61-1FE2-CDCD55F13E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7870" y="5164502"/>
            <a:ext cx="1301693" cy="1301693"/>
          </a:xfrm>
          <a:prstGeom prst="rect">
            <a:avLst/>
          </a:prstGeom>
        </p:spPr>
      </p:pic>
      <p:sp>
        <p:nvSpPr>
          <p:cNvPr id="11" name="ZoneTexte 10">
            <a:hlinkClick r:id="rId7" action="ppaction://hlinksldjump"/>
            <a:extLst>
              <a:ext uri="{FF2B5EF4-FFF2-40B4-BE49-F238E27FC236}">
                <a16:creationId xmlns:a16="http://schemas.microsoft.com/office/drawing/2014/main" id="{64189CAC-361E-943E-AF24-9744804C3E6E}"/>
              </a:ext>
            </a:extLst>
          </p:cNvPr>
          <p:cNvSpPr txBox="1"/>
          <p:nvPr/>
        </p:nvSpPr>
        <p:spPr>
          <a:xfrm>
            <a:off x="9739208" y="6126163"/>
            <a:ext cx="2192455" cy="646331"/>
          </a:xfrm>
          <a:prstGeom prst="rect">
            <a:avLst/>
          </a:prstGeom>
          <a:noFill/>
          <a:ln>
            <a:solidFill>
              <a:srgbClr val="E46C00"/>
            </a:solidFill>
          </a:ln>
        </p:spPr>
        <p:txBody>
          <a:bodyPr wrap="square" rtlCol="0">
            <a:spAutoFit/>
          </a:bodyPr>
          <a:lstStyle/>
          <a:p>
            <a:pPr algn="ctr"/>
            <a:r>
              <a:rPr lang="fr-FR" dirty="0"/>
              <a:t>Return to the </a:t>
            </a:r>
            <a:r>
              <a:rPr lang="fr-FR" dirty="0" err="1"/>
              <a:t>diagram</a:t>
            </a:r>
            <a:endParaRPr lang="fr-CA" dirty="0"/>
          </a:p>
        </p:txBody>
      </p:sp>
    </p:spTree>
    <p:custDataLst>
      <p:tags r:id="rId1"/>
    </p:custDataLst>
    <p:extLst>
      <p:ext uri="{BB962C8B-B14F-4D97-AF65-F5344CB8AC3E}">
        <p14:creationId xmlns:p14="http://schemas.microsoft.com/office/powerpoint/2010/main" val="23870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EF7FF7-8560-CB2E-FFD8-4682247A8894}"/>
              </a:ext>
            </a:extLst>
          </p:cNvPr>
          <p:cNvSpPr>
            <a:spLocks noGrp="1"/>
          </p:cNvSpPr>
          <p:nvPr>
            <p:ph type="title"/>
          </p:nvPr>
        </p:nvSpPr>
        <p:spPr>
          <a:xfrm>
            <a:off x="530665" y="626771"/>
            <a:ext cx="5943600" cy="914400"/>
          </a:xfrm>
        </p:spPr>
        <p:txBody>
          <a:bodyPr/>
          <a:lstStyle/>
          <a:p>
            <a:r>
              <a:rPr lang="fr-FR" sz="4000" dirty="0">
                <a:solidFill>
                  <a:srgbClr val="F6891F"/>
                </a:solidFill>
              </a:rPr>
              <a:t>Mediator</a:t>
            </a:r>
            <a:endParaRPr lang="fr-CA" dirty="0"/>
          </a:p>
        </p:txBody>
      </p:sp>
      <p:sp>
        <p:nvSpPr>
          <p:cNvPr id="4" name="Espace réservé du texte 3">
            <a:extLst>
              <a:ext uri="{FF2B5EF4-FFF2-40B4-BE49-F238E27FC236}">
                <a16:creationId xmlns:a16="http://schemas.microsoft.com/office/drawing/2014/main" id="{C680A970-0676-3DB8-0827-C525D890DA0E}"/>
              </a:ext>
            </a:extLst>
          </p:cNvPr>
          <p:cNvSpPr>
            <a:spLocks noGrp="1"/>
          </p:cNvSpPr>
          <p:nvPr>
            <p:ph type="body" sz="quarter" idx="14"/>
          </p:nvPr>
        </p:nvSpPr>
        <p:spPr>
          <a:xfrm>
            <a:off x="886968" y="1727339"/>
            <a:ext cx="5486400" cy="4114800"/>
          </a:xfrm>
        </p:spPr>
        <p:txBody>
          <a:bodyPr vert="horz" lIns="0" tIns="0" rIns="0" bIns="0" rtlCol="0" anchor="t">
            <a:noAutofit/>
          </a:bodyPr>
          <a:lstStyle/>
          <a:p>
            <a:r>
              <a:rPr lang="en-CA" sz="2400" b="1" dirty="0"/>
              <a:t>Role</a:t>
            </a:r>
            <a:r>
              <a:rPr lang="en-CA" sz="2400" dirty="0"/>
              <a:t>: Help the sides talk to one another to find a solution.  </a:t>
            </a:r>
            <a:endParaRPr lang="en-CA" sz="2400" dirty="0">
              <a:cs typeface="Arial"/>
            </a:endParaRPr>
          </a:p>
          <a:p>
            <a:pPr lvl="1"/>
            <a:r>
              <a:rPr lang="en-CA" sz="2000" dirty="0"/>
              <a:t>Help identify the conflict and what is important to each side.</a:t>
            </a:r>
          </a:p>
          <a:p>
            <a:pPr lvl="1"/>
            <a:r>
              <a:rPr lang="en-CA" sz="2000" dirty="0"/>
              <a:t>Suggest ideas. </a:t>
            </a:r>
            <a:endParaRPr lang="en-CA" sz="2000" dirty="0">
              <a:cs typeface="Arial"/>
            </a:endParaRPr>
          </a:p>
          <a:p>
            <a:pPr lvl="1"/>
            <a:r>
              <a:rPr lang="en-CA" sz="2000" dirty="0"/>
              <a:t>Ensure the mediation runs smoothly. </a:t>
            </a:r>
            <a:endParaRPr lang="en-CA" sz="2000" dirty="0">
              <a:cs typeface="Arial"/>
            </a:endParaRPr>
          </a:p>
          <a:p>
            <a:r>
              <a:rPr lang="en-CA" sz="2400" b="1" dirty="0"/>
              <a:t>Conduct</a:t>
            </a:r>
            <a:r>
              <a:rPr lang="en-CA" sz="2400" dirty="0"/>
              <a:t>: </a:t>
            </a:r>
            <a:endParaRPr lang="en-CA" sz="2400" dirty="0">
              <a:cs typeface="Arial"/>
            </a:endParaRPr>
          </a:p>
          <a:p>
            <a:pPr lvl="1"/>
            <a:r>
              <a:rPr lang="en-CA" sz="2000" dirty="0"/>
              <a:t>Be neutral.</a:t>
            </a:r>
            <a:endParaRPr lang="en-CA" sz="2000" dirty="0">
              <a:cs typeface="Arial"/>
            </a:endParaRPr>
          </a:p>
          <a:p>
            <a:pPr lvl="1"/>
            <a:r>
              <a:rPr lang="en-CA" sz="2000" dirty="0"/>
              <a:t>Be positive and respectful.</a:t>
            </a:r>
            <a:endParaRPr lang="en-CA" sz="2000" dirty="0">
              <a:cs typeface="Arial"/>
            </a:endParaRPr>
          </a:p>
          <a:p>
            <a:pPr lvl="1"/>
            <a:r>
              <a:rPr lang="en-CA" sz="2000" dirty="0"/>
              <a:t>Be calm.</a:t>
            </a:r>
            <a:endParaRPr lang="en-CA" sz="2000" dirty="0">
              <a:cs typeface="Arial"/>
            </a:endParaRPr>
          </a:p>
          <a:p>
            <a:endParaRPr lang="en-CA" dirty="0">
              <a:cs typeface="Arial"/>
            </a:endParaRPr>
          </a:p>
          <a:p>
            <a:endParaRPr lang="en-CA" sz="2400" dirty="0">
              <a:cs typeface="Arial"/>
            </a:endParaRPr>
          </a:p>
        </p:txBody>
      </p:sp>
      <p:pic>
        <p:nvPicPr>
          <p:cNvPr id="6" name="Médiateur 2">
            <a:extLst>
              <a:ext uri="{FF2B5EF4-FFF2-40B4-BE49-F238E27FC236}">
                <a16:creationId xmlns:a16="http://schemas.microsoft.com/office/drawing/2014/main" id="{3D78D95F-6697-6B68-EF65-B030DCEE3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919" y="1355359"/>
            <a:ext cx="2542597" cy="3918099"/>
          </a:xfrm>
          <a:prstGeom prst="rect">
            <a:avLst/>
          </a:prstGeom>
        </p:spPr>
      </p:pic>
      <p:pic>
        <p:nvPicPr>
          <p:cNvPr id="8" name="Graphique 7" descr="Contour de visage d’ange contour">
            <a:extLst>
              <a:ext uri="{FF2B5EF4-FFF2-40B4-BE49-F238E27FC236}">
                <a16:creationId xmlns:a16="http://schemas.microsoft.com/office/drawing/2014/main" id="{A5F6112F-F4AF-EE46-FAE3-1B165EC50A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93688" y="1289596"/>
            <a:ext cx="1152393" cy="1152393"/>
          </a:xfrm>
          <a:prstGeom prst="rect">
            <a:avLst/>
          </a:prstGeom>
        </p:spPr>
      </p:pic>
      <p:sp>
        <p:nvSpPr>
          <p:cNvPr id="9" name="ZoneTexte 8">
            <a:hlinkClick r:id="rId7" action="ppaction://hlinksldjump"/>
            <a:extLst>
              <a:ext uri="{FF2B5EF4-FFF2-40B4-BE49-F238E27FC236}">
                <a16:creationId xmlns:a16="http://schemas.microsoft.com/office/drawing/2014/main" id="{10FA8357-3B06-CF16-1CCA-0C2A932A3F1F}"/>
              </a:ext>
            </a:extLst>
          </p:cNvPr>
          <p:cNvSpPr txBox="1"/>
          <p:nvPr/>
        </p:nvSpPr>
        <p:spPr>
          <a:xfrm>
            <a:off x="9564217" y="6120537"/>
            <a:ext cx="2142351" cy="646331"/>
          </a:xfrm>
          <a:prstGeom prst="rect">
            <a:avLst/>
          </a:prstGeom>
          <a:noFill/>
          <a:ln>
            <a:solidFill>
              <a:srgbClr val="E46C00"/>
            </a:solidFill>
          </a:ln>
        </p:spPr>
        <p:txBody>
          <a:bodyPr wrap="square" rtlCol="0">
            <a:spAutoFit/>
          </a:bodyPr>
          <a:lstStyle/>
          <a:p>
            <a:pPr algn="ctr"/>
            <a:r>
              <a:rPr lang="fr-FR" dirty="0"/>
              <a:t>Return to the </a:t>
            </a:r>
            <a:r>
              <a:rPr lang="fr-FR" dirty="0" err="1"/>
              <a:t>diagram</a:t>
            </a:r>
            <a:endParaRPr lang="fr-CA" dirty="0"/>
          </a:p>
        </p:txBody>
      </p:sp>
    </p:spTree>
    <p:custDataLst>
      <p:tags r:id="rId1"/>
    </p:custDataLst>
    <p:extLst>
      <p:ext uri="{BB962C8B-B14F-4D97-AF65-F5344CB8AC3E}">
        <p14:creationId xmlns:p14="http://schemas.microsoft.com/office/powerpoint/2010/main" val="9466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586EF2D-3CD6-F422-8F16-644BE9C2D3B4}"/>
              </a:ext>
            </a:extLst>
          </p:cNvPr>
          <p:cNvSpPr>
            <a:spLocks noGrp="1"/>
          </p:cNvSpPr>
          <p:nvPr>
            <p:ph type="title"/>
          </p:nvPr>
        </p:nvSpPr>
        <p:spPr>
          <a:xfrm>
            <a:off x="5633997" y="234236"/>
            <a:ext cx="5212080" cy="914400"/>
          </a:xfrm>
        </p:spPr>
        <p:txBody>
          <a:bodyPr/>
          <a:lstStyle/>
          <a:p>
            <a:r>
              <a:rPr lang="fr-FR" sz="4000" dirty="0">
                <a:solidFill>
                  <a:srgbClr val="F6891F"/>
                </a:solidFill>
              </a:rPr>
              <a:t>Expert</a:t>
            </a:r>
            <a:endParaRPr lang="fr-CA" dirty="0"/>
          </a:p>
        </p:txBody>
      </p:sp>
      <p:sp>
        <p:nvSpPr>
          <p:cNvPr id="4" name="Espace réservé du texte 3">
            <a:extLst>
              <a:ext uri="{FF2B5EF4-FFF2-40B4-BE49-F238E27FC236}">
                <a16:creationId xmlns:a16="http://schemas.microsoft.com/office/drawing/2014/main" id="{4D2FE19C-2AC5-AD05-9CA8-E2A6147C202A}"/>
              </a:ext>
            </a:extLst>
          </p:cNvPr>
          <p:cNvSpPr>
            <a:spLocks noGrp="1"/>
          </p:cNvSpPr>
          <p:nvPr>
            <p:ph type="body" sz="quarter" idx="14"/>
          </p:nvPr>
        </p:nvSpPr>
        <p:spPr>
          <a:xfrm>
            <a:off x="6764566" y="1155396"/>
            <a:ext cx="5212080" cy="4114800"/>
          </a:xfrm>
        </p:spPr>
        <p:txBody>
          <a:bodyPr vert="horz" lIns="0" tIns="0" rIns="0" bIns="0" rtlCol="0" anchor="t">
            <a:noAutofit/>
          </a:bodyPr>
          <a:lstStyle/>
          <a:p>
            <a:r>
              <a:rPr lang="en-CA" sz="2400" b="1" dirty="0"/>
              <a:t>Role</a:t>
            </a:r>
            <a:r>
              <a:rPr lang="en-CA" sz="2400" dirty="0"/>
              <a:t>: Give useful information to help the discussions move forward.</a:t>
            </a:r>
            <a:endParaRPr lang="en-CA" sz="2400" dirty="0">
              <a:cs typeface="Arial"/>
            </a:endParaRPr>
          </a:p>
          <a:p>
            <a:pPr lvl="1"/>
            <a:r>
              <a:rPr lang="en-CA" sz="2000" dirty="0"/>
              <a:t>Settle an issue and give useful information.</a:t>
            </a:r>
            <a:endParaRPr lang="en-CA" sz="2000" dirty="0">
              <a:cs typeface="Arial"/>
            </a:endParaRPr>
          </a:p>
          <a:p>
            <a:pPr marL="0" lvl="1" indent="0">
              <a:buNone/>
            </a:pPr>
            <a:endParaRPr lang="en-CA" sz="2000" dirty="0">
              <a:cs typeface="Arial"/>
            </a:endParaRPr>
          </a:p>
          <a:p>
            <a:r>
              <a:rPr lang="en-CA" sz="2400" b="1" dirty="0"/>
              <a:t>Examples</a:t>
            </a:r>
            <a:r>
              <a:rPr lang="en-CA" sz="2400" dirty="0"/>
              <a:t> of useful information: </a:t>
            </a:r>
            <a:endParaRPr lang="en-CA" sz="2400" dirty="0">
              <a:cs typeface="Arial"/>
            </a:endParaRPr>
          </a:p>
          <a:p>
            <a:pPr lvl="1"/>
            <a:r>
              <a:rPr lang="en-CA" sz="2000" dirty="0"/>
              <a:t>The value of an object</a:t>
            </a:r>
            <a:endParaRPr lang="en-CA" sz="2000" dirty="0">
              <a:cs typeface="Arial"/>
            </a:endParaRPr>
          </a:p>
          <a:p>
            <a:pPr lvl="1"/>
            <a:r>
              <a:rPr lang="en-CA" sz="2000" dirty="0"/>
              <a:t>The number of sales in one week</a:t>
            </a:r>
            <a:endParaRPr lang="en-CA" sz="2000" dirty="0">
              <a:cs typeface="Arial"/>
            </a:endParaRPr>
          </a:p>
          <a:p>
            <a:pPr lvl="1"/>
            <a:r>
              <a:rPr lang="en-CA" sz="2000" dirty="0"/>
              <a:t>An employee’s salary</a:t>
            </a:r>
          </a:p>
          <a:p>
            <a:pPr lvl="1"/>
            <a:endParaRPr lang="en-CA" sz="2000" dirty="0">
              <a:cs typeface="Arial"/>
            </a:endParaRPr>
          </a:p>
          <a:p>
            <a:pPr lvl="1"/>
            <a:endParaRPr lang="en-CA" sz="2000" dirty="0">
              <a:cs typeface="Arial"/>
            </a:endParaRPr>
          </a:p>
          <a:p>
            <a:pPr lvl="1"/>
            <a:endParaRPr lang="en-CA" sz="2000" dirty="0">
              <a:cs typeface="Arial"/>
            </a:endParaRPr>
          </a:p>
          <a:p>
            <a:pPr marL="0" lvl="1" indent="0">
              <a:buNone/>
            </a:pPr>
            <a:r>
              <a:rPr lang="en-CA" sz="2000" dirty="0"/>
              <a:t>*The teacher plays this role during the simulated mediation!</a:t>
            </a:r>
            <a:endParaRPr lang="en-CA" sz="2000" dirty="0">
              <a:cs typeface="Arial"/>
            </a:endParaRPr>
          </a:p>
          <a:p>
            <a:pPr marL="0" lvl="1" indent="0">
              <a:buNone/>
            </a:pPr>
            <a:endParaRPr lang="en-CA" sz="2000" dirty="0">
              <a:cs typeface="Arial"/>
            </a:endParaRPr>
          </a:p>
          <a:p>
            <a:endParaRPr lang="en-CA" dirty="0">
              <a:cs typeface="Arial"/>
            </a:endParaRPr>
          </a:p>
          <a:p>
            <a:endParaRPr lang="en-CA" sz="2400" dirty="0">
              <a:cs typeface="Arial"/>
            </a:endParaRPr>
          </a:p>
        </p:txBody>
      </p:sp>
      <p:pic>
        <p:nvPicPr>
          <p:cNvPr id="7" name="(2) Expert">
            <a:hlinkClick r:id="rId4" action="ppaction://hlinksldjump"/>
            <a:extLst>
              <a:ext uri="{FF2B5EF4-FFF2-40B4-BE49-F238E27FC236}">
                <a16:creationId xmlns:a16="http://schemas.microsoft.com/office/drawing/2014/main" id="{F924194F-8A7D-2077-9FD3-023D6C26085E}"/>
              </a:ext>
            </a:extLst>
          </p:cNvPr>
          <p:cNvPicPr>
            <a:picLocks noChangeAspect="1"/>
          </p:cNvPicPr>
          <p:nvPr/>
        </p:nvPicPr>
        <p:blipFill>
          <a:blip r:embed="rId5">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598539" y="1414188"/>
            <a:ext cx="3960935" cy="3862392"/>
          </a:xfrm>
          <a:prstGeom prst="rect">
            <a:avLst/>
          </a:prstGeom>
        </p:spPr>
      </p:pic>
      <p:pic>
        <p:nvPicPr>
          <p:cNvPr id="6" name="Graphique 5" descr="Lunettes avec un remplissage uni">
            <a:extLst>
              <a:ext uri="{FF2B5EF4-FFF2-40B4-BE49-F238E27FC236}">
                <a16:creationId xmlns:a16="http://schemas.microsoft.com/office/drawing/2014/main" id="{28428AA8-028C-88B5-9903-74034362DA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21806" y="1525978"/>
            <a:ext cx="914400" cy="914400"/>
          </a:xfrm>
          <a:prstGeom prst="rect">
            <a:avLst/>
          </a:prstGeom>
        </p:spPr>
      </p:pic>
      <p:sp>
        <p:nvSpPr>
          <p:cNvPr id="8" name="ZoneTexte 7">
            <a:hlinkClick r:id="rId8" action="ppaction://hlinksldjump"/>
            <a:extLst>
              <a:ext uri="{FF2B5EF4-FFF2-40B4-BE49-F238E27FC236}">
                <a16:creationId xmlns:a16="http://schemas.microsoft.com/office/drawing/2014/main" id="{3CEE9750-13AA-1ECA-E7FF-2F48BC0FF21E}"/>
              </a:ext>
            </a:extLst>
          </p:cNvPr>
          <p:cNvSpPr txBox="1"/>
          <p:nvPr/>
        </p:nvSpPr>
        <p:spPr>
          <a:xfrm>
            <a:off x="353477" y="6164677"/>
            <a:ext cx="2126676" cy="646331"/>
          </a:xfrm>
          <a:prstGeom prst="rect">
            <a:avLst/>
          </a:prstGeom>
          <a:noFill/>
          <a:ln>
            <a:solidFill>
              <a:srgbClr val="E46C00"/>
            </a:solidFill>
          </a:ln>
        </p:spPr>
        <p:txBody>
          <a:bodyPr wrap="square" rtlCol="0">
            <a:spAutoFit/>
          </a:bodyPr>
          <a:lstStyle/>
          <a:p>
            <a:pPr algn="ctr"/>
            <a:r>
              <a:rPr lang="fr-FR" dirty="0"/>
              <a:t>Return to the </a:t>
            </a:r>
            <a:r>
              <a:rPr lang="fr-FR" dirty="0" err="1"/>
              <a:t>diagram</a:t>
            </a:r>
            <a:endParaRPr lang="fr-CA" dirty="0"/>
          </a:p>
        </p:txBody>
      </p:sp>
    </p:spTree>
    <p:custDataLst>
      <p:tags r:id="rId1"/>
    </p:custDataLst>
    <p:extLst>
      <p:ext uri="{BB962C8B-B14F-4D97-AF65-F5344CB8AC3E}">
        <p14:creationId xmlns:p14="http://schemas.microsoft.com/office/powerpoint/2010/main" val="248287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F8B02E2-7709-7598-FCBB-BA3A4A0C5969}"/>
              </a:ext>
            </a:extLst>
          </p:cNvPr>
          <p:cNvSpPr>
            <a:spLocks noGrp="1"/>
          </p:cNvSpPr>
          <p:nvPr>
            <p:ph type="body" sz="quarter" idx="14"/>
          </p:nvPr>
        </p:nvSpPr>
        <p:spPr>
          <a:xfrm>
            <a:off x="523552" y="250874"/>
            <a:ext cx="10424160" cy="3058160"/>
          </a:xfrm>
        </p:spPr>
        <p:txBody>
          <a:bodyPr vert="horz" lIns="0" tIns="0" rIns="0" bIns="0" rtlCol="0" anchor="t">
            <a:noAutofit/>
          </a:bodyPr>
          <a:lstStyle/>
          <a:p>
            <a:pPr lvl="8"/>
            <a:r>
              <a:rPr lang="fr-CA" dirty="0" err="1">
                <a:ea typeface="+mn-lt"/>
                <a:cs typeface="+mn-lt"/>
              </a:rPr>
              <a:t>Period</a:t>
            </a:r>
            <a:r>
              <a:rPr lang="fr-CA" dirty="0">
                <a:ea typeface="+mn-lt"/>
                <a:cs typeface="+mn-lt"/>
              </a:rPr>
              <a:t> 1:</a:t>
            </a:r>
            <a:endParaRPr lang="fr-CA" b="0" dirty="0">
              <a:ea typeface="+mn-lt"/>
              <a:cs typeface="+mn-lt"/>
            </a:endParaRPr>
          </a:p>
          <a:p>
            <a:pPr lvl="8"/>
            <a:r>
              <a:rPr lang="fr-CA" dirty="0" err="1">
                <a:solidFill>
                  <a:schemeClr val="bg1"/>
                </a:solidFill>
                <a:ea typeface="+mn-lt"/>
                <a:cs typeface="+mn-lt"/>
              </a:rPr>
              <a:t>Preparing</a:t>
            </a:r>
            <a:r>
              <a:rPr lang="fr-CA" dirty="0">
                <a:solidFill>
                  <a:schemeClr val="bg1"/>
                </a:solidFill>
                <a:ea typeface="+mn-lt"/>
                <a:cs typeface="+mn-lt"/>
              </a:rPr>
              <a:t> for </a:t>
            </a:r>
            <a:r>
              <a:rPr lang="fr-CA" dirty="0" err="1">
                <a:solidFill>
                  <a:schemeClr val="bg1"/>
                </a:solidFill>
                <a:ea typeface="+mn-lt"/>
                <a:cs typeface="+mn-lt"/>
              </a:rPr>
              <a:t>Mediation</a:t>
            </a:r>
            <a:endParaRPr lang="en-US" b="0" dirty="0">
              <a:solidFill>
                <a:schemeClr val="bg1"/>
              </a:solidFill>
              <a:ea typeface="+mn-lt"/>
              <a:cs typeface="+mn-lt"/>
            </a:endParaRPr>
          </a:p>
          <a:p>
            <a:pPr lvl="8"/>
            <a:r>
              <a:rPr lang="fr-CA" sz="1400" dirty="0">
                <a:cs typeface="Arial"/>
              </a:rPr>
              <a:t>• </a:t>
            </a:r>
            <a:r>
              <a:rPr lang="fr-CA" sz="1400" dirty="0" err="1">
                <a:cs typeface="Arial"/>
              </a:rPr>
              <a:t>Presenting</a:t>
            </a:r>
            <a:r>
              <a:rPr lang="fr-CA" sz="1400" dirty="0">
                <a:cs typeface="Arial"/>
              </a:rPr>
              <a:t> the Activity</a:t>
            </a:r>
            <a:endParaRPr lang="en-US" sz="1400" b="0" dirty="0">
              <a:ea typeface="+mn-lt"/>
              <a:cs typeface="+mn-lt"/>
            </a:endParaRPr>
          </a:p>
          <a:p>
            <a:pPr lvl="8"/>
            <a:r>
              <a:rPr lang="fr-CA" sz="1400" dirty="0">
                <a:cs typeface="Arial"/>
              </a:rPr>
              <a:t>• Scenario and Discussion</a:t>
            </a:r>
            <a:endParaRPr lang="fr-CA" sz="1400" b="0" dirty="0">
              <a:ea typeface="+mn-lt"/>
              <a:cs typeface="+mn-lt"/>
            </a:endParaRPr>
          </a:p>
          <a:p>
            <a:pPr lvl="8"/>
            <a:r>
              <a:rPr lang="fr-CA" sz="1400" dirty="0">
                <a:cs typeface="Arial"/>
              </a:rPr>
              <a:t>• </a:t>
            </a:r>
            <a:r>
              <a:rPr lang="fr-CA" sz="1400" dirty="0" err="1">
                <a:cs typeface="Arial"/>
              </a:rPr>
              <a:t>Discovering</a:t>
            </a:r>
            <a:r>
              <a:rPr lang="fr-CA" sz="1400" dirty="0">
                <a:cs typeface="Arial"/>
              </a:rPr>
              <a:t> </a:t>
            </a:r>
            <a:r>
              <a:rPr lang="fr-CA" sz="1400" dirty="0" err="1">
                <a:cs typeface="Arial"/>
              </a:rPr>
              <a:t>Mediation</a:t>
            </a:r>
            <a:endParaRPr lang="fr-CA" sz="1400" b="0" dirty="0">
              <a:ea typeface="+mn-lt"/>
              <a:cs typeface="+mn-lt"/>
            </a:endParaRPr>
          </a:p>
          <a:p>
            <a:pPr lvl="8"/>
            <a:r>
              <a:rPr lang="fr-CA" sz="1400" dirty="0">
                <a:cs typeface="Arial"/>
              </a:rPr>
              <a:t>• </a:t>
            </a:r>
            <a:r>
              <a:rPr lang="fr-CA" sz="1400" dirty="0" err="1">
                <a:cs typeface="Arial"/>
              </a:rPr>
              <a:t>Introducing</a:t>
            </a:r>
            <a:r>
              <a:rPr lang="fr-CA" sz="1400" dirty="0">
                <a:cs typeface="Arial"/>
              </a:rPr>
              <a:t> the </a:t>
            </a:r>
            <a:r>
              <a:rPr lang="fr-CA" sz="1400" dirty="0" err="1">
                <a:cs typeface="Arial"/>
              </a:rPr>
              <a:t>Players</a:t>
            </a:r>
            <a:r>
              <a:rPr lang="fr-CA" sz="1400" dirty="0">
                <a:cs typeface="Arial"/>
              </a:rPr>
              <a:t> in </a:t>
            </a:r>
            <a:r>
              <a:rPr lang="fr-CA" sz="1400" dirty="0" err="1">
                <a:cs typeface="Arial"/>
              </a:rPr>
              <a:t>Mediation</a:t>
            </a:r>
            <a:endParaRPr lang="fr-CA" sz="1400" b="0" dirty="0">
              <a:ea typeface="+mn-lt"/>
              <a:cs typeface="+mn-lt"/>
            </a:endParaRPr>
          </a:p>
          <a:p>
            <a:pPr lvl="8"/>
            <a:r>
              <a:rPr lang="fr-CA" sz="1400" dirty="0">
                <a:cs typeface="Arial"/>
              </a:rPr>
              <a:t>• The </a:t>
            </a:r>
            <a:r>
              <a:rPr lang="fr-CA" sz="1400" dirty="0" err="1">
                <a:cs typeface="Arial"/>
              </a:rPr>
              <a:t>Mediation</a:t>
            </a:r>
            <a:r>
              <a:rPr lang="fr-CA" sz="1400" dirty="0">
                <a:cs typeface="Arial"/>
              </a:rPr>
              <a:t> Process</a:t>
            </a:r>
            <a:endParaRPr lang="fr-CA" sz="1800" b="0" dirty="0">
              <a:ea typeface="+mn-lt"/>
              <a:cs typeface="+mn-lt"/>
            </a:endParaRPr>
          </a:p>
          <a:p>
            <a:pPr lvl="8"/>
            <a:endParaRPr lang="fr-CA" sz="1400" dirty="0">
              <a:ea typeface="+mn-lt"/>
              <a:cs typeface="+mn-lt"/>
            </a:endParaRPr>
          </a:p>
          <a:p>
            <a:pPr lvl="8"/>
            <a:r>
              <a:rPr lang="fr-CA" dirty="0" err="1">
                <a:ea typeface="+mn-lt"/>
                <a:cs typeface="+mn-lt"/>
              </a:rPr>
              <a:t>Period</a:t>
            </a:r>
            <a:r>
              <a:rPr lang="fr-CA" dirty="0">
                <a:ea typeface="+mn-lt"/>
                <a:cs typeface="+mn-lt"/>
              </a:rPr>
              <a:t> 2:</a:t>
            </a:r>
            <a:endParaRPr lang="en-US" b="0" dirty="0">
              <a:ea typeface="+mn-lt"/>
              <a:cs typeface="+mn-lt"/>
            </a:endParaRPr>
          </a:p>
          <a:p>
            <a:pPr lvl="8"/>
            <a:r>
              <a:rPr lang="fr-CA" dirty="0" err="1">
                <a:solidFill>
                  <a:schemeClr val="bg1"/>
                </a:solidFill>
                <a:ea typeface="+mn-lt"/>
                <a:cs typeface="+mn-lt"/>
              </a:rPr>
              <a:t>Mediation</a:t>
            </a:r>
            <a:r>
              <a:rPr lang="fr-CA" dirty="0">
                <a:solidFill>
                  <a:schemeClr val="bg1"/>
                </a:solidFill>
                <a:ea typeface="+mn-lt"/>
                <a:cs typeface="+mn-lt"/>
              </a:rPr>
              <a:t> Day!</a:t>
            </a:r>
            <a:endParaRPr lang="en-US" b="0" dirty="0">
              <a:solidFill>
                <a:schemeClr val="bg1"/>
              </a:solidFill>
              <a:ea typeface="+mn-lt"/>
              <a:cs typeface="+mn-lt"/>
            </a:endParaRPr>
          </a:p>
          <a:p>
            <a:pPr lvl="8"/>
            <a:r>
              <a:rPr lang="fr-CA" sz="1400" dirty="0">
                <a:cs typeface="Arial"/>
              </a:rPr>
              <a:t>• Team </a:t>
            </a:r>
            <a:r>
              <a:rPr lang="fr-CA" sz="1400" dirty="0" err="1">
                <a:cs typeface="Arial"/>
              </a:rPr>
              <a:t>Preparation</a:t>
            </a:r>
            <a:endParaRPr lang="fr-CA" sz="1400" b="0" dirty="0">
              <a:ea typeface="+mn-lt"/>
              <a:cs typeface="+mn-lt"/>
            </a:endParaRPr>
          </a:p>
          <a:p>
            <a:pPr lvl="8"/>
            <a:r>
              <a:rPr lang="fr-CA" sz="1400" dirty="0">
                <a:cs typeface="Arial"/>
              </a:rPr>
              <a:t>• </a:t>
            </a:r>
            <a:r>
              <a:rPr lang="fr-CA" sz="1400" dirty="0" err="1">
                <a:cs typeface="Arial"/>
              </a:rPr>
              <a:t>Mediation</a:t>
            </a:r>
            <a:r>
              <a:rPr lang="fr-CA" sz="1400" dirty="0">
                <a:cs typeface="Arial"/>
              </a:rPr>
              <a:t> Session</a:t>
            </a:r>
            <a:endParaRPr lang="fr-CA" sz="1400" b="0" dirty="0">
              <a:ea typeface="+mn-lt"/>
              <a:cs typeface="+mn-lt"/>
            </a:endParaRPr>
          </a:p>
          <a:p>
            <a:pPr lvl="8"/>
            <a:r>
              <a:rPr lang="fr-CA" sz="1400" dirty="0">
                <a:cs typeface="Arial"/>
              </a:rPr>
              <a:t>• </a:t>
            </a:r>
            <a:r>
              <a:rPr lang="fr-CA" sz="1400" dirty="0" err="1">
                <a:cs typeface="Arial"/>
              </a:rPr>
              <a:t>Presenting</a:t>
            </a:r>
            <a:r>
              <a:rPr lang="fr-CA" sz="1400" dirty="0">
                <a:cs typeface="Arial"/>
              </a:rPr>
              <a:t> the Solutions</a:t>
            </a:r>
            <a:endParaRPr lang="fr-CA" sz="1400" b="0" dirty="0">
              <a:ea typeface="+mn-lt"/>
              <a:cs typeface="+mn-lt"/>
            </a:endParaRPr>
          </a:p>
          <a:p>
            <a:pPr lvl="8"/>
            <a:endParaRPr lang="fr-CA" sz="1400" dirty="0">
              <a:ea typeface="+mn-lt"/>
              <a:cs typeface="+mn-lt"/>
            </a:endParaRPr>
          </a:p>
          <a:p>
            <a:pPr lvl="8"/>
            <a:r>
              <a:rPr lang="fr-CA" dirty="0" err="1">
                <a:ea typeface="+mn-lt"/>
                <a:cs typeface="+mn-lt"/>
              </a:rPr>
              <a:t>Period</a:t>
            </a:r>
            <a:r>
              <a:rPr lang="fr-CA" dirty="0">
                <a:ea typeface="+mn-lt"/>
                <a:cs typeface="+mn-lt"/>
              </a:rPr>
              <a:t> 3 (</a:t>
            </a:r>
            <a:r>
              <a:rPr lang="fr-CA" dirty="0" err="1">
                <a:ea typeface="+mn-lt"/>
                <a:cs typeface="+mn-lt"/>
              </a:rPr>
              <a:t>optional</a:t>
            </a:r>
            <a:r>
              <a:rPr lang="fr-CA" dirty="0">
                <a:ea typeface="+mn-lt"/>
                <a:cs typeface="+mn-lt"/>
              </a:rPr>
              <a:t>): </a:t>
            </a:r>
            <a:r>
              <a:rPr lang="fr-CA" dirty="0" err="1">
                <a:solidFill>
                  <a:schemeClr val="bg1"/>
                </a:solidFill>
                <a:ea typeface="+mn-lt"/>
                <a:cs typeface="+mn-lt"/>
              </a:rPr>
              <a:t>Evaluation</a:t>
            </a:r>
            <a:endParaRPr lang="fr-CA" dirty="0">
              <a:solidFill>
                <a:schemeClr val="bg1"/>
              </a:solidFill>
              <a:ea typeface="+mn-lt"/>
              <a:cs typeface="+mn-lt"/>
            </a:endParaRPr>
          </a:p>
          <a:p>
            <a:pPr lvl="8"/>
            <a:endParaRPr lang="fr-CA" b="0" dirty="0">
              <a:ea typeface="+mn-lt"/>
              <a:cs typeface="+mn-lt"/>
            </a:endParaRPr>
          </a:p>
          <a:p>
            <a:pPr lvl="8"/>
            <a:endParaRPr lang="fr-CA" b="0" dirty="0">
              <a:solidFill>
                <a:srgbClr val="F6891F"/>
              </a:solidFill>
              <a:cs typeface="Arial"/>
            </a:endParaRPr>
          </a:p>
          <a:p>
            <a:endParaRPr lang="fr-FR" dirty="0">
              <a:cs typeface="Arial"/>
            </a:endParaRPr>
          </a:p>
        </p:txBody>
      </p:sp>
    </p:spTree>
    <p:custDataLst>
      <p:tags r:id="rId1"/>
    </p:custDataLst>
    <p:extLst>
      <p:ext uri="{BB962C8B-B14F-4D97-AF65-F5344CB8AC3E}">
        <p14:creationId xmlns:p14="http://schemas.microsoft.com/office/powerpoint/2010/main" val="82744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1C52D6-E0D2-2357-3C3A-B94F2FFAF0CC}"/>
              </a:ext>
            </a:extLst>
          </p:cNvPr>
          <p:cNvSpPr>
            <a:spLocks noGrp="1"/>
          </p:cNvSpPr>
          <p:nvPr>
            <p:ph type="body" idx="1"/>
          </p:nvPr>
        </p:nvSpPr>
        <p:spPr/>
        <p:txBody>
          <a:bodyPr/>
          <a:lstStyle/>
          <a:p>
            <a:r>
              <a:rPr lang="fr-CA" dirty="0"/>
              <a:t>The </a:t>
            </a:r>
            <a:r>
              <a:rPr lang="fr-CA" dirty="0" err="1"/>
              <a:t>Simulated</a:t>
            </a:r>
            <a:r>
              <a:rPr lang="fr-CA" dirty="0"/>
              <a:t> </a:t>
            </a:r>
            <a:r>
              <a:rPr lang="fr-CA" dirty="0" err="1"/>
              <a:t>Mediation</a:t>
            </a:r>
            <a:r>
              <a:rPr lang="fr-CA" dirty="0"/>
              <a:t> Process</a:t>
            </a:r>
          </a:p>
        </p:txBody>
      </p:sp>
      <p:pic>
        <p:nvPicPr>
          <p:cNvPr id="5" name="Espace réservé pour une image  4" descr="Balance de la justice avec un remplissage uni">
            <a:extLst>
              <a:ext uri="{FF2B5EF4-FFF2-40B4-BE49-F238E27FC236}">
                <a16:creationId xmlns:a16="http://schemas.microsoft.com/office/drawing/2014/main" id="{12FE453D-11BB-92FA-66ED-CE978A0B1A41}"/>
              </a:ext>
            </a:extLst>
          </p:cNvPr>
          <p:cNvPicPr>
            <a:picLocks noGrp="1" noChangeAspect="1"/>
          </p:cNvPicPr>
          <p:nvPr>
            <p:ph type="pic" sz="quarter" idx="16"/>
          </p:nvPr>
        </p:nvPicPr>
        <p:blipFill>
          <a:blip r:embed="rId4">
            <a:extLst>
              <a:ext uri="{96DAC541-7B7A-43D3-8B79-37D633B846F1}">
                <asvg:svgBlip xmlns:asvg="http://schemas.microsoft.com/office/drawing/2016/SVG/main" r:embed="rId5"/>
              </a:ext>
            </a:extLst>
          </a:blip>
          <a:srcRect l="20" r="20"/>
          <a:stretch>
            <a:fillRect/>
          </a:stretch>
        </p:blipFill>
        <p:spPr/>
      </p:pic>
    </p:spTree>
    <p:custDataLst>
      <p:tags r:id="rId1"/>
    </p:custDataLst>
    <p:extLst>
      <p:ext uri="{BB962C8B-B14F-4D97-AF65-F5344CB8AC3E}">
        <p14:creationId xmlns:p14="http://schemas.microsoft.com/office/powerpoint/2010/main" val="67361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BC61ED2-9CB1-959A-0254-15C482966034}"/>
              </a:ext>
            </a:extLst>
          </p:cNvPr>
          <p:cNvSpPr txBox="1">
            <a:spLocks/>
          </p:cNvSpPr>
          <p:nvPr/>
        </p:nvSpPr>
        <p:spPr>
          <a:xfrm>
            <a:off x="3338243" y="276596"/>
            <a:ext cx="5796136" cy="8572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dirty="0" err="1">
                <a:solidFill>
                  <a:srgbClr val="F6891F"/>
                </a:solidFill>
              </a:rPr>
              <a:t>Assigning</a:t>
            </a:r>
            <a:r>
              <a:rPr lang="fr-FR" dirty="0">
                <a:solidFill>
                  <a:srgbClr val="F6891F"/>
                </a:solidFill>
              </a:rPr>
              <a:t> </a:t>
            </a:r>
            <a:r>
              <a:rPr lang="fr-FR" dirty="0" err="1">
                <a:solidFill>
                  <a:srgbClr val="F6891F"/>
                </a:solidFill>
              </a:rPr>
              <a:t>Roles</a:t>
            </a:r>
            <a:endParaRPr lang="fr-CA" dirty="0">
              <a:solidFill>
                <a:srgbClr val="F6891F"/>
              </a:solidFill>
            </a:endParaRPr>
          </a:p>
        </p:txBody>
      </p:sp>
      <p:pic>
        <p:nvPicPr>
          <p:cNvPr id="5" name="Image 4" descr="J:\Projets\54 000 Activités scolaires\03_Publication\1_Trousses_telecharg\13_Mediation\Illustrations\png\Eduardo Rotini.png">
            <a:extLst>
              <a:ext uri="{FF2B5EF4-FFF2-40B4-BE49-F238E27FC236}">
                <a16:creationId xmlns:a16="http://schemas.microsoft.com/office/drawing/2014/main" id="{79FC7944-C82B-9D30-855E-E84FD9E9D2DB}"/>
              </a:ext>
            </a:extLst>
          </p:cNvPr>
          <p:cNvPicPr/>
          <p:nvPr/>
        </p:nvPicPr>
        <p:blipFill rotWithShape="1">
          <a:blip r:embed="rId4" cstate="print">
            <a:extLst>
              <a:ext uri="{28A0092B-C50C-407E-A947-70E740481C1C}">
                <a14:useLocalDpi xmlns:a14="http://schemas.microsoft.com/office/drawing/2010/main" val="0"/>
              </a:ext>
            </a:extLst>
          </a:blip>
          <a:srcRect l="2598" t="19481" r="6717" b="1511"/>
          <a:stretch/>
        </p:blipFill>
        <p:spPr bwMode="auto">
          <a:xfrm>
            <a:off x="1139280" y="1374552"/>
            <a:ext cx="1912540"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6" name="Image 5" descr="J:\Projets\54 000 Activités scolaires\03_Publication\1_Trousses_telecharg\13_Mediation\Illustrations\png\Annie Rotini (2).png">
            <a:extLst>
              <a:ext uri="{FF2B5EF4-FFF2-40B4-BE49-F238E27FC236}">
                <a16:creationId xmlns:a16="http://schemas.microsoft.com/office/drawing/2014/main" id="{5B1C2CFA-D4A2-F854-22E4-A2EB87B46335}"/>
              </a:ext>
            </a:extLst>
          </p:cNvPr>
          <p:cNvPicPr/>
          <p:nvPr/>
        </p:nvPicPr>
        <p:blipFill rotWithShape="1">
          <a:blip r:embed="rId5" cstate="print">
            <a:extLst>
              <a:ext uri="{28A0092B-C50C-407E-A947-70E740481C1C}">
                <a14:useLocalDpi xmlns:a14="http://schemas.microsoft.com/office/drawing/2010/main" val="0"/>
              </a:ext>
            </a:extLst>
          </a:blip>
          <a:srcRect l="3296" t="6037" r="11400" b="19620"/>
          <a:stretch/>
        </p:blipFill>
        <p:spPr bwMode="auto">
          <a:xfrm>
            <a:off x="3218526" y="1366728"/>
            <a:ext cx="1912540" cy="2354950"/>
          </a:xfrm>
          <a:prstGeom prst="roundRect">
            <a:avLst/>
          </a:prstGeom>
          <a:noFill/>
          <a:ln w="9525">
            <a:solidFill>
              <a:srgbClr val="F6891F"/>
            </a:solidFill>
          </a:ln>
          <a:extLst>
            <a:ext uri="{53640926-AAD7-44D8-BBD7-CCE9431645EC}">
              <a14:shadowObscured xmlns:a14="http://schemas.microsoft.com/office/drawing/2010/main"/>
            </a:ext>
          </a:extLst>
        </p:spPr>
      </p:pic>
      <p:pic>
        <p:nvPicPr>
          <p:cNvPr id="7" name="Image 6" descr="J:\Projets\54 000 Activités scolaires\03_Publication\1_Trousses_telecharg\13_Mediation\Illustrations\png\Léa Rotini.png">
            <a:extLst>
              <a:ext uri="{FF2B5EF4-FFF2-40B4-BE49-F238E27FC236}">
                <a16:creationId xmlns:a16="http://schemas.microsoft.com/office/drawing/2014/main" id="{A0F4C3E2-5352-9235-CBB6-7FD4CDD09CA2}"/>
              </a:ext>
            </a:extLst>
          </p:cNvPr>
          <p:cNvPicPr/>
          <p:nvPr/>
        </p:nvPicPr>
        <p:blipFill rotWithShape="1">
          <a:blip r:embed="rId6" cstate="print">
            <a:extLst>
              <a:ext uri="{28A0092B-C50C-407E-A947-70E740481C1C}">
                <a14:useLocalDpi xmlns:a14="http://schemas.microsoft.com/office/drawing/2010/main" val="0"/>
              </a:ext>
            </a:extLst>
          </a:blip>
          <a:srcRect l="11823" t="17833" r="30638" b="32046"/>
          <a:stretch/>
        </p:blipFill>
        <p:spPr bwMode="auto">
          <a:xfrm>
            <a:off x="2200971" y="4219871"/>
            <a:ext cx="1913215"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8" name="Image 7" descr="J:\Projets\54 000 Activités scolaires\03_Publication\1_Trousses_telecharg\13_Mediation\Illustrations\png\Mégane Sansoucis.png">
            <a:extLst>
              <a:ext uri="{FF2B5EF4-FFF2-40B4-BE49-F238E27FC236}">
                <a16:creationId xmlns:a16="http://schemas.microsoft.com/office/drawing/2014/main" id="{1AB86816-558A-321D-D19D-18FC75A81E90}"/>
              </a:ext>
            </a:extLst>
          </p:cNvPr>
          <p:cNvPicPr/>
          <p:nvPr/>
        </p:nvPicPr>
        <p:blipFill rotWithShape="1">
          <a:blip r:embed="rId7" cstate="print">
            <a:extLst>
              <a:ext uri="{28A0092B-C50C-407E-A947-70E740481C1C}">
                <a14:useLocalDpi xmlns:a14="http://schemas.microsoft.com/office/drawing/2010/main" val="0"/>
              </a:ext>
            </a:extLst>
          </a:blip>
          <a:srcRect l="7341" t="28956" r="22383" b="9868"/>
          <a:stretch/>
        </p:blipFill>
        <p:spPr bwMode="auto">
          <a:xfrm>
            <a:off x="7549780" y="4219871"/>
            <a:ext cx="1914644"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9" name="Image 8" descr="J:\Projets\54 000 Activités scolaires\03_Publication\1_Trousses_telecharg\13_Mediation\Illustrations\png\Hélène Sansoucis.png">
            <a:extLst>
              <a:ext uri="{FF2B5EF4-FFF2-40B4-BE49-F238E27FC236}">
                <a16:creationId xmlns:a16="http://schemas.microsoft.com/office/drawing/2014/main" id="{A248E2DC-C1F8-D506-7AC7-ABF37EDC0753}"/>
              </a:ext>
            </a:extLst>
          </p:cNvPr>
          <p:cNvPicPr/>
          <p:nvPr/>
        </p:nvPicPr>
        <p:blipFill rotWithShape="1">
          <a:blip r:embed="rId8" cstate="print">
            <a:extLst>
              <a:ext uri="{28A0092B-C50C-407E-A947-70E740481C1C}">
                <a14:useLocalDpi xmlns:a14="http://schemas.microsoft.com/office/drawing/2010/main" val="0"/>
              </a:ext>
            </a:extLst>
          </a:blip>
          <a:srcRect l="19153" t="23470" r="10961" b="15913"/>
          <a:stretch/>
        </p:blipFill>
        <p:spPr bwMode="auto">
          <a:xfrm>
            <a:off x="6541668" y="1374114"/>
            <a:ext cx="1921526"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10" name="Image 9" descr="J:\Projets\54 000 Activités scolaires\03_Publication\1_Trousses_telecharg\13_Mediation\Illustrations\png\Adam Sansouci(2).png">
            <a:extLst>
              <a:ext uri="{FF2B5EF4-FFF2-40B4-BE49-F238E27FC236}">
                <a16:creationId xmlns:a16="http://schemas.microsoft.com/office/drawing/2014/main" id="{73B65D51-45A8-3BC5-0714-E79621AC997A}"/>
              </a:ext>
            </a:extLst>
          </p:cNvPr>
          <p:cNvPicPr/>
          <p:nvPr/>
        </p:nvPicPr>
        <p:blipFill rotWithShape="1">
          <a:blip r:embed="rId9" cstate="print">
            <a:extLst>
              <a:ext uri="{28A0092B-C50C-407E-A947-70E740481C1C}">
                <a14:useLocalDpi xmlns:a14="http://schemas.microsoft.com/office/drawing/2010/main" val="0"/>
              </a:ext>
            </a:extLst>
          </a:blip>
          <a:srcRect l="2714" t="12083" r="11812" b="13450"/>
          <a:stretch/>
        </p:blipFill>
        <p:spPr bwMode="auto">
          <a:xfrm>
            <a:off x="8629900" y="1374115"/>
            <a:ext cx="1912617" cy="2354534"/>
          </a:xfrm>
          <a:prstGeom prst="roundRect">
            <a:avLst/>
          </a:prstGeom>
          <a:noFill/>
          <a:ln w="9525">
            <a:solidFill>
              <a:srgbClr val="F6891F"/>
            </a:solidFill>
          </a:ln>
          <a:extLst>
            <a:ext uri="{53640926-AAD7-44D8-BBD7-CCE9431645EC}">
              <a14:shadowObscured xmlns:a14="http://schemas.microsoft.com/office/drawing/2010/main"/>
            </a:ext>
          </a:extLst>
        </p:spPr>
      </p:pic>
      <p:sp>
        <p:nvSpPr>
          <p:cNvPr id="2" name="ZoneTexte 1">
            <a:extLst>
              <a:ext uri="{FF2B5EF4-FFF2-40B4-BE49-F238E27FC236}">
                <a16:creationId xmlns:a16="http://schemas.microsoft.com/office/drawing/2014/main" id="{F7E00949-07B7-9918-24EB-B992639B0AF2}"/>
              </a:ext>
            </a:extLst>
          </p:cNvPr>
          <p:cNvSpPr txBox="1"/>
          <p:nvPr/>
        </p:nvSpPr>
        <p:spPr>
          <a:xfrm>
            <a:off x="2428885" y="3764922"/>
            <a:ext cx="2018501"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Rachel Rotini</a:t>
            </a:r>
            <a:endParaRPr lang="fr-FR" sz="2400" dirty="0"/>
          </a:p>
        </p:txBody>
      </p:sp>
      <p:sp>
        <p:nvSpPr>
          <p:cNvPr id="11" name="ZoneTexte 10">
            <a:extLst>
              <a:ext uri="{FF2B5EF4-FFF2-40B4-BE49-F238E27FC236}">
                <a16:creationId xmlns:a16="http://schemas.microsoft.com/office/drawing/2014/main" id="{FB0416DA-D928-7C88-59B2-32A61134ADB8}"/>
              </a:ext>
            </a:extLst>
          </p:cNvPr>
          <p:cNvSpPr txBox="1"/>
          <p:nvPr/>
        </p:nvSpPr>
        <p:spPr>
          <a:xfrm>
            <a:off x="989551" y="910445"/>
            <a:ext cx="1485343"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Mr. Rotini</a:t>
            </a:r>
            <a:endParaRPr lang="fr-FR" sz="2400" dirty="0" err="1"/>
          </a:p>
        </p:txBody>
      </p:sp>
      <p:sp>
        <p:nvSpPr>
          <p:cNvPr id="12" name="ZoneTexte 11">
            <a:extLst>
              <a:ext uri="{FF2B5EF4-FFF2-40B4-BE49-F238E27FC236}">
                <a16:creationId xmlns:a16="http://schemas.microsoft.com/office/drawing/2014/main" id="{E97C0D85-A65A-54E6-C225-972BA061107D}"/>
              </a:ext>
            </a:extLst>
          </p:cNvPr>
          <p:cNvSpPr txBox="1"/>
          <p:nvPr/>
        </p:nvSpPr>
        <p:spPr>
          <a:xfrm>
            <a:off x="3275551" y="910445"/>
            <a:ext cx="1656223"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Mrs. Rotini</a:t>
            </a:r>
            <a:endParaRPr lang="fr-FR" sz="2400" dirty="0" err="1"/>
          </a:p>
        </p:txBody>
      </p:sp>
      <p:sp>
        <p:nvSpPr>
          <p:cNvPr id="13" name="ZoneTexte 12">
            <a:extLst>
              <a:ext uri="{FF2B5EF4-FFF2-40B4-BE49-F238E27FC236}">
                <a16:creationId xmlns:a16="http://schemas.microsoft.com/office/drawing/2014/main" id="{F6C3EFF0-B55F-C278-1D9B-5ABF28DA026A}"/>
              </a:ext>
            </a:extLst>
          </p:cNvPr>
          <p:cNvSpPr txBox="1"/>
          <p:nvPr/>
        </p:nvSpPr>
        <p:spPr>
          <a:xfrm>
            <a:off x="7097646" y="3764922"/>
            <a:ext cx="1879041"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Sarah Smith</a:t>
            </a:r>
            <a:endParaRPr lang="fr-FR" dirty="0"/>
          </a:p>
        </p:txBody>
      </p:sp>
      <p:sp>
        <p:nvSpPr>
          <p:cNvPr id="14" name="ZoneTexte 13">
            <a:extLst>
              <a:ext uri="{FF2B5EF4-FFF2-40B4-BE49-F238E27FC236}">
                <a16:creationId xmlns:a16="http://schemas.microsoft.com/office/drawing/2014/main" id="{3E40BA00-55D8-57B9-E30D-4043117A3E2A}"/>
              </a:ext>
            </a:extLst>
          </p:cNvPr>
          <p:cNvSpPr txBox="1"/>
          <p:nvPr/>
        </p:nvSpPr>
        <p:spPr>
          <a:xfrm>
            <a:off x="6093742" y="910445"/>
            <a:ext cx="1654620"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Mrs. Smith</a:t>
            </a:r>
            <a:endParaRPr lang="fr-FR" dirty="0"/>
          </a:p>
        </p:txBody>
      </p:sp>
      <p:sp>
        <p:nvSpPr>
          <p:cNvPr id="15" name="ZoneTexte 14">
            <a:extLst>
              <a:ext uri="{FF2B5EF4-FFF2-40B4-BE49-F238E27FC236}">
                <a16:creationId xmlns:a16="http://schemas.microsoft.com/office/drawing/2014/main" id="{3DE04924-1476-1BE1-1922-3EE62D907D6B}"/>
              </a:ext>
            </a:extLst>
          </p:cNvPr>
          <p:cNvSpPr txBox="1"/>
          <p:nvPr/>
        </p:nvSpPr>
        <p:spPr>
          <a:xfrm>
            <a:off x="8803075" y="910446"/>
            <a:ext cx="1483740"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Mr. Smith</a:t>
            </a:r>
            <a:endParaRPr lang="fr-FR" dirty="0"/>
          </a:p>
        </p:txBody>
      </p:sp>
    </p:spTree>
    <p:custDataLst>
      <p:tags r:id="rId1"/>
    </p:custDataLst>
    <p:extLst>
      <p:ext uri="{BB962C8B-B14F-4D97-AF65-F5344CB8AC3E}">
        <p14:creationId xmlns:p14="http://schemas.microsoft.com/office/powerpoint/2010/main" val="28282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C45062-5126-7A43-2C9A-3E9C49884E79}"/>
              </a:ext>
            </a:extLst>
          </p:cNvPr>
          <p:cNvSpPr>
            <a:spLocks noGrp="1"/>
          </p:cNvSpPr>
          <p:nvPr>
            <p:ph type="title"/>
          </p:nvPr>
        </p:nvSpPr>
        <p:spPr>
          <a:xfrm>
            <a:off x="889190" y="640080"/>
            <a:ext cx="10421938" cy="914400"/>
          </a:xfrm>
        </p:spPr>
        <p:txBody>
          <a:bodyPr/>
          <a:lstStyle/>
          <a:p>
            <a:pPr algn="ctr"/>
            <a:r>
              <a:rPr lang="fr-FR" sz="4000" dirty="0">
                <a:solidFill>
                  <a:srgbClr val="F6891F"/>
                </a:solidFill>
              </a:rPr>
              <a:t>The </a:t>
            </a:r>
            <a:r>
              <a:rPr lang="fr-FR" sz="4000" dirty="0" err="1">
                <a:solidFill>
                  <a:srgbClr val="F6891F"/>
                </a:solidFill>
              </a:rPr>
              <a:t>Mediation</a:t>
            </a:r>
            <a:r>
              <a:rPr lang="fr-FR" sz="4000" dirty="0">
                <a:solidFill>
                  <a:srgbClr val="F6891F"/>
                </a:solidFill>
              </a:rPr>
              <a:t> Process</a:t>
            </a:r>
            <a:endParaRPr lang="fr-CA" dirty="0"/>
          </a:p>
        </p:txBody>
      </p:sp>
      <p:graphicFrame>
        <p:nvGraphicFramePr>
          <p:cNvPr id="2" name="Diagramme 1">
            <a:extLst>
              <a:ext uri="{FF2B5EF4-FFF2-40B4-BE49-F238E27FC236}">
                <a16:creationId xmlns:a16="http://schemas.microsoft.com/office/drawing/2014/main" id="{F19CCA2A-E69D-22F2-7B18-868EF5C2FB74}"/>
              </a:ext>
            </a:extLst>
          </p:cNvPr>
          <p:cNvGraphicFramePr/>
          <p:nvPr>
            <p:extLst>
              <p:ext uri="{D42A27DB-BD31-4B8C-83A1-F6EECF244321}">
                <p14:modId xmlns:p14="http://schemas.microsoft.com/office/powerpoint/2010/main" val="2177850133"/>
              </p:ext>
            </p:extLst>
          </p:nvPr>
        </p:nvGraphicFramePr>
        <p:xfrm>
          <a:off x="1120562" y="1392247"/>
          <a:ext cx="9950875" cy="5097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0557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B3A78DF-BD7E-0BD5-4D33-0A35E485B73A}"/>
              </a:ext>
            </a:extLst>
          </p:cNvPr>
          <p:cNvSpPr>
            <a:spLocks noGrp="1"/>
          </p:cNvSpPr>
          <p:nvPr>
            <p:ph type="title"/>
          </p:nvPr>
        </p:nvSpPr>
        <p:spPr>
          <a:xfrm>
            <a:off x="508202" y="628807"/>
            <a:ext cx="11175596" cy="914400"/>
          </a:xfrm>
        </p:spPr>
        <p:txBody>
          <a:bodyPr/>
          <a:lstStyle/>
          <a:p>
            <a:r>
              <a:rPr lang="fr-CA" sz="3600" dirty="0">
                <a:ea typeface="Calibri" panose="020F0502020204030204" pitchFamily="34" charset="0"/>
              </a:rPr>
              <a:t>The </a:t>
            </a:r>
            <a:r>
              <a:rPr lang="fr-CA" sz="3600" dirty="0" err="1">
                <a:solidFill>
                  <a:srgbClr val="F6891F"/>
                </a:solidFill>
                <a:ea typeface="Calibri" panose="020F0502020204030204" pitchFamily="34" charset="0"/>
              </a:rPr>
              <a:t>m</a:t>
            </a:r>
            <a:r>
              <a:rPr lang="fr-CA" dirty="0" err="1">
                <a:solidFill>
                  <a:srgbClr val="F6891F"/>
                </a:solidFill>
              </a:rPr>
              <a:t>ediator</a:t>
            </a:r>
            <a:r>
              <a:rPr lang="fr-CA" sz="3600" dirty="0">
                <a:ea typeface="Calibri" panose="020F0502020204030204" pitchFamily="34" charset="0"/>
              </a:rPr>
              <a:t> can </a:t>
            </a:r>
            <a:r>
              <a:rPr lang="fr-CA" sz="3600" dirty="0" err="1">
                <a:ea typeface="Calibri" panose="020F0502020204030204" pitchFamily="34" charset="0"/>
              </a:rPr>
              <a:t>interrupt</a:t>
            </a:r>
            <a:r>
              <a:rPr lang="fr-CA" sz="3600" dirty="0">
                <a:ea typeface="Calibri" panose="020F0502020204030204" pitchFamily="34" charset="0"/>
              </a:rPr>
              <a:t> the discussion in </a:t>
            </a:r>
            <a:r>
              <a:rPr lang="fr-CA" sz="3600" dirty="0" err="1">
                <a:ea typeface="Calibri" panose="020F0502020204030204" pitchFamily="34" charset="0"/>
              </a:rPr>
              <a:t>these</a:t>
            </a:r>
            <a:r>
              <a:rPr lang="fr-CA" sz="3600" dirty="0">
                <a:ea typeface="Calibri" panose="020F0502020204030204" pitchFamily="34" charset="0"/>
              </a:rPr>
              <a:t> situations:</a:t>
            </a:r>
            <a:br>
              <a:rPr lang="fr-CA" sz="3600" dirty="0">
                <a:ea typeface="Calibri" panose="020F0502020204030204" pitchFamily="34" charset="0"/>
              </a:rPr>
            </a:br>
            <a:endParaRPr lang="fr-CA" dirty="0"/>
          </a:p>
        </p:txBody>
      </p:sp>
      <p:sp>
        <p:nvSpPr>
          <p:cNvPr id="4" name="Rectangle à coins arrondis 1">
            <a:extLst>
              <a:ext uri="{FF2B5EF4-FFF2-40B4-BE49-F238E27FC236}">
                <a16:creationId xmlns:a16="http://schemas.microsoft.com/office/drawing/2014/main" id="{FEBA12D8-C87D-5EF2-1FEC-D502EA3B4E51}"/>
              </a:ext>
            </a:extLst>
          </p:cNvPr>
          <p:cNvSpPr>
            <a:spLocks noGrp="1"/>
          </p:cNvSpPr>
          <p:nvPr>
            <p:ph type="body" sz="quarter" idx="14"/>
          </p:nvPr>
        </p:nvSpPr>
        <p:spPr>
          <a:xfrm>
            <a:off x="737101" y="2404063"/>
            <a:ext cx="6402735" cy="3649896"/>
          </a:xfrm>
          <a:prstGeom prst="roundRect">
            <a:avLst/>
          </a:prstGeom>
          <a:noFill/>
          <a:ln>
            <a:solidFill>
              <a:srgbClr val="ACAFB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spcBef>
                <a:spcPts val="2400"/>
              </a:spcBef>
              <a:spcAft>
                <a:spcPts val="0"/>
              </a:spcAft>
              <a:buFont typeface="Arial" panose="020B0604020202020204" pitchFamily="34" charset="0"/>
              <a:buChar char="•"/>
            </a:pPr>
            <a:r>
              <a:rPr lang="en-CA" sz="2000" dirty="0">
                <a:effectLst/>
                <a:ea typeface="Calibri" panose="020F0502020204030204" pitchFamily="34" charset="0"/>
              </a:rPr>
              <a:t>People are being </a:t>
            </a:r>
            <a:r>
              <a:rPr lang="en-CA" sz="2000" b="1" dirty="0">
                <a:effectLst/>
                <a:ea typeface="Calibri" panose="020F0502020204030204" pitchFamily="34" charset="0"/>
              </a:rPr>
              <a:t>disrespectful</a:t>
            </a:r>
            <a:r>
              <a:rPr lang="en-CA" sz="2000" dirty="0">
                <a:effectLst/>
                <a:ea typeface="Calibri" panose="020F0502020204030204" pitchFamily="34" charset="0"/>
              </a:rPr>
              <a:t> or are not following the rules.</a:t>
            </a:r>
          </a:p>
          <a:p>
            <a:pPr marL="285750" indent="-285750">
              <a:spcBef>
                <a:spcPts val="2400"/>
              </a:spcBef>
              <a:spcAft>
                <a:spcPts val="0"/>
              </a:spcAft>
              <a:buFont typeface="Arial" panose="020B0604020202020204" pitchFamily="34" charset="0"/>
              <a:buChar char="•"/>
            </a:pPr>
            <a:r>
              <a:rPr lang="en-CA" sz="2000" dirty="0">
                <a:effectLst/>
                <a:ea typeface="Calibri" panose="020F0502020204030204" pitchFamily="34" charset="0"/>
              </a:rPr>
              <a:t>People want to quickly </a:t>
            </a:r>
            <a:r>
              <a:rPr lang="en-CA" sz="2000" b="1" dirty="0">
                <a:effectLst/>
                <a:ea typeface="Calibri" panose="020F0502020204030204" pitchFamily="34" charset="0"/>
              </a:rPr>
              <a:t>consult </a:t>
            </a:r>
            <a:r>
              <a:rPr lang="en-CA" sz="2000" dirty="0">
                <a:effectLst/>
                <a:ea typeface="Calibri" panose="020F0502020204030204" pitchFamily="34" charset="0"/>
              </a:rPr>
              <a:t>their </a:t>
            </a:r>
            <a:r>
              <a:rPr lang="en-CA" sz="2000" b="1" dirty="0">
                <a:effectLst/>
                <a:ea typeface="Calibri" panose="020F0502020204030204" pitchFamily="34" charset="0"/>
              </a:rPr>
              <a:t>advisor</a:t>
            </a:r>
            <a:r>
              <a:rPr lang="en-CA" sz="2000" dirty="0">
                <a:effectLst/>
                <a:ea typeface="Calibri" panose="020F0502020204030204" pitchFamily="34" charset="0"/>
              </a:rPr>
              <a:t>.</a:t>
            </a:r>
          </a:p>
          <a:p>
            <a:pPr marL="285750" indent="-285750">
              <a:spcBef>
                <a:spcPts val="2400"/>
              </a:spcBef>
              <a:buFont typeface="Arial" panose="020B0604020202020204" pitchFamily="34" charset="0"/>
              <a:buChar char="•"/>
            </a:pPr>
            <a:r>
              <a:rPr lang="en-CA" sz="2000" dirty="0">
                <a:ea typeface="Calibri" panose="020F0502020204030204" pitchFamily="34" charset="0"/>
              </a:rPr>
              <a:t>The</a:t>
            </a:r>
            <a:r>
              <a:rPr lang="en-CA" sz="2000" b="1" dirty="0">
                <a:ea typeface="Calibri" panose="020F0502020204030204" pitchFamily="34" charset="0"/>
              </a:rPr>
              <a:t> </a:t>
            </a:r>
            <a:r>
              <a:rPr lang="en-CA" sz="2000" b="1" dirty="0">
                <a:effectLst/>
                <a:ea typeface="Calibri" panose="020F0502020204030204" pitchFamily="34" charset="0"/>
              </a:rPr>
              <a:t>expert </a:t>
            </a:r>
            <a:r>
              <a:rPr lang="en-CA" sz="2000" dirty="0">
                <a:effectLst/>
                <a:ea typeface="Calibri" panose="020F0502020204030204" pitchFamily="34" charset="0"/>
              </a:rPr>
              <a:t>(</a:t>
            </a:r>
            <a:r>
              <a:rPr lang="en-CA" sz="2000" dirty="0">
                <a:ea typeface="Calibri" panose="020F0502020204030204" pitchFamily="34" charset="0"/>
              </a:rPr>
              <a:t>the teacher)</a:t>
            </a:r>
            <a:r>
              <a:rPr lang="en-CA" sz="2000" dirty="0">
                <a:effectLst/>
                <a:ea typeface="Calibri" panose="020F0502020204030204" pitchFamily="34" charset="0"/>
              </a:rPr>
              <a:t> gives important facts so discussions can continue (e.g., the value of an object, the date of an event, a person’s salary, etc.).</a:t>
            </a:r>
            <a:endParaRPr lang="en-CA" sz="2000" dirty="0">
              <a:effectLst/>
              <a:ea typeface="Calibri" panose="020F0502020204030204" pitchFamily="34" charset="0"/>
              <a:cs typeface="Arial"/>
            </a:endParaRPr>
          </a:p>
        </p:txBody>
      </p:sp>
      <p:pic>
        <p:nvPicPr>
          <p:cNvPr id="6" name="Image 5">
            <a:extLst>
              <a:ext uri="{FF2B5EF4-FFF2-40B4-BE49-F238E27FC236}">
                <a16:creationId xmlns:a16="http://schemas.microsoft.com/office/drawing/2014/main" id="{8174AAAD-03B5-02D9-1BA5-7D246949FC0D}"/>
              </a:ext>
            </a:extLst>
          </p:cNvPr>
          <p:cNvPicPr>
            <a:picLocks noChangeAspect="1"/>
          </p:cNvPicPr>
          <p:nvPr/>
        </p:nvPicPr>
        <p:blipFill>
          <a:blip r:embed="rId4"/>
          <a:stretch>
            <a:fillRect/>
          </a:stretch>
        </p:blipFill>
        <p:spPr>
          <a:xfrm>
            <a:off x="8142896" y="1719328"/>
            <a:ext cx="2466649" cy="4562771"/>
          </a:xfrm>
          <a:prstGeom prst="rect">
            <a:avLst/>
          </a:prstGeom>
        </p:spPr>
      </p:pic>
    </p:spTree>
    <p:custDataLst>
      <p:tags r:id="rId1"/>
    </p:custDataLst>
    <p:extLst>
      <p:ext uri="{BB962C8B-B14F-4D97-AF65-F5344CB8AC3E}">
        <p14:creationId xmlns:p14="http://schemas.microsoft.com/office/powerpoint/2010/main" val="217697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2D43E1A-8511-4664-D495-FC0AB29DF03C}"/>
              </a:ext>
            </a:extLst>
          </p:cNvPr>
          <p:cNvSpPr>
            <a:spLocks noGrp="1"/>
          </p:cNvSpPr>
          <p:nvPr>
            <p:ph type="title"/>
          </p:nvPr>
        </p:nvSpPr>
        <p:spPr>
          <a:xfrm>
            <a:off x="886968" y="857250"/>
            <a:ext cx="5943600" cy="914400"/>
          </a:xfrm>
        </p:spPr>
        <p:txBody>
          <a:bodyPr/>
          <a:lstStyle/>
          <a:p>
            <a:r>
              <a:rPr lang="fr-FR" dirty="0">
                <a:solidFill>
                  <a:schemeClr val="accent1"/>
                </a:solidFill>
              </a:rPr>
              <a:t>Golden Rules of a </a:t>
            </a:r>
            <a:r>
              <a:rPr lang="fr-FR" dirty="0" err="1">
                <a:solidFill>
                  <a:schemeClr val="accent1"/>
                </a:solidFill>
              </a:rPr>
              <a:t>Successful</a:t>
            </a:r>
            <a:r>
              <a:rPr lang="fr-FR" dirty="0">
                <a:solidFill>
                  <a:schemeClr val="accent1"/>
                </a:solidFill>
              </a:rPr>
              <a:t> </a:t>
            </a:r>
            <a:r>
              <a:rPr lang="fr-FR" dirty="0" err="1">
                <a:solidFill>
                  <a:schemeClr val="accent1"/>
                </a:solidFill>
              </a:rPr>
              <a:t>Mediation</a:t>
            </a:r>
            <a:endParaRPr lang="fr-CA" dirty="0">
              <a:solidFill>
                <a:schemeClr val="accent1"/>
              </a:solidFill>
              <a:cs typeface="Arial"/>
            </a:endParaRPr>
          </a:p>
        </p:txBody>
      </p:sp>
      <p:sp>
        <p:nvSpPr>
          <p:cNvPr id="4" name="Espace réservé du texte 3">
            <a:extLst>
              <a:ext uri="{FF2B5EF4-FFF2-40B4-BE49-F238E27FC236}">
                <a16:creationId xmlns:a16="http://schemas.microsoft.com/office/drawing/2014/main" id="{3029C19C-A775-883B-7224-A7515ECE9DAF}"/>
              </a:ext>
            </a:extLst>
          </p:cNvPr>
          <p:cNvSpPr>
            <a:spLocks noGrp="1"/>
          </p:cNvSpPr>
          <p:nvPr>
            <p:ph type="body" sz="quarter" idx="14"/>
          </p:nvPr>
        </p:nvSpPr>
        <p:spPr>
          <a:xfrm>
            <a:off x="609600" y="2389910"/>
            <a:ext cx="5486400" cy="4114800"/>
          </a:xfrm>
        </p:spPr>
        <p:txBody>
          <a:bodyPr vert="horz" lIns="0" tIns="0" rIns="0" bIns="0" rtlCol="0" anchor="t">
            <a:noAutofit/>
          </a:bodyPr>
          <a:lstStyle/>
          <a:p>
            <a:endParaRPr lang="en-CA" sz="2400" b="1" dirty="0"/>
          </a:p>
          <a:p>
            <a:r>
              <a:rPr lang="en-CA" sz="2400" b="1" dirty="0"/>
              <a:t>Decide on at least 3 rules </a:t>
            </a:r>
            <a:r>
              <a:rPr lang="en-CA" sz="2400" dirty="0"/>
              <a:t>to follow during the mediation! </a:t>
            </a:r>
          </a:p>
          <a:p>
            <a:pPr marL="0" indent="0">
              <a:buNone/>
            </a:pPr>
            <a:endParaRPr lang="en-CA" sz="2400" dirty="0"/>
          </a:p>
          <a:p>
            <a:pPr lvl="1"/>
            <a:r>
              <a:rPr lang="en-CA" sz="2000" dirty="0"/>
              <a:t>Discussion point: They must create an atmosphere that encourages discussion and respect for all players. </a:t>
            </a:r>
          </a:p>
          <a:p>
            <a:endParaRPr lang="en-CA" dirty="0"/>
          </a:p>
        </p:txBody>
      </p:sp>
      <p:pic>
        <p:nvPicPr>
          <p:cNvPr id="7" name="Image 6">
            <a:extLst>
              <a:ext uri="{FF2B5EF4-FFF2-40B4-BE49-F238E27FC236}">
                <a16:creationId xmlns:a16="http://schemas.microsoft.com/office/drawing/2014/main" id="{8247C752-5230-7322-F267-3606893F0535}"/>
              </a:ext>
            </a:extLst>
          </p:cNvPr>
          <p:cNvPicPr>
            <a:picLocks noChangeAspect="1"/>
          </p:cNvPicPr>
          <p:nvPr/>
        </p:nvPicPr>
        <p:blipFill>
          <a:blip r:embed="rId4"/>
          <a:stretch>
            <a:fillRect/>
          </a:stretch>
        </p:blipFill>
        <p:spPr>
          <a:xfrm>
            <a:off x="7280781" y="2032454"/>
            <a:ext cx="4548616" cy="3215951"/>
          </a:xfrm>
          <a:prstGeom prst="rect">
            <a:avLst/>
          </a:prstGeom>
        </p:spPr>
      </p:pic>
    </p:spTree>
    <p:custDataLst>
      <p:tags r:id="rId1"/>
    </p:custDataLst>
    <p:extLst>
      <p:ext uri="{BB962C8B-B14F-4D97-AF65-F5344CB8AC3E}">
        <p14:creationId xmlns:p14="http://schemas.microsoft.com/office/powerpoint/2010/main" val="5021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4D511-7043-80A5-6AF4-0580A3706B9D}"/>
              </a:ext>
            </a:extLst>
          </p:cNvPr>
          <p:cNvSpPr>
            <a:spLocks noGrp="1"/>
          </p:cNvSpPr>
          <p:nvPr>
            <p:ph type="title"/>
          </p:nvPr>
        </p:nvSpPr>
        <p:spPr>
          <a:xfrm>
            <a:off x="885031" y="1906461"/>
            <a:ext cx="10421938" cy="914400"/>
          </a:xfrm>
        </p:spPr>
        <p:txBody>
          <a:bodyPr/>
          <a:lstStyle/>
          <a:p>
            <a:pPr algn="ctr"/>
            <a:r>
              <a:rPr lang="fr-CA" sz="8000" dirty="0"/>
              <a:t>Have a fun and </a:t>
            </a:r>
            <a:r>
              <a:rPr lang="fr-CA" sz="8000" dirty="0" err="1"/>
              <a:t>successful</a:t>
            </a:r>
            <a:r>
              <a:rPr lang="fr-CA" sz="8000" dirty="0"/>
              <a:t> </a:t>
            </a:r>
            <a:r>
              <a:rPr lang="fr-CA" sz="8000" dirty="0" err="1"/>
              <a:t>mediation</a:t>
            </a:r>
            <a:r>
              <a:rPr lang="fr-CA" sz="8000" dirty="0"/>
              <a:t>!</a:t>
            </a:r>
          </a:p>
        </p:txBody>
      </p:sp>
    </p:spTree>
    <p:custDataLst>
      <p:tags r:id="rId1"/>
    </p:custDataLst>
    <p:extLst>
      <p:ext uri="{BB962C8B-B14F-4D97-AF65-F5344CB8AC3E}">
        <p14:creationId xmlns:p14="http://schemas.microsoft.com/office/powerpoint/2010/main" val="58295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39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039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736781" y="428467"/>
            <a:ext cx="10421938" cy="914400"/>
          </a:xfrm>
        </p:spPr>
        <p:txBody>
          <a:bodyPr/>
          <a:lstStyle/>
          <a:p>
            <a:r>
              <a:rPr lang="fr-CA" sz="6000" dirty="0"/>
              <a:t>Scenario</a:t>
            </a:r>
          </a:p>
        </p:txBody>
      </p:sp>
      <p:pic>
        <p:nvPicPr>
          <p:cNvPr id="3" name="Image 3">
            <a:extLst>
              <a:ext uri="{FF2B5EF4-FFF2-40B4-BE49-F238E27FC236}">
                <a16:creationId xmlns:a16="http://schemas.microsoft.com/office/drawing/2014/main" id="{CEB5BA2D-D6E5-02DB-74F9-E04B4A26E5C8}"/>
              </a:ext>
            </a:extLst>
          </p:cNvPr>
          <p:cNvPicPr>
            <a:picLocks noChangeAspect="1"/>
          </p:cNvPicPr>
          <p:nvPr/>
        </p:nvPicPr>
        <p:blipFill>
          <a:blip r:embed="rId4"/>
          <a:stretch>
            <a:fillRect/>
          </a:stretch>
        </p:blipFill>
        <p:spPr>
          <a:xfrm>
            <a:off x="4475789" y="4166535"/>
            <a:ext cx="3471961" cy="2441109"/>
          </a:xfrm>
          <a:prstGeom prst="rect">
            <a:avLst/>
          </a:prstGeom>
        </p:spPr>
      </p:pic>
      <p:pic>
        <p:nvPicPr>
          <p:cNvPr id="4" name="Image 4">
            <a:extLst>
              <a:ext uri="{FF2B5EF4-FFF2-40B4-BE49-F238E27FC236}">
                <a16:creationId xmlns:a16="http://schemas.microsoft.com/office/drawing/2014/main" id="{ABC34329-892D-F9B9-3F69-0ADB4423D45D}"/>
              </a:ext>
            </a:extLst>
          </p:cNvPr>
          <p:cNvPicPr>
            <a:picLocks noChangeAspect="1"/>
          </p:cNvPicPr>
          <p:nvPr/>
        </p:nvPicPr>
        <p:blipFill>
          <a:blip r:embed="rId5"/>
          <a:stretch>
            <a:fillRect/>
          </a:stretch>
        </p:blipFill>
        <p:spPr>
          <a:xfrm>
            <a:off x="8907663" y="2443268"/>
            <a:ext cx="2743200" cy="2665194"/>
          </a:xfrm>
          <a:prstGeom prst="rect">
            <a:avLst/>
          </a:prstGeom>
        </p:spPr>
      </p:pic>
      <p:pic>
        <p:nvPicPr>
          <p:cNvPr id="6" name="Image 5" descr="Une image contenant musique, guitare&#10;&#10;Description générée automatiquement">
            <a:extLst>
              <a:ext uri="{FF2B5EF4-FFF2-40B4-BE49-F238E27FC236}">
                <a16:creationId xmlns:a16="http://schemas.microsoft.com/office/drawing/2014/main" id="{4B77CDE6-F3B6-4A9D-870A-1877AEE7615B}"/>
              </a:ext>
            </a:extLst>
          </p:cNvPr>
          <p:cNvPicPr>
            <a:picLocks noChangeAspect="1"/>
          </p:cNvPicPr>
          <p:nvPr/>
        </p:nvPicPr>
        <p:blipFill>
          <a:blip r:embed="rId6"/>
          <a:stretch>
            <a:fillRect/>
          </a:stretch>
        </p:blipFill>
        <p:spPr>
          <a:xfrm>
            <a:off x="0" y="2267904"/>
            <a:ext cx="4033732" cy="4033732"/>
          </a:xfrm>
          <a:prstGeom prst="rect">
            <a:avLst/>
          </a:prstGeom>
        </p:spPr>
      </p:pic>
      <p:pic>
        <p:nvPicPr>
          <p:cNvPr id="13" name="Image 12">
            <a:extLst>
              <a:ext uri="{FF2B5EF4-FFF2-40B4-BE49-F238E27FC236}">
                <a16:creationId xmlns:a16="http://schemas.microsoft.com/office/drawing/2014/main" id="{A660AC11-9953-C249-6FA9-B17D7FA2D1E9}"/>
              </a:ext>
            </a:extLst>
          </p:cNvPr>
          <p:cNvPicPr>
            <a:picLocks noChangeAspect="1"/>
          </p:cNvPicPr>
          <p:nvPr/>
        </p:nvPicPr>
        <p:blipFill>
          <a:blip r:embed="rId7"/>
          <a:stretch>
            <a:fillRect/>
          </a:stretch>
        </p:blipFill>
        <p:spPr>
          <a:xfrm flipH="1">
            <a:off x="4800559" y="1703862"/>
            <a:ext cx="3340277" cy="2462673"/>
          </a:xfrm>
          <a:prstGeom prst="rect">
            <a:avLst/>
          </a:prstGeom>
        </p:spPr>
      </p:pic>
      <p:pic>
        <p:nvPicPr>
          <p:cNvPr id="15" name="Image 14">
            <a:extLst>
              <a:ext uri="{FF2B5EF4-FFF2-40B4-BE49-F238E27FC236}">
                <a16:creationId xmlns:a16="http://schemas.microsoft.com/office/drawing/2014/main" id="{779F1EE9-7014-E327-6329-E8C06316DAD5}"/>
              </a:ext>
            </a:extLst>
          </p:cNvPr>
          <p:cNvPicPr>
            <a:picLocks noChangeAspect="1"/>
          </p:cNvPicPr>
          <p:nvPr/>
        </p:nvPicPr>
        <p:blipFill>
          <a:blip r:embed="rId8"/>
          <a:stretch>
            <a:fillRect/>
          </a:stretch>
        </p:blipFill>
        <p:spPr>
          <a:xfrm flipV="1">
            <a:off x="6323738" y="2251394"/>
            <a:ext cx="1108463" cy="1262071"/>
          </a:xfrm>
          <a:prstGeom prst="rect">
            <a:avLst/>
          </a:prstGeom>
        </p:spPr>
      </p:pic>
      <p:pic>
        <p:nvPicPr>
          <p:cNvPr id="17" name="Graphique 16" descr="Avertissement avec un remplissage uni">
            <a:extLst>
              <a:ext uri="{FF2B5EF4-FFF2-40B4-BE49-F238E27FC236}">
                <a16:creationId xmlns:a16="http://schemas.microsoft.com/office/drawing/2014/main" id="{80B1BC6B-65C1-DA4E-CA94-B20C51797D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6297" y="2443268"/>
            <a:ext cx="914400" cy="914400"/>
          </a:xfrm>
          <a:prstGeom prst="rect">
            <a:avLst/>
          </a:prstGeom>
        </p:spPr>
      </p:pic>
    </p:spTree>
    <p:custDataLst>
      <p:tags r:id="rId1"/>
    </p:custDataLst>
    <p:extLst>
      <p:ext uri="{BB962C8B-B14F-4D97-AF65-F5344CB8AC3E}">
        <p14:creationId xmlns:p14="http://schemas.microsoft.com/office/powerpoint/2010/main" val="27611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D2FD24-101B-696E-1EFB-599664C1A425}"/>
              </a:ext>
            </a:extLst>
          </p:cNvPr>
          <p:cNvSpPr>
            <a:spLocks noGrp="1"/>
          </p:cNvSpPr>
          <p:nvPr>
            <p:ph type="title"/>
          </p:nvPr>
        </p:nvSpPr>
        <p:spPr>
          <a:xfrm>
            <a:off x="886968" y="978967"/>
            <a:ext cx="6278330" cy="914400"/>
          </a:xfrm>
        </p:spPr>
        <p:txBody>
          <a:bodyPr/>
          <a:lstStyle/>
          <a:p>
            <a:r>
              <a:rPr lang="fr-CA" dirty="0">
                <a:solidFill>
                  <a:schemeClr val="accent1"/>
                </a:solidFill>
              </a:rPr>
              <a:t>The Issues </a:t>
            </a:r>
            <a:r>
              <a:rPr lang="fr-CA" dirty="0" err="1">
                <a:solidFill>
                  <a:schemeClr val="accent1"/>
                </a:solidFill>
              </a:rPr>
              <a:t>Involved</a:t>
            </a:r>
            <a:r>
              <a:rPr lang="fr-CA" dirty="0">
                <a:solidFill>
                  <a:schemeClr val="accent1"/>
                </a:solidFill>
              </a:rPr>
              <a:t> in the </a:t>
            </a:r>
            <a:r>
              <a:rPr lang="fr-CA" dirty="0" err="1">
                <a:solidFill>
                  <a:schemeClr val="accent1"/>
                </a:solidFill>
              </a:rPr>
              <a:t>Conflict</a:t>
            </a:r>
            <a:endParaRPr lang="fr-CA" dirty="0">
              <a:solidFill>
                <a:schemeClr val="accent1"/>
              </a:solidFill>
            </a:endParaRPr>
          </a:p>
        </p:txBody>
      </p:sp>
      <p:sp>
        <p:nvSpPr>
          <p:cNvPr id="4" name="Espace réservé du texte 3">
            <a:extLst>
              <a:ext uri="{FF2B5EF4-FFF2-40B4-BE49-F238E27FC236}">
                <a16:creationId xmlns:a16="http://schemas.microsoft.com/office/drawing/2014/main" id="{B1965DC9-52DD-987B-37F4-1AE265B1B598}"/>
              </a:ext>
            </a:extLst>
          </p:cNvPr>
          <p:cNvSpPr>
            <a:spLocks noGrp="1"/>
          </p:cNvSpPr>
          <p:nvPr>
            <p:ph type="body" sz="quarter" idx="14"/>
          </p:nvPr>
        </p:nvSpPr>
        <p:spPr>
          <a:xfrm>
            <a:off x="886968" y="2103120"/>
            <a:ext cx="5486400" cy="4114800"/>
          </a:xfrm>
        </p:spPr>
        <p:txBody>
          <a:bodyPr/>
          <a:lstStyle/>
          <a:p>
            <a:r>
              <a:rPr lang="en-CA" sz="2800" dirty="0"/>
              <a:t>Who is </a:t>
            </a:r>
            <a:r>
              <a:rPr lang="en-CA" sz="2800" b="1" dirty="0"/>
              <a:t>involved in the conflict</a:t>
            </a:r>
            <a:r>
              <a:rPr lang="en-CA" sz="2800" dirty="0"/>
              <a:t>?</a:t>
            </a:r>
          </a:p>
          <a:p>
            <a:pPr marL="0" indent="0">
              <a:buNone/>
            </a:pPr>
            <a:endParaRPr lang="en-CA" sz="2800" dirty="0"/>
          </a:p>
          <a:p>
            <a:r>
              <a:rPr lang="en-CA" sz="2800" dirty="0"/>
              <a:t>What </a:t>
            </a:r>
            <a:r>
              <a:rPr lang="en-CA" sz="2800" b="1" dirty="0"/>
              <a:t>problems</a:t>
            </a:r>
            <a:r>
              <a:rPr lang="en-CA" sz="2800" dirty="0"/>
              <a:t> must they solve?</a:t>
            </a:r>
          </a:p>
          <a:p>
            <a:pPr marL="0" indent="0">
              <a:buNone/>
            </a:pPr>
            <a:endParaRPr lang="en-CA" sz="2800" dirty="0"/>
          </a:p>
          <a:p>
            <a:r>
              <a:rPr lang="en-CA" sz="2800" dirty="0"/>
              <a:t>In your opinion, what does each person involved in the conflict</a:t>
            </a:r>
            <a:r>
              <a:rPr lang="en-CA" sz="2800" b="1" dirty="0"/>
              <a:t> want</a:t>
            </a:r>
            <a:r>
              <a:rPr lang="en-CA" sz="2800" dirty="0"/>
              <a:t>?</a:t>
            </a:r>
          </a:p>
          <a:p>
            <a:endParaRPr lang="en-CA" dirty="0"/>
          </a:p>
        </p:txBody>
      </p:sp>
      <p:pic>
        <p:nvPicPr>
          <p:cNvPr id="7" name="Image 6">
            <a:extLst>
              <a:ext uri="{FF2B5EF4-FFF2-40B4-BE49-F238E27FC236}">
                <a16:creationId xmlns:a16="http://schemas.microsoft.com/office/drawing/2014/main" id="{D1479CC6-DDF4-177F-030F-1E5CBA9B4BE6}"/>
              </a:ext>
            </a:extLst>
          </p:cNvPr>
          <p:cNvPicPr>
            <a:picLocks noChangeAspect="1"/>
          </p:cNvPicPr>
          <p:nvPr/>
        </p:nvPicPr>
        <p:blipFill>
          <a:blip r:embed="rId4"/>
          <a:stretch>
            <a:fillRect/>
          </a:stretch>
        </p:blipFill>
        <p:spPr>
          <a:xfrm>
            <a:off x="9307898" y="353290"/>
            <a:ext cx="2679681" cy="3867956"/>
          </a:xfrm>
          <a:prstGeom prst="rect">
            <a:avLst/>
          </a:prstGeom>
        </p:spPr>
      </p:pic>
      <p:pic>
        <p:nvPicPr>
          <p:cNvPr id="9" name="Image 8">
            <a:extLst>
              <a:ext uri="{FF2B5EF4-FFF2-40B4-BE49-F238E27FC236}">
                <a16:creationId xmlns:a16="http://schemas.microsoft.com/office/drawing/2014/main" id="{FECB1794-A8D5-40A4-D1C2-92A84344B514}"/>
              </a:ext>
            </a:extLst>
          </p:cNvPr>
          <p:cNvPicPr>
            <a:picLocks noChangeAspect="1"/>
          </p:cNvPicPr>
          <p:nvPr/>
        </p:nvPicPr>
        <p:blipFill>
          <a:blip r:embed="rId5"/>
          <a:stretch>
            <a:fillRect/>
          </a:stretch>
        </p:blipFill>
        <p:spPr>
          <a:xfrm>
            <a:off x="6945561" y="2633588"/>
            <a:ext cx="2743562" cy="3584331"/>
          </a:xfrm>
          <a:prstGeom prst="rect">
            <a:avLst/>
          </a:prstGeom>
        </p:spPr>
      </p:pic>
    </p:spTree>
    <p:custDataLst>
      <p:tags r:id="rId1"/>
    </p:custDataLst>
    <p:extLst>
      <p:ext uri="{BB962C8B-B14F-4D97-AF65-F5344CB8AC3E}">
        <p14:creationId xmlns:p14="http://schemas.microsoft.com/office/powerpoint/2010/main" val="27016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1090829" y="1249617"/>
            <a:ext cx="5669280" cy="4572000"/>
          </a:xfrm>
        </p:spPr>
        <p:txBody>
          <a:bodyPr/>
          <a:lstStyle/>
          <a:p>
            <a:r>
              <a:rPr lang="fr-CA" dirty="0" err="1"/>
              <a:t>Discovering</a:t>
            </a:r>
            <a:r>
              <a:rPr lang="fr-CA" dirty="0"/>
              <a:t> </a:t>
            </a:r>
            <a:r>
              <a:rPr lang="fr-CA" dirty="0" err="1"/>
              <a:t>Mediation</a:t>
            </a:r>
            <a:endParaRPr lang="fr-CA" dirty="0"/>
          </a:p>
          <a:p>
            <a:pPr lvl="1"/>
            <a:endParaRPr lang="fr-CA" dirty="0">
              <a:cs typeface="Arial"/>
            </a:endParaRPr>
          </a:p>
        </p:txBody>
      </p:sp>
      <p:pic>
        <p:nvPicPr>
          <p:cNvPr id="3" name="Graphique 3" descr="Poignée de main avec un remplissage uni">
            <a:extLst>
              <a:ext uri="{FF2B5EF4-FFF2-40B4-BE49-F238E27FC236}">
                <a16:creationId xmlns:a16="http://schemas.microsoft.com/office/drawing/2014/main" id="{85649FD7-E7FD-B048-1081-59755A5DB012}"/>
              </a:ext>
            </a:extLst>
          </p:cNvPr>
          <p:cNvPicPr>
            <a:picLocks noGrp="1" noChangeAspect="1"/>
          </p:cNvPicPr>
          <p:nvPr>
            <p:ph type="pic" sz="quarter" idx="16"/>
          </p:nvPr>
        </p:nvPicPr>
        <p:blipFill rotWithShape="1">
          <a:blip r:embed="rId4">
            <a:extLst>
              <a:ext uri="{96DAC541-7B7A-43D3-8B79-37D633B846F1}">
                <asvg:svgBlip xmlns:asvg="http://schemas.microsoft.com/office/drawing/2016/SVG/main" r:embed="rId5"/>
              </a:ext>
            </a:extLst>
          </a:blip>
          <a:srcRect l="20" r="20"/>
          <a:stretch/>
        </p:blipFill>
        <p:spPr>
          <a:xfrm>
            <a:off x="7056262" y="1957808"/>
            <a:ext cx="2942384" cy="2942384"/>
          </a:xfrm>
        </p:spPr>
      </p:pic>
    </p:spTree>
    <p:custDataLst>
      <p:tags r:id="rId1"/>
    </p:custDataLst>
    <p:extLst>
      <p:ext uri="{BB962C8B-B14F-4D97-AF65-F5344CB8AC3E}">
        <p14:creationId xmlns:p14="http://schemas.microsoft.com/office/powerpoint/2010/main" val="30377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EE3990E3-9051-4052-369C-654F7EEF0865}"/>
              </a:ext>
            </a:extLst>
          </p:cNvPr>
          <p:cNvSpPr>
            <a:spLocks noGrp="1"/>
          </p:cNvSpPr>
          <p:nvPr>
            <p:ph type="title"/>
          </p:nvPr>
        </p:nvSpPr>
        <p:spPr>
          <a:xfrm>
            <a:off x="653858" y="341738"/>
            <a:ext cx="9695543" cy="914400"/>
          </a:xfrm>
        </p:spPr>
        <p:txBody>
          <a:bodyPr/>
          <a:lstStyle/>
          <a:p>
            <a:r>
              <a:rPr lang="fr-CA" dirty="0" err="1">
                <a:solidFill>
                  <a:schemeClr val="accent1"/>
                </a:solidFill>
              </a:rPr>
              <a:t>Discovering</a:t>
            </a:r>
            <a:r>
              <a:rPr lang="fr-CA" dirty="0">
                <a:solidFill>
                  <a:schemeClr val="accent1"/>
                </a:solidFill>
              </a:rPr>
              <a:t> </a:t>
            </a:r>
            <a:r>
              <a:rPr lang="fr-CA" dirty="0" err="1">
                <a:solidFill>
                  <a:schemeClr val="accent1"/>
                </a:solidFill>
              </a:rPr>
              <a:t>Mediation</a:t>
            </a:r>
            <a:endParaRPr lang="fr-CA" sz="3200" dirty="0">
              <a:solidFill>
                <a:schemeClr val="accent1"/>
              </a:solidFill>
              <a:cs typeface="Arial" panose="020B0604020202020204"/>
            </a:endParaRPr>
          </a:p>
        </p:txBody>
      </p:sp>
      <p:pic>
        <p:nvPicPr>
          <p:cNvPr id="4" name="Média en ligne 3" title="The Benefits of Mediation">
            <a:hlinkClick r:id="" action="ppaction://media"/>
            <a:extLst>
              <a:ext uri="{FF2B5EF4-FFF2-40B4-BE49-F238E27FC236}">
                <a16:creationId xmlns:a16="http://schemas.microsoft.com/office/drawing/2014/main" id="{8CC71BB3-E98B-4BED-3926-45D44CD1601C}"/>
              </a:ext>
            </a:extLst>
          </p:cNvPr>
          <p:cNvPicPr>
            <a:picLocks noRot="1" noChangeAspect="1"/>
          </p:cNvPicPr>
          <p:nvPr>
            <a:videoFile r:link="rId2"/>
          </p:nvPr>
        </p:nvPicPr>
        <p:blipFill>
          <a:blip r:embed="rId5"/>
          <a:stretch>
            <a:fillRect/>
          </a:stretch>
        </p:blipFill>
        <p:spPr>
          <a:xfrm>
            <a:off x="1248228" y="1038268"/>
            <a:ext cx="9695543" cy="5477994"/>
          </a:xfrm>
          <a:prstGeom prst="rect">
            <a:avLst/>
          </a:prstGeom>
        </p:spPr>
      </p:pic>
    </p:spTree>
    <p:custDataLst>
      <p:tags r:id="rId1"/>
    </p:custDataLst>
    <p:extLst>
      <p:ext uri="{BB962C8B-B14F-4D97-AF65-F5344CB8AC3E}">
        <p14:creationId xmlns:p14="http://schemas.microsoft.com/office/powerpoint/2010/main" val="384261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5F777F-8AD7-ECB5-9909-D409CCC030BB}"/>
              </a:ext>
            </a:extLst>
          </p:cNvPr>
          <p:cNvSpPr>
            <a:spLocks noGrp="1"/>
          </p:cNvSpPr>
          <p:nvPr>
            <p:ph type="title"/>
          </p:nvPr>
        </p:nvSpPr>
        <p:spPr>
          <a:xfrm>
            <a:off x="5407287" y="474785"/>
            <a:ext cx="6792686" cy="914400"/>
          </a:xfrm>
        </p:spPr>
        <p:txBody>
          <a:bodyPr/>
          <a:lstStyle/>
          <a:p>
            <a:r>
              <a:rPr lang="fr-CA" dirty="0" err="1">
                <a:solidFill>
                  <a:schemeClr val="accent1"/>
                </a:solidFill>
              </a:rPr>
              <a:t>Mediation</a:t>
            </a:r>
            <a:r>
              <a:rPr lang="fr-CA" dirty="0">
                <a:solidFill>
                  <a:schemeClr val="accent1"/>
                </a:solidFill>
              </a:rPr>
              <a:t>: </a:t>
            </a:r>
            <a:br>
              <a:rPr lang="fr-CA" dirty="0"/>
            </a:br>
            <a:r>
              <a:rPr lang="fr-CA" sz="3200" dirty="0"/>
              <a:t>A Method to </a:t>
            </a:r>
            <a:r>
              <a:rPr lang="fr-CA" sz="3200" dirty="0" err="1"/>
              <a:t>Resolve</a:t>
            </a:r>
            <a:r>
              <a:rPr lang="fr-CA" sz="3200" dirty="0"/>
              <a:t> </a:t>
            </a:r>
            <a:r>
              <a:rPr lang="fr-CA" sz="3200" dirty="0" err="1"/>
              <a:t>Conflicts</a:t>
            </a:r>
            <a:r>
              <a:rPr lang="fr-CA" sz="3200" dirty="0"/>
              <a:t> </a:t>
            </a:r>
            <a:endParaRPr lang="fr-CA" dirty="0"/>
          </a:p>
        </p:txBody>
      </p:sp>
      <p:sp>
        <p:nvSpPr>
          <p:cNvPr id="4" name="Espace réservé du texte 3">
            <a:extLst>
              <a:ext uri="{FF2B5EF4-FFF2-40B4-BE49-F238E27FC236}">
                <a16:creationId xmlns:a16="http://schemas.microsoft.com/office/drawing/2014/main" id="{363203B7-B65C-39F5-EEE6-6E01584E2985}"/>
              </a:ext>
            </a:extLst>
          </p:cNvPr>
          <p:cNvSpPr>
            <a:spLocks noGrp="1"/>
          </p:cNvSpPr>
          <p:nvPr>
            <p:ph type="body" sz="quarter" idx="14"/>
          </p:nvPr>
        </p:nvSpPr>
        <p:spPr>
          <a:xfrm>
            <a:off x="6589643" y="2723857"/>
            <a:ext cx="5212080" cy="3675687"/>
          </a:xfrm>
        </p:spPr>
        <p:txBody>
          <a:bodyPr vert="horz" lIns="0" tIns="0" rIns="0" bIns="0" rtlCol="0" anchor="t">
            <a:noAutofit/>
          </a:bodyPr>
          <a:lstStyle/>
          <a:p>
            <a:pPr algn="ctr">
              <a:spcAft>
                <a:spcPts val="0"/>
              </a:spcAft>
            </a:pPr>
            <a:r>
              <a:rPr lang="en-CA"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OBJECTIVE</a:t>
            </a:r>
            <a:r>
              <a:rPr lang="en-CA" b="1" dirty="0">
                <a:solidFill>
                  <a:schemeClr val="accent1"/>
                </a:solidFill>
                <a:latin typeface="Arial" panose="020B0604020202020204" pitchFamily="34" charset="0"/>
                <a:ea typeface="Calibri" panose="020F0502020204030204" pitchFamily="34" charset="0"/>
                <a:cs typeface="Arial" panose="020B0604020202020204" pitchFamily="34" charset="0"/>
              </a:rPr>
              <a:t>S</a:t>
            </a:r>
            <a:endParaRPr lang="en-CA" sz="2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CA" sz="1400" b="1" dirty="0">
                <a:solidFill>
                  <a:srgbClr val="333F48"/>
                </a:solidFill>
                <a:effectLst/>
                <a:latin typeface="Arial" panose="020B0604020202020204" pitchFamily="34" charset="0"/>
                <a:ea typeface="Calibri" panose="020F0502020204030204" pitchFamily="34" charset="0"/>
                <a:cs typeface="Arial" panose="020B0604020202020204" pitchFamily="34" charset="0"/>
              </a:rPr>
              <a:t> </a:t>
            </a:r>
            <a:r>
              <a:rPr lang="en-CA" sz="2800" dirty="0">
                <a:solidFill>
                  <a:srgbClr val="333F48"/>
                </a:solidFill>
                <a:latin typeface="Arial" panose="020B0604020202020204" pitchFamily="34" charset="0"/>
                <a:cs typeface="Arial" panose="020B0604020202020204" pitchFamily="34" charset="0"/>
              </a:rPr>
              <a:t>Encourage the people in the conflict to discuss their problem and find a solution.</a:t>
            </a:r>
          </a:p>
          <a:p>
            <a:pPr>
              <a:spcAft>
                <a:spcPts val="0"/>
              </a:spcAft>
            </a:pPr>
            <a:endParaRPr lang="en-CA" dirty="0">
              <a:solidFill>
                <a:srgbClr val="333F48"/>
              </a:solidFill>
              <a:highlight>
                <a:srgbClr val="FFFF00"/>
              </a:highlight>
              <a:latin typeface="Arial" panose="020B0604020202020204" pitchFamily="34" charset="0"/>
              <a:cs typeface="Arial" panose="020B0604020202020204" pitchFamily="34" charset="0"/>
            </a:endParaRPr>
          </a:p>
          <a:p>
            <a:r>
              <a:rPr lang="en-CA" dirty="0">
                <a:solidFill>
                  <a:srgbClr val="333F48"/>
                </a:solidFill>
                <a:latin typeface="Arial"/>
                <a:cs typeface="Arial"/>
              </a:rPr>
              <a:t>Propose several possible </a:t>
            </a:r>
            <a:r>
              <a:rPr lang="en-CA" sz="2800" dirty="0">
                <a:solidFill>
                  <a:srgbClr val="333F48"/>
                </a:solidFill>
                <a:latin typeface="Arial"/>
                <a:cs typeface="Arial"/>
              </a:rPr>
              <a:t>solutions </a:t>
            </a:r>
            <a:r>
              <a:rPr lang="en-CA" dirty="0">
                <a:solidFill>
                  <a:srgbClr val="333F48"/>
                </a:solidFill>
                <a:latin typeface="Arial"/>
                <a:cs typeface="Arial"/>
              </a:rPr>
              <a:t>to find one that satisfies everyone.</a:t>
            </a:r>
            <a:endParaRPr lang="en-CA" dirty="0"/>
          </a:p>
          <a:p>
            <a:endParaRPr lang="en-CA" sz="2800" dirty="0">
              <a:solidFill>
                <a:srgbClr val="333F48"/>
              </a:solidFill>
              <a:latin typeface="Arial" panose="020B0604020202020204" pitchFamily="34" charset="0"/>
              <a:cs typeface="Arial" panose="020B0604020202020204" pitchFamily="34" charset="0"/>
            </a:endParaRPr>
          </a:p>
          <a:p>
            <a:pPr>
              <a:spcAft>
                <a:spcPts val="0"/>
              </a:spcAft>
            </a:pPr>
            <a:endParaRPr lang="en-CA" sz="2800" dirty="0">
              <a:solidFill>
                <a:srgbClr val="333F48"/>
              </a:solidFill>
              <a:latin typeface="Arial" panose="020B0604020202020204" pitchFamily="34" charset="0"/>
              <a:cs typeface="Arial" panose="020B0604020202020204" pitchFamily="34" charset="0"/>
            </a:endParaRPr>
          </a:p>
          <a:p>
            <a:pPr>
              <a:spcAft>
                <a:spcPts val="0"/>
              </a:spcAft>
            </a:pPr>
            <a:endParaRPr lang="en-CA" dirty="0">
              <a:solidFill>
                <a:srgbClr val="333F48"/>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CA" sz="2800" dirty="0">
              <a:solidFill>
                <a:srgbClr val="333F48"/>
              </a:solidFill>
              <a:effectLst/>
              <a:latin typeface="Arial" panose="020B0604020202020204" pitchFamily="34" charset="0"/>
              <a:ea typeface="Calibri" panose="020F0502020204030204" pitchFamily="34" charset="0"/>
              <a:cs typeface="Arial" panose="020B0604020202020204" pitchFamily="34" charset="0"/>
            </a:endParaRPr>
          </a:p>
          <a:p>
            <a:endParaRPr lang="en-CA" dirty="0"/>
          </a:p>
        </p:txBody>
      </p:sp>
      <p:pic>
        <p:nvPicPr>
          <p:cNvPr id="9" name="Image 8">
            <a:extLst>
              <a:ext uri="{FF2B5EF4-FFF2-40B4-BE49-F238E27FC236}">
                <a16:creationId xmlns:a16="http://schemas.microsoft.com/office/drawing/2014/main" id="{05919483-918F-D75A-CAC3-FA55D2B7BCF2}"/>
              </a:ext>
            </a:extLst>
          </p:cNvPr>
          <p:cNvPicPr>
            <a:picLocks noChangeAspect="1"/>
          </p:cNvPicPr>
          <p:nvPr/>
        </p:nvPicPr>
        <p:blipFill>
          <a:blip r:embed="rId4"/>
          <a:stretch>
            <a:fillRect/>
          </a:stretch>
        </p:blipFill>
        <p:spPr>
          <a:xfrm>
            <a:off x="648538" y="1389185"/>
            <a:ext cx="3898814" cy="4428916"/>
          </a:xfrm>
          <a:prstGeom prst="rect">
            <a:avLst/>
          </a:prstGeom>
        </p:spPr>
      </p:pic>
    </p:spTree>
    <p:custDataLst>
      <p:tags r:id="rId1"/>
    </p:custDataLst>
    <p:extLst>
      <p:ext uri="{BB962C8B-B14F-4D97-AF65-F5344CB8AC3E}">
        <p14:creationId xmlns:p14="http://schemas.microsoft.com/office/powerpoint/2010/main" val="128953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EE3990E3-9051-4052-369C-654F7EEF0865}"/>
              </a:ext>
            </a:extLst>
          </p:cNvPr>
          <p:cNvSpPr>
            <a:spLocks noGrp="1"/>
          </p:cNvSpPr>
          <p:nvPr>
            <p:ph type="title"/>
          </p:nvPr>
        </p:nvSpPr>
        <p:spPr>
          <a:xfrm>
            <a:off x="653858" y="341738"/>
            <a:ext cx="9695543" cy="914400"/>
          </a:xfrm>
        </p:spPr>
        <p:txBody>
          <a:bodyPr/>
          <a:lstStyle/>
          <a:p>
            <a:r>
              <a:rPr lang="fr-CA" dirty="0" err="1">
                <a:solidFill>
                  <a:schemeClr val="accent1"/>
                </a:solidFill>
              </a:rPr>
              <a:t>Who</a:t>
            </a:r>
            <a:r>
              <a:rPr lang="fr-CA" dirty="0">
                <a:solidFill>
                  <a:schemeClr val="accent1"/>
                </a:solidFill>
              </a:rPr>
              <a:t> Is the Mediator?</a:t>
            </a:r>
            <a:endParaRPr lang="fr-CA" sz="3200" dirty="0">
              <a:solidFill>
                <a:schemeClr val="accent1"/>
              </a:solidFill>
              <a:cs typeface="Arial" panose="020B0604020202020204"/>
            </a:endParaRPr>
          </a:p>
        </p:txBody>
      </p:sp>
      <p:sp>
        <p:nvSpPr>
          <p:cNvPr id="3" name="ZoneTexte 2">
            <a:extLst>
              <a:ext uri="{FF2B5EF4-FFF2-40B4-BE49-F238E27FC236}">
                <a16:creationId xmlns:a16="http://schemas.microsoft.com/office/drawing/2014/main" id="{091C6B38-096A-5879-3CD8-DF2ACBB6A2DF}"/>
              </a:ext>
            </a:extLst>
          </p:cNvPr>
          <p:cNvSpPr txBox="1"/>
          <p:nvPr/>
        </p:nvSpPr>
        <p:spPr>
          <a:xfrm>
            <a:off x="2576512" y="6113618"/>
            <a:ext cx="7038975" cy="369332"/>
          </a:xfrm>
          <a:prstGeom prst="rect">
            <a:avLst/>
          </a:prstGeom>
          <a:noFill/>
        </p:spPr>
        <p:txBody>
          <a:bodyPr wrap="square">
            <a:spAutoFit/>
          </a:bodyPr>
          <a:lstStyle/>
          <a:p>
            <a:r>
              <a:rPr lang="en-US" dirty="0">
                <a:hlinkClick r:id="rId4"/>
              </a:rPr>
              <a:t>Mediation and Arbitration: What You Need To Know - YouTube</a:t>
            </a:r>
            <a:endParaRPr lang="fr-CA" dirty="0"/>
          </a:p>
        </p:txBody>
      </p:sp>
      <p:pic>
        <p:nvPicPr>
          <p:cNvPr id="4" name="Image 3" descr="Une image contenant dessin humoristique, Dessin animé, Animation, illustration&#10;&#10;Description générée automatiquement">
            <a:hlinkClick r:id="rId5"/>
            <a:extLst>
              <a:ext uri="{FF2B5EF4-FFF2-40B4-BE49-F238E27FC236}">
                <a16:creationId xmlns:a16="http://schemas.microsoft.com/office/drawing/2014/main" id="{41EF59AA-3BF9-13C0-13A6-84E2F3EECAE3}"/>
              </a:ext>
            </a:extLst>
          </p:cNvPr>
          <p:cNvPicPr>
            <a:picLocks noChangeAspect="1"/>
          </p:cNvPicPr>
          <p:nvPr/>
        </p:nvPicPr>
        <p:blipFill>
          <a:blip r:embed="rId6"/>
          <a:stretch>
            <a:fillRect/>
          </a:stretch>
        </p:blipFill>
        <p:spPr>
          <a:xfrm>
            <a:off x="1443349" y="1083733"/>
            <a:ext cx="9305299" cy="4934334"/>
          </a:xfrm>
          <a:prstGeom prst="rect">
            <a:avLst/>
          </a:prstGeom>
        </p:spPr>
      </p:pic>
    </p:spTree>
    <p:custDataLst>
      <p:tags r:id="rId1"/>
    </p:custDataLst>
    <p:extLst>
      <p:ext uri="{BB962C8B-B14F-4D97-AF65-F5344CB8AC3E}">
        <p14:creationId xmlns:p14="http://schemas.microsoft.com/office/powerpoint/2010/main" val="145707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B25856-7CF5-B91B-848D-2931DB22BCE2}"/>
              </a:ext>
            </a:extLst>
          </p:cNvPr>
          <p:cNvSpPr>
            <a:spLocks noGrp="1"/>
          </p:cNvSpPr>
          <p:nvPr>
            <p:ph type="title"/>
          </p:nvPr>
        </p:nvSpPr>
        <p:spPr>
          <a:xfrm>
            <a:off x="545324" y="400050"/>
            <a:ext cx="5943600" cy="914400"/>
          </a:xfrm>
        </p:spPr>
        <p:txBody>
          <a:bodyPr/>
          <a:lstStyle/>
          <a:p>
            <a:r>
              <a:rPr lang="fr-CA" dirty="0" err="1">
                <a:solidFill>
                  <a:schemeClr val="accent1"/>
                </a:solidFill>
              </a:rPr>
              <a:t>Who</a:t>
            </a:r>
            <a:r>
              <a:rPr lang="fr-CA" dirty="0">
                <a:solidFill>
                  <a:schemeClr val="accent1"/>
                </a:solidFill>
              </a:rPr>
              <a:t> Is the Mediator?</a:t>
            </a:r>
          </a:p>
        </p:txBody>
      </p:sp>
      <p:sp>
        <p:nvSpPr>
          <p:cNvPr id="4" name="Espace réservé du texte 3">
            <a:extLst>
              <a:ext uri="{FF2B5EF4-FFF2-40B4-BE49-F238E27FC236}">
                <a16:creationId xmlns:a16="http://schemas.microsoft.com/office/drawing/2014/main" id="{2CB26BC1-B8D2-CAF7-2026-036C8FA48D06}"/>
              </a:ext>
            </a:extLst>
          </p:cNvPr>
          <p:cNvSpPr>
            <a:spLocks noGrp="1"/>
          </p:cNvSpPr>
          <p:nvPr>
            <p:ph type="body" sz="quarter" idx="14"/>
          </p:nvPr>
        </p:nvSpPr>
        <p:spPr>
          <a:xfrm>
            <a:off x="773924" y="2001192"/>
            <a:ext cx="5486400" cy="4114800"/>
          </a:xfrm>
        </p:spPr>
        <p:txBody>
          <a:bodyPr/>
          <a:lstStyle/>
          <a:p>
            <a:r>
              <a:rPr lang="en-CA" sz="2400" dirty="0"/>
              <a:t>The mediator is a person chosen by the parties to facilitate discussions during the mediation. </a:t>
            </a:r>
          </a:p>
          <a:p>
            <a:r>
              <a:rPr lang="en-CA" sz="2400" dirty="0"/>
              <a:t>The mediator is not involved in the conflict.</a:t>
            </a:r>
          </a:p>
          <a:p>
            <a:r>
              <a:rPr lang="en-CA" sz="2400" dirty="0"/>
              <a:t>The mediator is:</a:t>
            </a:r>
          </a:p>
          <a:p>
            <a:pPr lvl="1"/>
            <a:r>
              <a:rPr lang="en-CA" sz="2200" dirty="0"/>
              <a:t>Neutral (not influenced by their personal convictions)</a:t>
            </a:r>
          </a:p>
          <a:p>
            <a:pPr lvl="1"/>
            <a:r>
              <a:rPr lang="en-CA" sz="2200" dirty="0"/>
              <a:t>Impartial (does not favour one side over the other during mediation)</a:t>
            </a:r>
            <a:endParaRPr lang="en-CA" sz="2400" dirty="0"/>
          </a:p>
          <a:p>
            <a:endParaRPr lang="en-CA" dirty="0"/>
          </a:p>
        </p:txBody>
      </p:sp>
      <p:pic>
        <p:nvPicPr>
          <p:cNvPr id="7" name="Image 6">
            <a:extLst>
              <a:ext uri="{FF2B5EF4-FFF2-40B4-BE49-F238E27FC236}">
                <a16:creationId xmlns:a16="http://schemas.microsoft.com/office/drawing/2014/main" id="{6B128D57-EB9C-DAA7-B46C-312F01F4DEB4}"/>
              </a:ext>
            </a:extLst>
          </p:cNvPr>
          <p:cNvPicPr>
            <a:picLocks noChangeAspect="1"/>
          </p:cNvPicPr>
          <p:nvPr/>
        </p:nvPicPr>
        <p:blipFill>
          <a:blip r:embed="rId4"/>
          <a:stretch>
            <a:fillRect/>
          </a:stretch>
        </p:blipFill>
        <p:spPr>
          <a:xfrm>
            <a:off x="8103444" y="922564"/>
            <a:ext cx="3143810" cy="4724400"/>
          </a:xfrm>
          <a:prstGeom prst="rect">
            <a:avLst/>
          </a:prstGeom>
        </p:spPr>
      </p:pic>
    </p:spTree>
    <p:custDataLst>
      <p:tags r:id="rId1"/>
    </p:custDataLst>
    <p:extLst>
      <p:ext uri="{BB962C8B-B14F-4D97-AF65-F5344CB8AC3E}">
        <p14:creationId xmlns:p14="http://schemas.microsoft.com/office/powerpoint/2010/main" val="401488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1A538F08812F84B874514F73EB122CE" ma:contentTypeVersion="17" ma:contentTypeDescription="Crée un document." ma:contentTypeScope="" ma:versionID="8f905a0430a8856b5ab62c3de3a43c88">
  <xsd:schema xmlns:xsd="http://www.w3.org/2001/XMLSchema" xmlns:xs="http://www.w3.org/2001/XMLSchema" xmlns:p="http://schemas.microsoft.com/office/2006/metadata/properties" xmlns:ns2="8ee12ee5-159c-4bfa-a4d1-c6eb204610cd" xmlns:ns3="0b1dad71-e2b4-4bb3-a4a5-5785788cbbb7" targetNamespace="http://schemas.microsoft.com/office/2006/metadata/properties" ma:root="true" ma:fieldsID="60ff81a131188f5f8d1d12143bdc1ef3" ns2:_="" ns3:_="">
    <xsd:import namespace="8ee12ee5-159c-4bfa-a4d1-c6eb204610cd"/>
    <xsd:import namespace="0b1dad71-e2b4-4bb3-a4a5-5785788cbbb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12ee5-159c-4bfa-a4d1-c6eb204610c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3dafb937-854e-411a-a98d-3f548e7b41d5}" ma:internalName="TaxCatchAll" ma:showField="CatchAllData" ma:web="8ee12ee5-159c-4bfa-a4d1-c6eb204610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1dad71-e2b4-4bb3-a4a5-5785788cbb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b1dad71-e2b4-4bb3-a4a5-5785788cbbb7">
      <Terms xmlns="http://schemas.microsoft.com/office/infopath/2007/PartnerControls"/>
    </lcf76f155ced4ddcb4097134ff3c332f>
    <TaxCatchAll xmlns="8ee12ee5-159c-4bfa-a4d1-c6eb204610cd" xsi:nil="true"/>
    <_dlc_DocId xmlns="8ee12ee5-159c-4bfa-a4d1-c6eb204610cd">EDUC-718269152-2043941</_dlc_DocId>
    <_dlc_DocIdUrl xmlns="8ee12ee5-159c-4bfa-a4d1-c6eb204610cd">
      <Url>https://educaloi.sharepoint.com/ms/_layouts/15/DocIdRedir.aspx?ID=EDUC-718269152-2043941</Url>
      <Description>EDUC-718269152-2043941</Description>
    </_dlc_DocIdUrl>
  </documentManagement>
</p:properties>
</file>

<file path=customXml/itemProps1.xml><?xml version="1.0" encoding="utf-8"?>
<ds:datastoreItem xmlns:ds="http://schemas.openxmlformats.org/officeDocument/2006/customXml" ds:itemID="{ADBE8ED5-6AE3-4D65-A989-2C4F2E585E01}">
  <ds:schemaRefs>
    <ds:schemaRef ds:uri="http://schemas.microsoft.com/sharepoint/events"/>
  </ds:schemaRefs>
</ds:datastoreItem>
</file>

<file path=customXml/itemProps2.xml><?xml version="1.0" encoding="utf-8"?>
<ds:datastoreItem xmlns:ds="http://schemas.openxmlformats.org/officeDocument/2006/customXml" ds:itemID="{3239F87F-D707-4272-BED2-575B79017B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12ee5-159c-4bfa-a4d1-c6eb204610cd"/>
    <ds:schemaRef ds:uri="0b1dad71-e2b4-4bb3-a4a5-5785788cb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4.xml><?xml version="1.0" encoding="utf-8"?>
<ds:datastoreItem xmlns:ds="http://schemas.openxmlformats.org/officeDocument/2006/customXml" ds:itemID="{8937B8FB-EB27-400B-9495-8EF1A31EAD1C}">
  <ds:schemaRefs>
    <ds:schemaRef ds:uri="http://schemas.microsoft.com/office/2006/metadata/properties"/>
    <ds:schemaRef ds:uri="http://purl.org/dc/elements/1.1/"/>
    <ds:schemaRef ds:uri="http://purl.org/dc/terms/"/>
    <ds:schemaRef ds:uri="8ee12ee5-159c-4bfa-a4d1-c6eb204610cd"/>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0b1dad71-e2b4-4bb3-a4a5-5785788cbbb7"/>
  </ds:schemaRefs>
</ds:datastoreItem>
</file>

<file path=docProps/app.xml><?xml version="1.0" encoding="utf-8"?>
<Properties xmlns="http://schemas.openxmlformats.org/officeDocument/2006/extended-properties" xmlns:vt="http://schemas.openxmlformats.org/officeDocument/2006/docPropsVTypes">
  <TotalTime>18955</TotalTime>
  <Words>2654</Words>
  <Application>Microsoft Office PowerPoint</Application>
  <PresentationFormat>Grand écran</PresentationFormat>
  <Paragraphs>345</Paragraphs>
  <Slides>27</Slides>
  <Notes>27</Notes>
  <HiddenSlides>0</HiddenSlides>
  <MMClips>1</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éducaloi - Atelier 2021</vt:lpstr>
      <vt:lpstr>Don’t Fight, Mediate!</vt:lpstr>
      <vt:lpstr>Présentation PowerPoint</vt:lpstr>
      <vt:lpstr>Scenario</vt:lpstr>
      <vt:lpstr>The Issues Involved in the Conflict</vt:lpstr>
      <vt:lpstr>Présentation PowerPoint</vt:lpstr>
      <vt:lpstr>Discovering Mediation</vt:lpstr>
      <vt:lpstr>Mediation:  A Method to Resolve Conflicts </vt:lpstr>
      <vt:lpstr>Who Is the Mediator?</vt:lpstr>
      <vt:lpstr>Who Is the Mediator?</vt:lpstr>
      <vt:lpstr>Situations for Mediation</vt:lpstr>
      <vt:lpstr>This is NOT Mediation!</vt:lpstr>
      <vt:lpstr>A Tale of Two Brothers</vt:lpstr>
      <vt:lpstr>The Advantages of Mediation</vt:lpstr>
      <vt:lpstr>Présentation PowerPoint</vt:lpstr>
      <vt:lpstr>The Players in Mediation</vt:lpstr>
      <vt:lpstr>People Involved in the Conflict</vt:lpstr>
      <vt:lpstr>Advisors</vt:lpstr>
      <vt:lpstr>Mediator</vt:lpstr>
      <vt:lpstr>Expert</vt:lpstr>
      <vt:lpstr>Présentation PowerPoint</vt:lpstr>
      <vt:lpstr>Présentation PowerPoint</vt:lpstr>
      <vt:lpstr>The Mediation Process</vt:lpstr>
      <vt:lpstr>The mediator can interrupt the discussion in these situations: </vt:lpstr>
      <vt:lpstr>Golden Rules of a Successful Mediation</vt:lpstr>
      <vt:lpstr>Have a fun and successful mediation!</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Sophie Le Bigot</dc:creator>
  <cp:keywords/>
  <dc:description/>
  <cp:lastModifiedBy>Julianne Chu</cp:lastModifiedBy>
  <cp:revision>688</cp:revision>
  <cp:lastPrinted>2024-06-01T17:08:12Z</cp:lastPrinted>
  <dcterms:created xsi:type="dcterms:W3CDTF">2021-02-22T16:21:34Z</dcterms:created>
  <dcterms:modified xsi:type="dcterms:W3CDTF">2024-08-28T17:27:09Z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0x01010081A538F08812F84B874514F73EB122CE</vt:lpwstr>
  </property>
  <property fmtid="{D5CDD505-2E9C-101B-9397-08002B2CF9AE}" pid="3" name="_dlc_DocIdItemGuid">
    <vt:lpwstr>0f299228-46ef-4587-ba50-715fa75b9415</vt:lpwstr>
  </property>
  <property fmtid="{D5CDD505-2E9C-101B-9397-08002B2CF9AE}" pid="4" name="MediaServiceImageTags">
    <vt:lpwstr/>
  </property>
  <property fmtid="{D5CDD505-2E9C-101B-9397-08002B2CF9AE}" pid="5" name="EnVeille">
    <vt:bool>true</vt:bool>
  </property>
  <property fmtid="{D5CDD505-2E9C-101B-9397-08002B2CF9AE}" pid="6" name="ArticulateGUID">
    <vt:lpwstr>890201E6-2AE1-4BB2-8A27-12B388E0E8A3</vt:lpwstr>
  </property>
  <property fmtid="{D5CDD505-2E9C-101B-9397-08002B2CF9AE}" pid="7" name="ArticulatePath">
    <vt:lpwstr>https://educaloi.sharepoint.com/ms/E4000  Contenus/01_site/02_Trousses/2024_Bonification_CCQ_Trousses/00_Clément/Médiation 3e cycle primaire/02_2022_mediation_simulee_primaire</vt:lpwstr>
  </property>
</Properties>
</file>