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9"/>
  </p:notesMasterIdLst>
  <p:handoutMasterIdLst>
    <p:handoutMasterId r:id="rId30"/>
  </p:handoutMasterIdLst>
  <p:sldIdLst>
    <p:sldId id="261" r:id="rId6"/>
    <p:sldId id="272" r:id="rId7"/>
    <p:sldId id="315" r:id="rId8"/>
    <p:sldId id="372" r:id="rId9"/>
    <p:sldId id="263" r:id="rId10"/>
    <p:sldId id="270" r:id="rId11"/>
    <p:sldId id="355" r:id="rId12"/>
    <p:sldId id="359" r:id="rId13"/>
    <p:sldId id="360" r:id="rId14"/>
    <p:sldId id="373" r:id="rId15"/>
    <p:sldId id="357" r:id="rId16"/>
    <p:sldId id="363" r:id="rId17"/>
    <p:sldId id="364" r:id="rId18"/>
    <p:sldId id="365" r:id="rId19"/>
    <p:sldId id="366" r:id="rId20"/>
    <p:sldId id="374" r:id="rId21"/>
    <p:sldId id="361" r:id="rId22"/>
    <p:sldId id="368" r:id="rId23"/>
    <p:sldId id="370" r:id="rId24"/>
    <p:sldId id="371" r:id="rId25"/>
    <p:sldId id="369" r:id="rId26"/>
    <p:sldId id="331" r:id="rId27"/>
    <p:sldId id="344"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23F5081-D811-4404-91D5-BC9A6D391395}">
          <p14:sldIdLst>
            <p14:sldId id="261"/>
            <p14:sldId id="272"/>
            <p14:sldId id="315"/>
          </p14:sldIdLst>
        </p14:section>
        <p14:section name="Mes responsabilités" id="{0E9338EF-78C2-4A0A-B25E-72E012ABB199}">
          <p14:sldIdLst>
            <p14:sldId id="372"/>
            <p14:sldId id="263"/>
            <p14:sldId id="270"/>
            <p14:sldId id="355"/>
            <p14:sldId id="359"/>
            <p14:sldId id="360"/>
          </p14:sldIdLst>
        </p14:section>
        <p14:section name="Mes libertés" id="{CCFF906C-DEB5-4BCB-A65C-F42B3B8DB5A5}">
          <p14:sldIdLst>
            <p14:sldId id="373"/>
            <p14:sldId id="357"/>
            <p14:sldId id="363"/>
            <p14:sldId id="364"/>
            <p14:sldId id="365"/>
            <p14:sldId id="366"/>
            <p14:sldId id="374"/>
          </p14:sldIdLst>
        </p14:section>
        <p14:section name="Protections" id="{5508CFF7-4961-4BCA-B356-79B47FD12BEE}">
          <p14:sldIdLst>
            <p14:sldId id="361"/>
            <p14:sldId id="368"/>
            <p14:sldId id="370"/>
            <p14:sldId id="371"/>
            <p14:sldId id="369"/>
            <p14:sldId id="331"/>
            <p14:sldId id="34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F70337-ACB0-276E-7C14-7CA70EFBCF17}" name="Lylia Benabid" initials="LB" userId="S::lylia.benabid@educaloi.qc.ca::840a1a5d-21f1-4939-b605-44dace6ec1d6" providerId="AD"/>
  <p188:author id="{D6AD4248-0ED8-836A-4DB0-480D67A55B05}" name="Nihal Selim" initials="NS" userId="S::nihal.selim@educaloi.qc.ca::5ebe341c-5dd7-4c31-8797-5d5454b6c11a" providerId="AD"/>
  <p188:author id="{657B9D4D-5976-FC7D-1EC7-EE1CE3297483}" name="Kim Bélanger-Baillargeon" initials="KB" userId="S::kim.belanger-baillargeon@educaloi.qc.ca::61e8c17a-4f44-4a20-848f-58a57c92f1ad" providerId="AD"/>
  <p188:author id="{45A3B8CE-7367-537E-131C-FEADAFDB86D5}" name="Michaël Poutré" initials="MP" userId="S::michael@educaloi.qc.ca::df7313bf-e7b2-4a83-bfc8-1ed70365be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F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69C2EC-BF02-4B21-870F-005B1BA7566A}" v="6" dt="2022-08-09T19:46:16.856"/>
    <p1510:client id="{DF6C302D-8D71-44F6-A32A-58250899153E}" v="6" dt="2022-08-09T19:44:46.33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80"/>
    <p:restoredTop sz="52316" autoAdjust="0"/>
  </p:normalViewPr>
  <p:slideViewPr>
    <p:cSldViewPr snapToGrid="0">
      <p:cViewPr varScale="1">
        <p:scale>
          <a:sx n="59" d="100"/>
          <a:sy n="59" d="100"/>
        </p:scale>
        <p:origin x="2292"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94962A8-AB16-0548-9308-5B14FF13DB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id="{D2536926-FFD8-9846-9BD6-A5CD028AB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614BFB-3A7E-794B-A563-F40BFC9A3E53}" type="datetimeFigureOut">
              <a:rPr lang="fr-CA" smtClean="0"/>
              <a:t>2022-08-09</a:t>
            </a:fld>
            <a:endParaRPr lang="fr-CA"/>
          </a:p>
        </p:txBody>
      </p:sp>
      <p:sp>
        <p:nvSpPr>
          <p:cNvPr id="4" name="Espace réservé du pied de page 3">
            <a:extLst>
              <a:ext uri="{FF2B5EF4-FFF2-40B4-BE49-F238E27FC236}">
                <a16:creationId xmlns:a16="http://schemas.microsoft.com/office/drawing/2014/main" id="{73657343-073C-7E4F-B6F5-CE01CA4342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id="{F362B5C3-E8DB-A142-886B-2D72DCACEB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AA471-BAE5-1445-A09A-EAAA37DD3523}" type="slidenum">
              <a:rPr lang="fr-CA" smtClean="0"/>
              <a:t>‹N°›</a:t>
            </a:fld>
            <a:endParaRPr lang="fr-CA"/>
          </a:p>
        </p:txBody>
      </p:sp>
    </p:spTree>
    <p:extLst>
      <p:ext uri="{BB962C8B-B14F-4D97-AF65-F5344CB8AC3E}">
        <p14:creationId xmlns:p14="http://schemas.microsoft.com/office/powerpoint/2010/main" val="2755855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AAEFE7-DFD9-4236-8297-21257DBA0BB6}" type="datetimeFigureOut">
              <a:rPr lang="fr-CA" smtClean="0"/>
              <a:t>2022-08-09</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799D8-CF1A-4970-BB24-D57ECCEF09D1}" type="slidenum">
              <a:rPr lang="fr-CA" smtClean="0"/>
              <a:t>‹N°›</a:t>
            </a:fld>
            <a:endParaRPr lang="fr-CA"/>
          </a:p>
        </p:txBody>
      </p:sp>
    </p:spTree>
    <p:extLst>
      <p:ext uri="{BB962C8B-B14F-4D97-AF65-F5344CB8AC3E}">
        <p14:creationId xmlns:p14="http://schemas.microsoft.com/office/powerpoint/2010/main" val="3422474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ducaloi.qc.ca/capsules/role-directeur-protection-de-la-jeunesse/"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legisquebec.gouv.qc.ca/fr/document/lc/P-34.1" TargetMode="External"/><Relationship Id="rId4" Type="http://schemas.openxmlformats.org/officeDocument/2006/relationships/hyperlink" Target="https://educaloi.qc.ca/capsules/comment-faire-signalement-dpj/"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ducaloi.qc.ca/capsules/aide-juridique-pour-les-enfants-et-les-adolescent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csj.qc.ca/commission-des-services-juridiques/aide-juridique/les-mineurs-sont-ils-admissibles/fr"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aws-lois.justice.gc.ca/fra/lois/C-46"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educaloi.qc.ca/capsules/les-lois-au-canada-et-au-quebec/"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pdj.qc.ca/fr/vos-droits/droits/enfants-et-jeun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treaties.un.org/doc/Treaties/1990/09/19900902%2003-14%20AM/Ch_IV_11p.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ducaloi.qc.ca/capsules/interpelle-par-des-policiers-vous-avez-des-droits/" TargetMode="External"/><Relationship Id="rId3" Type="http://schemas.openxmlformats.org/officeDocument/2006/relationships/hyperlink" Target="http://www.amendes.qc.ca/" TargetMode="External"/><Relationship Id="rId7" Type="http://schemas.openxmlformats.org/officeDocument/2006/relationships/hyperlink" Target="https://educaloi.qc.ca/capsules/recevoir-un-ticket-avant-18-an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deontologie-policiere.gouv.qc.ca/fileadmin/contenu/publications/depliant_public.pdf" TargetMode="External"/><Relationship Id="rId5" Type="http://schemas.openxmlformats.org/officeDocument/2006/relationships/hyperlink" Target="https://deontologie-policiere.gouv.qc.ca/" TargetMode="External"/><Relationship Id="rId4" Type="http://schemas.openxmlformats.org/officeDocument/2006/relationships/hyperlink" Target="https://www.amendes.qc.ca/RPVVirtuel/Page_accueil_bia.asp" TargetMode="External"/><Relationship Id="rId9" Type="http://schemas.openxmlformats.org/officeDocument/2006/relationships/hyperlink" Target="https://educaloi.qc.ca/capsules/la-deontologie-policier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US" sz="1800" b="1" i="0" u="none" strike="noStrike" dirty="0">
                <a:solidFill>
                  <a:srgbClr val="000000"/>
                </a:solidFill>
                <a:effectLst/>
                <a:latin typeface="Arial" panose="020B0604020202020204" pitchFamily="34" charset="0"/>
              </a:rPr>
              <a:t>NOTES </a:t>
            </a:r>
            <a:r>
              <a:rPr lang="en-US" sz="1800" b="1" i="0" u="none" strike="noStrike" dirty="0" err="1">
                <a:solidFill>
                  <a:srgbClr val="000000"/>
                </a:solidFill>
                <a:effectLst/>
                <a:latin typeface="Arial" panose="020B0604020202020204" pitchFamily="34" charset="0"/>
              </a:rPr>
              <a:t>À</a:t>
            </a:r>
            <a:r>
              <a:rPr lang="en-US" sz="1800" b="1" i="0" u="none" strike="noStrike" dirty="0">
                <a:solidFill>
                  <a:srgbClr val="000000"/>
                </a:solidFill>
                <a:effectLst/>
                <a:latin typeface="Arial" panose="020B0604020202020204" pitchFamily="34" charset="0"/>
              </a:rPr>
              <a:t> L'ENSEIGNANT</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err="1">
                <a:solidFill>
                  <a:srgbClr val="000000"/>
                </a:solidFill>
                <a:effectLst/>
                <a:latin typeface="Arial" panose="020B0604020202020204" pitchFamily="34" charset="0"/>
              </a:rPr>
              <a:t>Vous</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trouverez</a:t>
            </a:r>
            <a:r>
              <a:rPr lang="en-US" sz="1800" b="0" i="0" u="none" strike="noStrike" dirty="0">
                <a:solidFill>
                  <a:srgbClr val="000000"/>
                </a:solidFill>
                <a:effectLst/>
                <a:latin typeface="Arial" panose="020B0604020202020204" pitchFamily="34" charset="0"/>
              </a:rPr>
              <a:t> beaucoup </a:t>
            </a:r>
            <a:r>
              <a:rPr lang="en-US" sz="1800" b="0" i="0" u="none" strike="noStrike" dirty="0" err="1">
                <a:solidFill>
                  <a:srgbClr val="000000"/>
                </a:solidFill>
                <a:effectLst/>
                <a:latin typeface="Arial" panose="020B0604020202020204" pitchFamily="34" charset="0"/>
              </a:rPr>
              <a:t>d'informations</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utiles</a:t>
            </a:r>
            <a:r>
              <a:rPr lang="en-US" sz="1800" b="0" i="0" u="none" strike="noStrike" dirty="0">
                <a:solidFill>
                  <a:srgbClr val="000000"/>
                </a:solidFill>
                <a:effectLst/>
                <a:latin typeface="Arial" panose="020B0604020202020204" pitchFamily="34" charset="0"/>
              </a:rPr>
              <a:t> dans la section notes sous les diapositives de </a:t>
            </a:r>
            <a:r>
              <a:rPr lang="en-US" sz="1800" b="0" i="0" u="none" strike="noStrike" dirty="0" err="1">
                <a:solidFill>
                  <a:srgbClr val="000000"/>
                </a:solidFill>
                <a:effectLst/>
                <a:latin typeface="Arial" panose="020B0604020202020204" pitchFamily="34" charset="0"/>
              </a:rPr>
              <a:t>cette</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présentation</a:t>
            </a:r>
            <a:r>
              <a:rPr lang="en-US" sz="1800" b="0" i="0" u="none" strike="noStrike" dirty="0">
                <a:solidFill>
                  <a:srgbClr val="000000"/>
                </a:solidFill>
                <a:effectLst/>
                <a:latin typeface="Arial" panose="020B0604020202020204" pitchFamily="34" charset="0"/>
              </a:rPr>
              <a:t>.</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Arial" panose="020B0604020202020204" pitchFamily="34" charset="0"/>
              </a:rPr>
              <a:t>Pour </a:t>
            </a:r>
            <a:r>
              <a:rPr lang="en-US" sz="1800" b="0" i="0" u="none" strike="noStrike" dirty="0" err="1">
                <a:solidFill>
                  <a:srgbClr val="000000"/>
                </a:solidFill>
                <a:effectLst/>
                <a:latin typeface="Arial" panose="020B0604020202020204" pitchFamily="34" charset="0"/>
              </a:rPr>
              <a:t>vous</a:t>
            </a:r>
            <a:r>
              <a:rPr lang="en-US" sz="1800" b="0" i="0" u="none" strike="noStrike" dirty="0">
                <a:solidFill>
                  <a:srgbClr val="000000"/>
                </a:solidFill>
                <a:effectLst/>
                <a:latin typeface="Arial" panose="020B0604020202020204" pitchFamily="34" charset="0"/>
              </a:rPr>
              <a:t> aider dans </a:t>
            </a:r>
            <a:r>
              <a:rPr lang="en-US" sz="1800" b="0" i="0" u="none" strike="noStrike" dirty="0" err="1">
                <a:solidFill>
                  <a:srgbClr val="000000"/>
                </a:solidFill>
                <a:effectLst/>
                <a:latin typeface="Arial" panose="020B0604020202020204" pitchFamily="34" charset="0"/>
              </a:rPr>
              <a:t>votre</a:t>
            </a:r>
            <a:r>
              <a:rPr lang="en-US" sz="1800" b="0" i="0" u="none" strike="noStrike" dirty="0">
                <a:solidFill>
                  <a:srgbClr val="000000"/>
                </a:solidFill>
                <a:effectLst/>
                <a:latin typeface="Arial" panose="020B0604020202020204" pitchFamily="34" charset="0"/>
              </a:rPr>
              <a:t> animation, </a:t>
            </a:r>
            <a:r>
              <a:rPr lang="en-US" sz="1800" b="0" i="0" u="none" strike="noStrike" dirty="0" err="1">
                <a:solidFill>
                  <a:srgbClr val="000000"/>
                </a:solidFill>
                <a:effectLst/>
                <a:latin typeface="Arial" panose="020B0604020202020204" pitchFamily="34" charset="0"/>
              </a:rPr>
              <a:t>vous</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pouvez</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imprimer</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celles</a:t>
            </a:r>
            <a:r>
              <a:rPr lang="en-US" sz="1800" b="0" i="0" u="none" strike="noStrike" dirty="0">
                <a:solidFill>
                  <a:srgbClr val="000000"/>
                </a:solidFill>
                <a:effectLst/>
                <a:latin typeface="Arial" panose="020B0604020202020204" pitchFamily="34" charset="0"/>
              </a:rPr>
              <a:t>-ci. </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F6C799D8-CF1A-4970-BB24-D57ECCEF09D1}" type="slidenum">
              <a:rPr lang="fr-CA" smtClean="0"/>
              <a:t>1</a:t>
            </a:fld>
            <a:endParaRPr lang="fr-CA"/>
          </a:p>
        </p:txBody>
      </p:sp>
    </p:spTree>
    <p:extLst>
      <p:ext uri="{BB962C8B-B14F-4D97-AF65-F5344CB8AC3E}">
        <p14:creationId xmlns:p14="http://schemas.microsoft.com/office/powerpoint/2010/main" val="460057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À L'ENSEIGNANT</a:t>
            </a:r>
            <a:r>
              <a:rPr lang="en-US" dirty="0"/>
              <a:t> </a:t>
            </a:r>
          </a:p>
          <a:p>
            <a:r>
              <a:rPr lang="en-US" dirty="0"/>
              <a:t> </a:t>
            </a:r>
            <a:endParaRPr lang="en-US" dirty="0">
              <a:cs typeface="Arial"/>
            </a:endParaRPr>
          </a:p>
          <a:p>
            <a:r>
              <a:rPr lang="en-US" dirty="0"/>
              <a:t>Les </a:t>
            </a:r>
            <a:r>
              <a:rPr lang="en-US" dirty="0" err="1"/>
              <a:t>élèves</a:t>
            </a:r>
            <a:r>
              <a:rPr lang="en-US" dirty="0"/>
              <a:t> </a:t>
            </a:r>
            <a:r>
              <a:rPr lang="en-US" dirty="0" err="1"/>
              <a:t>tentent</a:t>
            </a:r>
            <a:r>
              <a:rPr lang="en-US" dirty="0"/>
              <a:t>, </a:t>
            </a:r>
            <a:r>
              <a:rPr lang="en-US" dirty="0" err="1"/>
              <a:t>en</a:t>
            </a:r>
            <a:r>
              <a:rPr lang="en-US" dirty="0"/>
              <a:t> </a:t>
            </a:r>
            <a:r>
              <a:rPr lang="en-US" dirty="0" err="1"/>
              <a:t>équipe</a:t>
            </a:r>
            <a:r>
              <a:rPr lang="en-US" dirty="0"/>
              <a:t> </a:t>
            </a:r>
            <a:r>
              <a:rPr lang="en-US" dirty="0" err="1"/>
              <a:t>ou</a:t>
            </a:r>
            <a:r>
              <a:rPr lang="en-US" dirty="0"/>
              <a:t> </a:t>
            </a:r>
            <a:r>
              <a:rPr lang="en-US" dirty="0" err="1"/>
              <a:t>individuellement</a:t>
            </a:r>
            <a:r>
              <a:rPr lang="en-US" dirty="0"/>
              <a:t>, de </a:t>
            </a:r>
            <a:r>
              <a:rPr lang="en-US" dirty="0" err="1"/>
              <a:t>trouver</a:t>
            </a:r>
            <a:r>
              <a:rPr lang="en-US" dirty="0"/>
              <a:t> </a:t>
            </a:r>
            <a:r>
              <a:rPr lang="en-US" dirty="0" err="1"/>
              <a:t>si</a:t>
            </a:r>
            <a:r>
              <a:rPr lang="en-US" dirty="0"/>
              <a:t> le </a:t>
            </a:r>
            <a:r>
              <a:rPr lang="en-US" dirty="0" err="1"/>
              <a:t>jeune</a:t>
            </a:r>
            <a:r>
              <a:rPr lang="en-US" dirty="0"/>
              <a:t> dans la mise </a:t>
            </a:r>
            <a:r>
              <a:rPr lang="en-US" dirty="0" err="1"/>
              <a:t>en</a:t>
            </a:r>
            <a:r>
              <a:rPr lang="en-US" dirty="0"/>
              <a:t> situation (cahier de </a:t>
            </a:r>
            <a:r>
              <a:rPr lang="en-US" dirty="0" err="1"/>
              <a:t>l'élève</a:t>
            </a:r>
            <a:r>
              <a:rPr lang="en-US" dirty="0"/>
              <a:t>) a le droit </a:t>
            </a:r>
            <a:r>
              <a:rPr lang="en-US" dirty="0" err="1"/>
              <a:t>ou</a:t>
            </a:r>
            <a:r>
              <a:rPr lang="en-US" dirty="0"/>
              <a:t> non de faire </a:t>
            </a:r>
            <a:r>
              <a:rPr lang="en-US" dirty="0" err="1"/>
              <a:t>ce</a:t>
            </a:r>
            <a:r>
              <a:rPr lang="en-US" dirty="0"/>
              <a:t> </a:t>
            </a:r>
            <a:r>
              <a:rPr lang="en-US" dirty="0" err="1"/>
              <a:t>qu'il</a:t>
            </a:r>
            <a:r>
              <a:rPr lang="en-US" dirty="0"/>
              <a:t> a fait. Il </a:t>
            </a:r>
            <a:r>
              <a:rPr lang="en-US" dirty="0" err="1"/>
              <a:t>est</a:t>
            </a:r>
            <a:r>
              <a:rPr lang="en-US" dirty="0"/>
              <a:t> normal </a:t>
            </a:r>
            <a:r>
              <a:rPr lang="en-US" dirty="0" err="1"/>
              <a:t>qu'ils</a:t>
            </a:r>
            <a:r>
              <a:rPr lang="en-US" dirty="0"/>
              <a:t> ne </a:t>
            </a:r>
            <a:r>
              <a:rPr lang="en-US" dirty="0" err="1"/>
              <a:t>sachent</a:t>
            </a:r>
            <a:r>
              <a:rPr lang="en-US" dirty="0"/>
              <a:t> pas encore </a:t>
            </a:r>
            <a:r>
              <a:rPr lang="en-US" dirty="0" err="1"/>
              <a:t>ce</a:t>
            </a:r>
            <a:r>
              <a:rPr lang="en-US" dirty="0"/>
              <a:t> que la </a:t>
            </a:r>
            <a:r>
              <a:rPr lang="en-US" dirty="0" err="1"/>
              <a:t>loi</a:t>
            </a:r>
            <a:r>
              <a:rPr lang="en-US" dirty="0"/>
              <a:t> </a:t>
            </a:r>
            <a:r>
              <a:rPr lang="en-US" dirty="0" err="1"/>
              <a:t>dit</a:t>
            </a:r>
            <a:r>
              <a:rPr lang="en-US" dirty="0"/>
              <a:t> pour </a:t>
            </a:r>
            <a:r>
              <a:rPr lang="en-US" dirty="0" err="1"/>
              <a:t>ces</a:t>
            </a:r>
            <a:r>
              <a:rPr lang="en-US" dirty="0"/>
              <a:t> situations. Par </a:t>
            </a:r>
            <a:r>
              <a:rPr lang="en-US" dirty="0" err="1"/>
              <a:t>contre</a:t>
            </a:r>
            <a:r>
              <a:rPr lang="en-US" dirty="0"/>
              <a:t>, le fait </a:t>
            </a:r>
            <a:r>
              <a:rPr lang="en-US" dirty="0" err="1"/>
              <a:t>d'avoir</a:t>
            </a:r>
            <a:r>
              <a:rPr lang="en-US" dirty="0"/>
              <a:t> déjà </a:t>
            </a:r>
            <a:r>
              <a:rPr lang="en-US" dirty="0" err="1"/>
              <a:t>réfléchi</a:t>
            </a:r>
            <a:r>
              <a:rPr lang="en-US" dirty="0"/>
              <a:t> aux </a:t>
            </a:r>
            <a:r>
              <a:rPr lang="en-US" dirty="0" err="1"/>
              <a:t>conséquences</a:t>
            </a:r>
            <a:r>
              <a:rPr lang="en-US" dirty="0"/>
              <a:t> </a:t>
            </a:r>
            <a:r>
              <a:rPr lang="en-US" dirty="0" err="1"/>
              <a:t>possibles</a:t>
            </a:r>
            <a:r>
              <a:rPr lang="en-US" dirty="0"/>
              <a:t> </a:t>
            </a:r>
            <a:r>
              <a:rPr lang="en-US" dirty="0" err="1"/>
              <a:t>selon</a:t>
            </a:r>
            <a:r>
              <a:rPr lang="en-US" dirty="0"/>
              <a:t> </a:t>
            </a:r>
            <a:r>
              <a:rPr lang="en-US" dirty="0" err="1"/>
              <a:t>eux</a:t>
            </a:r>
            <a:r>
              <a:rPr lang="en-US" dirty="0"/>
              <a:t> les </a:t>
            </a:r>
            <a:r>
              <a:rPr lang="en-US" dirty="0" err="1"/>
              <a:t>engagera</a:t>
            </a:r>
            <a:r>
              <a:rPr lang="en-US" dirty="0"/>
              <a:t> plus </a:t>
            </a:r>
            <a:r>
              <a:rPr lang="en-US" dirty="0" err="1"/>
              <a:t>fortement</a:t>
            </a:r>
            <a:r>
              <a:rPr lang="en-US" dirty="0"/>
              <a:t> dans </a:t>
            </a:r>
            <a:r>
              <a:rPr lang="en-US" dirty="0" err="1"/>
              <a:t>leurs</a:t>
            </a:r>
            <a:r>
              <a:rPr lang="en-US" dirty="0"/>
              <a:t> </a:t>
            </a:r>
            <a:r>
              <a:rPr lang="en-US" dirty="0" err="1"/>
              <a:t>apprentissages</a:t>
            </a:r>
            <a:r>
              <a:rPr lang="en-US" dirty="0"/>
              <a:t>. </a:t>
            </a:r>
            <a:endParaRPr lang="fr-FR" dirty="0"/>
          </a:p>
          <a:p>
            <a:endParaRPr lang="fr-CA" dirty="0"/>
          </a:p>
          <a:p>
            <a:endParaRPr lang="en-US" dirty="0">
              <a:latin typeface="Calibri"/>
              <a:cs typeface="Calibri"/>
            </a:endParaRPr>
          </a:p>
        </p:txBody>
      </p:sp>
      <p:sp>
        <p:nvSpPr>
          <p:cNvPr id="4" name="Espace réservé du numéro de diapositive 3"/>
          <p:cNvSpPr>
            <a:spLocks noGrp="1"/>
          </p:cNvSpPr>
          <p:nvPr>
            <p:ph type="sldNum" sz="quarter" idx="5"/>
          </p:nvPr>
        </p:nvSpPr>
        <p:spPr/>
        <p:txBody>
          <a:bodyPr/>
          <a:lstStyle/>
          <a:p>
            <a:fld id="{F6C799D8-CF1A-4970-BB24-D57ECCEF09D1}" type="slidenum">
              <a:rPr lang="fr-CA" smtClean="0"/>
              <a:t>10</a:t>
            </a:fld>
            <a:endParaRPr lang="fr-CA"/>
          </a:p>
        </p:txBody>
      </p:sp>
    </p:spTree>
    <p:extLst>
      <p:ext uri="{BB962C8B-B14F-4D97-AF65-F5344CB8AC3E}">
        <p14:creationId xmlns:p14="http://schemas.microsoft.com/office/powerpoint/2010/main" val="914859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US" sz="1800" b="1" i="0" u="none" strike="noStrike">
                <a:solidFill>
                  <a:srgbClr val="000000"/>
                </a:solidFill>
                <a:effectLst/>
                <a:latin typeface="Calibri" panose="020F0502020204030204" pitchFamily="34" charset="0"/>
              </a:rPr>
              <a:t>NOTES À L'ENSEIGNANT</a:t>
            </a:r>
            <a:r>
              <a:rPr lang="en-US" sz="1800" b="0" i="0">
                <a:solidFill>
                  <a:srgbClr val="444444"/>
                </a:solidFill>
                <a:effectLst/>
                <a:latin typeface="Calibri" panose="020F0502020204030204" pitchFamily="34" charset="0"/>
              </a:rPr>
              <a:t>​</a:t>
            </a:r>
            <a:endParaRPr lang="en-US" b="0" i="0">
              <a:solidFill>
                <a:srgbClr val="444444"/>
              </a:solidFill>
              <a:effectLst/>
              <a:latin typeface="Arial" panose="020B0604020202020204" pitchFamily="34" charset="0"/>
            </a:endParaRPr>
          </a:p>
          <a:p>
            <a:pPr algn="l" rtl="0" fontAlgn="base"/>
            <a:r>
              <a:rPr lang="en-US" sz="1800" b="0" i="0">
                <a:solidFill>
                  <a:srgbClr val="444444"/>
                </a:solidFill>
                <a:effectLst/>
                <a:latin typeface="Calibri" panose="020F0502020204030204" pitchFamily="34" charset="0"/>
              </a:rPr>
              <a:t>​</a:t>
            </a:r>
            <a:endParaRPr lang="en-US" b="0" i="0">
              <a:solidFill>
                <a:srgbClr val="444444"/>
              </a:solidFill>
              <a:effectLst/>
              <a:latin typeface="Arial" panose="020B0604020202020204" pitchFamily="34" charset="0"/>
            </a:endParaRPr>
          </a:p>
          <a:p>
            <a:pPr algn="l" rtl="0" fontAlgn="base"/>
            <a:r>
              <a:rPr lang="en-US" sz="1800" b="0" i="0" u="none" strike="noStrike" err="1">
                <a:solidFill>
                  <a:srgbClr val="000000"/>
                </a:solidFill>
                <a:effectLst/>
                <a:latin typeface="Calibri" panose="020F0502020204030204" pitchFamily="34" charset="0"/>
              </a:rPr>
              <a:t>Grandir</a:t>
            </a:r>
            <a:r>
              <a:rPr lang="en-US" sz="1800" b="0" i="0" u="none" strike="noStrike">
                <a:solidFill>
                  <a:srgbClr val="000000"/>
                </a:solidFill>
                <a:effectLst/>
                <a:latin typeface="Calibri" panose="020F0502020204030204" pitchFamily="34" charset="0"/>
              </a:rPr>
              <a:t>, </a:t>
            </a:r>
            <a:r>
              <a:rPr lang="en-US" sz="1800" b="0" i="0" u="none" strike="noStrike" err="1">
                <a:solidFill>
                  <a:srgbClr val="000000"/>
                </a:solidFill>
                <a:effectLst/>
                <a:latin typeface="Calibri" panose="020F0502020204030204" pitchFamily="34" charset="0"/>
              </a:rPr>
              <a:t>ça</a:t>
            </a:r>
            <a:r>
              <a:rPr lang="en-US" sz="1800" b="0" i="0" u="none" strike="noStrike">
                <a:solidFill>
                  <a:srgbClr val="000000"/>
                </a:solidFill>
                <a:effectLst/>
                <a:latin typeface="Calibri" panose="020F0502020204030204" pitchFamily="34" charset="0"/>
              </a:rPr>
              <a:t> ne </a:t>
            </a:r>
            <a:r>
              <a:rPr lang="en-US" sz="1800" b="0" i="0" u="none" strike="noStrike" err="1">
                <a:solidFill>
                  <a:srgbClr val="000000"/>
                </a:solidFill>
                <a:effectLst/>
                <a:latin typeface="Calibri" panose="020F0502020204030204" pitchFamily="34" charset="0"/>
              </a:rPr>
              <a:t>vient</a:t>
            </a:r>
            <a:r>
              <a:rPr lang="en-US" sz="1800" b="0" i="0" u="none" strike="noStrike">
                <a:solidFill>
                  <a:srgbClr val="000000"/>
                </a:solidFill>
                <a:effectLst/>
                <a:latin typeface="Calibri" panose="020F0502020204030204" pitchFamily="34" charset="0"/>
              </a:rPr>
              <a:t> pas </a:t>
            </a:r>
            <a:r>
              <a:rPr lang="en-US" sz="1800" b="0" i="0" u="none" strike="noStrike" err="1">
                <a:solidFill>
                  <a:srgbClr val="000000"/>
                </a:solidFill>
                <a:effectLst/>
                <a:latin typeface="Calibri" panose="020F0502020204030204" pitchFamily="34" charset="0"/>
              </a:rPr>
              <a:t>qu'avec</a:t>
            </a:r>
            <a:r>
              <a:rPr lang="en-US" sz="1800" b="0" i="0" u="none" strike="noStrike">
                <a:solidFill>
                  <a:srgbClr val="000000"/>
                </a:solidFill>
                <a:effectLst/>
                <a:latin typeface="Calibri" panose="020F0502020204030204" pitchFamily="34" charset="0"/>
              </a:rPr>
              <a:t> des </a:t>
            </a:r>
            <a:r>
              <a:rPr lang="en-US" sz="1800" b="0" i="0" u="none" strike="noStrike" err="1">
                <a:solidFill>
                  <a:srgbClr val="000000"/>
                </a:solidFill>
                <a:effectLst/>
                <a:latin typeface="Calibri" panose="020F0502020204030204" pitchFamily="34" charset="0"/>
              </a:rPr>
              <a:t>responsabilités</a:t>
            </a:r>
            <a:r>
              <a:rPr lang="en-US" sz="1800" b="0" i="0" u="none" strike="noStrike">
                <a:solidFill>
                  <a:srgbClr val="000000"/>
                </a:solidFill>
                <a:effectLst/>
                <a:latin typeface="Calibri" panose="020F0502020204030204" pitchFamily="34" charset="0"/>
              </a:rPr>
              <a:t>! Plus on </a:t>
            </a:r>
            <a:r>
              <a:rPr lang="en-US" sz="1800" b="0" i="0" u="none" strike="noStrike" err="1">
                <a:solidFill>
                  <a:srgbClr val="000000"/>
                </a:solidFill>
                <a:effectLst/>
                <a:latin typeface="Calibri" panose="020F0502020204030204" pitchFamily="34" charset="0"/>
              </a:rPr>
              <a:t>vieillit</a:t>
            </a:r>
            <a:r>
              <a:rPr lang="en-US" sz="1800" b="0" i="0" u="none" strike="noStrike">
                <a:solidFill>
                  <a:srgbClr val="000000"/>
                </a:solidFill>
                <a:effectLst/>
                <a:latin typeface="Calibri" panose="020F0502020204030204" pitchFamily="34" charset="0"/>
              </a:rPr>
              <a:t>, plus la </a:t>
            </a:r>
            <a:r>
              <a:rPr lang="en-US" sz="1800" b="0" i="0" u="none" strike="noStrike" err="1">
                <a:solidFill>
                  <a:srgbClr val="000000"/>
                </a:solidFill>
                <a:effectLst/>
                <a:latin typeface="Calibri" panose="020F0502020204030204" pitchFamily="34" charset="0"/>
              </a:rPr>
              <a:t>société</a:t>
            </a:r>
            <a:r>
              <a:rPr lang="en-US" sz="1800" b="0" i="0" u="none" strike="noStrike">
                <a:solidFill>
                  <a:srgbClr val="000000"/>
                </a:solidFill>
                <a:effectLst/>
                <a:latin typeface="Calibri" panose="020F0502020204030204" pitchFamily="34" charset="0"/>
              </a:rPr>
              <a:t> nous fait </a:t>
            </a:r>
            <a:r>
              <a:rPr lang="en-US" sz="1800" b="0" i="0" u="none" strike="noStrike" err="1">
                <a:solidFill>
                  <a:srgbClr val="000000"/>
                </a:solidFill>
                <a:effectLst/>
                <a:latin typeface="Calibri" panose="020F0502020204030204" pitchFamily="34" charset="0"/>
              </a:rPr>
              <a:t>confiance</a:t>
            </a:r>
            <a:r>
              <a:rPr lang="en-US" sz="1800" b="0" i="0" u="none" strike="noStrike">
                <a:solidFill>
                  <a:srgbClr val="000000"/>
                </a:solidFill>
                <a:effectLst/>
                <a:latin typeface="Calibri" panose="020F0502020204030204" pitchFamily="34" charset="0"/>
              </a:rPr>
              <a:t>. </a:t>
            </a:r>
            <a:r>
              <a:rPr lang="en-US" sz="1800" b="0" i="0">
                <a:solidFill>
                  <a:srgbClr val="444444"/>
                </a:solidFill>
                <a:effectLst/>
                <a:latin typeface="Calibri" panose="020F0502020204030204" pitchFamily="34" charset="0"/>
              </a:rPr>
              <a:t>​</a:t>
            </a:r>
            <a:endParaRPr lang="en-US" b="0" i="0">
              <a:solidFill>
                <a:srgbClr val="444444"/>
              </a:solidFill>
              <a:effectLst/>
              <a:latin typeface="Arial" panose="020B0604020202020204" pitchFamily="34" charset="0"/>
            </a:endParaRPr>
          </a:p>
          <a:p>
            <a:pPr algn="l" rtl="0" fontAlgn="base"/>
            <a:r>
              <a:rPr lang="en-US" sz="1800" b="0" i="0" u="none" strike="noStrike" err="1">
                <a:solidFill>
                  <a:srgbClr val="000000"/>
                </a:solidFill>
                <a:effectLst/>
                <a:latin typeface="Calibri" panose="020F0502020204030204" pitchFamily="34" charset="0"/>
              </a:rPr>
              <a:t>Cette</a:t>
            </a:r>
            <a:r>
              <a:rPr lang="en-US" sz="1800" b="0" i="0" u="none" strike="noStrike">
                <a:solidFill>
                  <a:srgbClr val="000000"/>
                </a:solidFill>
                <a:effectLst/>
                <a:latin typeface="Calibri" panose="020F0502020204030204" pitchFamily="34" charset="0"/>
              </a:rPr>
              <a:t> </a:t>
            </a:r>
            <a:r>
              <a:rPr lang="en-US" sz="1800" b="0" i="0" u="none" strike="noStrike" err="1">
                <a:solidFill>
                  <a:srgbClr val="000000"/>
                </a:solidFill>
                <a:effectLst/>
                <a:latin typeface="Calibri" panose="020F0502020204030204" pitchFamily="34" charset="0"/>
              </a:rPr>
              <a:t>confiance</a:t>
            </a:r>
            <a:r>
              <a:rPr lang="en-US" sz="1800" b="0" i="0" u="none" strike="noStrike">
                <a:solidFill>
                  <a:srgbClr val="000000"/>
                </a:solidFill>
                <a:effectLst/>
                <a:latin typeface="Calibri" panose="020F0502020204030204" pitchFamily="34" charset="0"/>
              </a:rPr>
              <a:t> </a:t>
            </a:r>
            <a:r>
              <a:rPr lang="en-US" sz="1800" b="0" i="0" u="none" strike="noStrike" err="1">
                <a:solidFill>
                  <a:srgbClr val="000000"/>
                </a:solidFill>
                <a:effectLst/>
                <a:latin typeface="Calibri" panose="020F0502020204030204" pitchFamily="34" charset="0"/>
              </a:rPr>
              <a:t>permet</a:t>
            </a:r>
            <a:r>
              <a:rPr lang="en-US" sz="1800" b="0" i="0" u="none" strike="noStrike">
                <a:solidFill>
                  <a:srgbClr val="000000"/>
                </a:solidFill>
                <a:effectLst/>
                <a:latin typeface="Calibri" panose="020F0502020204030204" pitchFamily="34" charset="0"/>
              </a:rPr>
              <a:t> aux </a:t>
            </a:r>
            <a:r>
              <a:rPr lang="en-US" sz="1800" b="0" i="0" u="none" strike="noStrike" err="1">
                <a:solidFill>
                  <a:srgbClr val="000000"/>
                </a:solidFill>
                <a:effectLst/>
                <a:latin typeface="Calibri" panose="020F0502020204030204" pitchFamily="34" charset="0"/>
              </a:rPr>
              <a:t>jeunes</a:t>
            </a:r>
            <a:r>
              <a:rPr lang="en-US" sz="1800" b="0" i="0" u="none" strike="noStrike">
                <a:solidFill>
                  <a:srgbClr val="000000"/>
                </a:solidFill>
                <a:effectLst/>
                <a:latin typeface="Calibri" panose="020F0502020204030204" pitchFamily="34" charset="0"/>
              </a:rPr>
              <a:t> de prendre de plus en plus de </a:t>
            </a:r>
            <a:r>
              <a:rPr lang="en-US" sz="1800" b="0" i="0" u="none" strike="noStrike" err="1">
                <a:solidFill>
                  <a:srgbClr val="000000"/>
                </a:solidFill>
                <a:effectLst/>
                <a:latin typeface="Calibri" panose="020F0502020204030204" pitchFamily="34" charset="0"/>
              </a:rPr>
              <a:t>décisions</a:t>
            </a:r>
            <a:r>
              <a:rPr lang="en-US" sz="1800" b="0" i="0" u="none" strike="noStrike">
                <a:solidFill>
                  <a:srgbClr val="000000"/>
                </a:solidFill>
                <a:effectLst/>
                <a:latin typeface="Calibri" panose="020F0502020204030204" pitchFamily="34" charset="0"/>
              </a:rPr>
              <a:t> pour </a:t>
            </a:r>
            <a:r>
              <a:rPr lang="en-US" sz="1800" b="0" i="0" u="none" strike="noStrike" err="1">
                <a:solidFill>
                  <a:srgbClr val="000000"/>
                </a:solidFill>
                <a:effectLst/>
                <a:latin typeface="Calibri" panose="020F0502020204030204" pitchFamily="34" charset="0"/>
              </a:rPr>
              <a:t>eux-mêmes</a:t>
            </a:r>
            <a:r>
              <a:rPr lang="en-US" sz="1800" b="0" i="0" u="none" strike="noStrike">
                <a:solidFill>
                  <a:srgbClr val="000000"/>
                </a:solidFill>
                <a:effectLst/>
                <a:latin typeface="Calibri" panose="020F0502020204030204" pitchFamily="34" charset="0"/>
              </a:rPr>
              <a:t>, sans </a:t>
            </a:r>
            <a:r>
              <a:rPr lang="en-US" sz="1800" b="0" i="0" u="none" strike="noStrike" err="1">
                <a:solidFill>
                  <a:srgbClr val="000000"/>
                </a:solidFill>
                <a:effectLst/>
                <a:latin typeface="Calibri" panose="020F0502020204030204" pitchFamily="34" charset="0"/>
              </a:rPr>
              <a:t>nécessairement</a:t>
            </a:r>
            <a:r>
              <a:rPr lang="en-US" sz="1800" b="0" i="0" u="none" strike="noStrike">
                <a:solidFill>
                  <a:srgbClr val="000000"/>
                </a:solidFill>
                <a:effectLst/>
                <a:latin typeface="Calibri" panose="020F0502020204030204" pitchFamily="34" charset="0"/>
              </a:rPr>
              <a:t> que les parents </a:t>
            </a:r>
            <a:r>
              <a:rPr lang="en-US" sz="1800" b="0" i="0" u="none" strike="noStrike" err="1">
                <a:solidFill>
                  <a:srgbClr val="000000"/>
                </a:solidFill>
                <a:effectLst/>
                <a:latin typeface="Calibri" panose="020F0502020204030204" pitchFamily="34" charset="0"/>
              </a:rPr>
              <a:t>aient</a:t>
            </a:r>
            <a:r>
              <a:rPr lang="en-US" sz="1800" b="0" i="0" u="none" strike="noStrike">
                <a:solidFill>
                  <a:srgbClr val="000000"/>
                </a:solidFill>
                <a:effectLst/>
                <a:latin typeface="Calibri" panose="020F0502020204030204" pitchFamily="34" charset="0"/>
              </a:rPr>
              <a:t> </a:t>
            </a:r>
            <a:r>
              <a:rPr lang="en-US" sz="1800" b="0" i="0" u="none" strike="noStrike" err="1">
                <a:solidFill>
                  <a:srgbClr val="000000"/>
                </a:solidFill>
                <a:effectLst/>
                <a:latin typeface="Calibri" panose="020F0502020204030204" pitchFamily="34" charset="0"/>
              </a:rPr>
              <a:t>besoin</a:t>
            </a:r>
            <a:r>
              <a:rPr lang="en-US" sz="1800" b="0" i="0" u="none" strike="noStrike">
                <a:solidFill>
                  <a:srgbClr val="000000"/>
                </a:solidFill>
                <a:effectLst/>
                <a:latin typeface="Calibri" panose="020F0502020204030204" pitchFamily="34" charset="0"/>
              </a:rPr>
              <a:t> d'être </a:t>
            </a:r>
            <a:r>
              <a:rPr lang="en-US" sz="1800" b="0" i="0" u="none" strike="noStrike" err="1">
                <a:solidFill>
                  <a:srgbClr val="000000"/>
                </a:solidFill>
                <a:effectLst/>
                <a:latin typeface="Calibri" panose="020F0502020204030204" pitchFamily="34" charset="0"/>
              </a:rPr>
              <a:t>d'accord</a:t>
            </a:r>
            <a:r>
              <a:rPr lang="en-US" sz="1800" b="0" i="0" u="none" strike="noStrike">
                <a:solidFill>
                  <a:srgbClr val="000000"/>
                </a:solidFill>
                <a:effectLst/>
                <a:latin typeface="Calibri" panose="020F0502020204030204" pitchFamily="34" charset="0"/>
              </a:rPr>
              <a:t> </a:t>
            </a:r>
            <a:r>
              <a:rPr lang="en-US" sz="1800" b="0" i="0" u="none" strike="noStrike" err="1">
                <a:solidFill>
                  <a:srgbClr val="000000"/>
                </a:solidFill>
                <a:effectLst/>
                <a:latin typeface="Calibri" panose="020F0502020204030204" pitchFamily="34" charset="0"/>
              </a:rPr>
              <a:t>ou</a:t>
            </a:r>
            <a:r>
              <a:rPr lang="en-US" sz="1800" b="0" i="0" u="none" strike="noStrike">
                <a:solidFill>
                  <a:srgbClr val="000000"/>
                </a:solidFill>
                <a:effectLst/>
                <a:latin typeface="Calibri" panose="020F0502020204030204" pitchFamily="34" charset="0"/>
              </a:rPr>
              <a:t> </a:t>
            </a:r>
            <a:r>
              <a:rPr lang="en-US" sz="1800" b="0" i="0" u="none" strike="noStrike" err="1">
                <a:solidFill>
                  <a:srgbClr val="000000"/>
                </a:solidFill>
                <a:effectLst/>
                <a:latin typeface="Calibri" panose="020F0502020204030204" pitchFamily="34" charset="0"/>
              </a:rPr>
              <a:t>même</a:t>
            </a:r>
            <a:r>
              <a:rPr lang="en-US" sz="1800" b="0" i="0" u="none" strike="noStrike">
                <a:solidFill>
                  <a:srgbClr val="000000"/>
                </a:solidFill>
                <a:effectLst/>
                <a:latin typeface="Calibri" panose="020F0502020204030204" pitchFamily="34" charset="0"/>
              </a:rPr>
              <a:t>, dans </a:t>
            </a:r>
            <a:r>
              <a:rPr lang="en-US" sz="1800" b="0" i="0" u="none" strike="noStrike" err="1">
                <a:solidFill>
                  <a:srgbClr val="000000"/>
                </a:solidFill>
                <a:effectLst/>
                <a:latin typeface="Calibri" panose="020F0502020204030204" pitchFamily="34" charset="0"/>
              </a:rPr>
              <a:t>certains</a:t>
            </a:r>
            <a:r>
              <a:rPr lang="en-US" sz="1800" b="0" i="0" u="none" strike="noStrike">
                <a:solidFill>
                  <a:srgbClr val="000000"/>
                </a:solidFill>
                <a:effectLst/>
                <a:latin typeface="Calibri" panose="020F0502020204030204" pitchFamily="34" charset="0"/>
              </a:rPr>
              <a:t> </a:t>
            </a:r>
            <a:r>
              <a:rPr lang="en-US" sz="1800" b="0" i="0" u="none" strike="noStrike" err="1">
                <a:solidFill>
                  <a:srgbClr val="000000"/>
                </a:solidFill>
                <a:effectLst/>
                <a:latin typeface="Calibri" panose="020F0502020204030204" pitchFamily="34" charset="0"/>
              </a:rPr>
              <a:t>cas</a:t>
            </a:r>
            <a:r>
              <a:rPr lang="en-US" sz="1800" b="0" i="0" u="none" strike="noStrike">
                <a:solidFill>
                  <a:srgbClr val="000000"/>
                </a:solidFill>
                <a:effectLst/>
                <a:latin typeface="Calibri" panose="020F0502020204030204" pitchFamily="34" charset="0"/>
              </a:rPr>
              <a:t>, d’être au courant des </a:t>
            </a:r>
            <a:r>
              <a:rPr lang="en-US" sz="1800" b="0" i="0" u="none" strike="noStrike" err="1">
                <a:solidFill>
                  <a:srgbClr val="000000"/>
                </a:solidFill>
                <a:effectLst/>
                <a:latin typeface="Calibri" panose="020F0502020204030204" pitchFamily="34" charset="0"/>
              </a:rPr>
              <a:t>choix</a:t>
            </a:r>
            <a:r>
              <a:rPr lang="en-US" sz="1800" b="0" i="0" u="none" strike="noStrike">
                <a:solidFill>
                  <a:srgbClr val="000000"/>
                </a:solidFill>
                <a:effectLst/>
                <a:latin typeface="Calibri" panose="020F0502020204030204" pitchFamily="34" charset="0"/>
              </a:rPr>
              <a:t> de </a:t>
            </a:r>
            <a:r>
              <a:rPr lang="en-US" sz="1800" b="0" i="0" u="none" strike="noStrike" err="1">
                <a:solidFill>
                  <a:srgbClr val="000000"/>
                </a:solidFill>
                <a:effectLst/>
                <a:latin typeface="Calibri" panose="020F0502020204030204" pitchFamily="34" charset="0"/>
              </a:rPr>
              <a:t>leurs</a:t>
            </a:r>
            <a:r>
              <a:rPr lang="en-US" sz="1800" b="0" i="0" u="none" strike="noStrike">
                <a:solidFill>
                  <a:srgbClr val="000000"/>
                </a:solidFill>
                <a:effectLst/>
                <a:latin typeface="Calibri" panose="020F0502020204030204" pitchFamily="34" charset="0"/>
              </a:rPr>
              <a:t> enfants. </a:t>
            </a:r>
            <a:r>
              <a:rPr lang="en-US" sz="1800" b="0" i="0">
                <a:solidFill>
                  <a:srgbClr val="444444"/>
                </a:solidFill>
                <a:effectLst/>
                <a:latin typeface="Calibri" panose="020F0502020204030204" pitchFamily="34" charset="0"/>
              </a:rPr>
              <a:t>​</a:t>
            </a:r>
            <a:endParaRPr lang="en-US" b="0" i="0">
              <a:solidFill>
                <a:srgbClr val="444444"/>
              </a:solidFill>
              <a:effectLst/>
              <a:latin typeface="Arial" panose="020B0604020202020204" pitchFamily="34" charset="0"/>
            </a:endParaRPr>
          </a:p>
          <a:p>
            <a:pPr algn="l" rtl="0" fontAlgn="base"/>
            <a:r>
              <a:rPr lang="en-US" sz="1800" b="0" i="0">
                <a:solidFill>
                  <a:srgbClr val="444444"/>
                </a:solidFill>
                <a:effectLst/>
                <a:latin typeface="Calibri" panose="020F0502020204030204" pitchFamily="34" charset="0"/>
              </a:rPr>
              <a:t>​</a:t>
            </a:r>
            <a:endParaRPr lang="en-US" b="0" i="0">
              <a:solidFill>
                <a:srgbClr val="444444"/>
              </a:solidFill>
              <a:effectLst/>
              <a:latin typeface="Arial" panose="020B0604020202020204" pitchFamily="34" charset="0"/>
            </a:endParaRPr>
          </a:p>
          <a:p>
            <a:pPr algn="l" rtl="0" fontAlgn="base"/>
            <a:r>
              <a:rPr lang="en-US" sz="1800" b="1" i="0" u="none" strike="noStrike">
                <a:solidFill>
                  <a:srgbClr val="000000"/>
                </a:solidFill>
                <a:effectLst/>
                <a:latin typeface="Calibri" panose="020F0502020204030204" pitchFamily="34" charset="0"/>
              </a:rPr>
              <a:t>SOURCES</a:t>
            </a:r>
            <a:r>
              <a:rPr lang="en-US" sz="1800" b="0" i="0">
                <a:solidFill>
                  <a:srgbClr val="444444"/>
                </a:solidFill>
                <a:effectLst/>
                <a:latin typeface="Calibri" panose="020F0502020204030204" pitchFamily="34" charset="0"/>
              </a:rPr>
              <a:t>​</a:t>
            </a:r>
            <a:endParaRPr lang="en-US" b="0" i="0">
              <a:solidFill>
                <a:srgbClr val="444444"/>
              </a:solidFill>
              <a:effectLst/>
              <a:latin typeface="Arial" panose="020B0604020202020204" pitchFamily="34" charset="0"/>
            </a:endParaRPr>
          </a:p>
          <a:p>
            <a:pPr algn="l" rtl="0" fontAlgn="base"/>
            <a:r>
              <a:rPr lang="en-US" sz="1800" b="0" i="0">
                <a:solidFill>
                  <a:srgbClr val="444444"/>
                </a:solidFill>
                <a:effectLst/>
                <a:latin typeface="Calibri" panose="020F0502020204030204" pitchFamily="34" charset="0"/>
              </a:rPr>
              <a:t>​</a:t>
            </a:r>
            <a:endParaRPr lang="en-US"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1" u="none" strike="noStrike">
                <a:solidFill>
                  <a:srgbClr val="000000"/>
                </a:solidFill>
                <a:effectLst/>
                <a:latin typeface="Calibri" panose="020F0502020204030204" pitchFamily="34" charset="0"/>
              </a:rPr>
              <a:t> Code </a:t>
            </a:r>
            <a:r>
              <a:rPr lang="en-US" sz="1800" b="0" i="1" u="none" strike="noStrike" err="1">
                <a:solidFill>
                  <a:srgbClr val="000000"/>
                </a:solidFill>
                <a:effectLst/>
                <a:latin typeface="Calibri" panose="020F0502020204030204" pitchFamily="34" charset="0"/>
              </a:rPr>
              <a:t>criminel</a:t>
            </a:r>
            <a:r>
              <a:rPr lang="en-US" sz="1800" b="0" i="1" u="none" strike="noStrike">
                <a:solidFill>
                  <a:srgbClr val="000000"/>
                </a:solidFill>
                <a:effectLst/>
                <a:latin typeface="Calibri" panose="020F0502020204030204" pitchFamily="34" charset="0"/>
              </a:rPr>
              <a:t>,</a:t>
            </a:r>
            <a:r>
              <a:rPr lang="en-US" sz="1800" b="0" i="0" u="none" strike="noStrike">
                <a:solidFill>
                  <a:srgbClr val="000000"/>
                </a:solidFill>
                <a:effectLst/>
                <a:latin typeface="Calibri" panose="020F0502020204030204" pitchFamily="34" charset="0"/>
              </a:rPr>
              <a:t> LRC 1985, c. C-46, arts 150.1(2) (</a:t>
            </a:r>
            <a:r>
              <a:rPr lang="en-US" sz="1800" b="0" i="0" u="none" strike="noStrike" err="1">
                <a:solidFill>
                  <a:srgbClr val="000000"/>
                </a:solidFill>
                <a:effectLst/>
                <a:latin typeface="Calibri" panose="020F0502020204030204" pitchFamily="34" charset="0"/>
              </a:rPr>
              <a:t>consentement</a:t>
            </a:r>
            <a:r>
              <a:rPr lang="en-US" sz="1800" b="0" i="0" u="none" strike="noStrike">
                <a:solidFill>
                  <a:srgbClr val="000000"/>
                </a:solidFill>
                <a:effectLst/>
                <a:latin typeface="Calibri" panose="020F0502020204030204" pitchFamily="34" charset="0"/>
              </a:rPr>
              <a:t> </a:t>
            </a:r>
            <a:r>
              <a:rPr lang="en-US" sz="1800" b="0" i="0" u="none" strike="noStrike" err="1">
                <a:solidFill>
                  <a:srgbClr val="000000"/>
                </a:solidFill>
                <a:effectLst/>
                <a:latin typeface="Calibri" panose="020F0502020204030204" pitchFamily="34" charset="0"/>
              </a:rPr>
              <a:t>sexuel</a:t>
            </a:r>
            <a:r>
              <a:rPr lang="en-US" sz="1800" b="0" i="0" u="none" strike="noStrike">
                <a:solidFill>
                  <a:srgbClr val="000000"/>
                </a:solidFill>
                <a:effectLst/>
                <a:latin typeface="Calibri" panose="020F0502020204030204" pitchFamily="34" charset="0"/>
              </a:rPr>
              <a:t> avec </a:t>
            </a:r>
            <a:r>
              <a:rPr lang="en-US" sz="1800" b="0" i="0" u="none" strike="noStrike" err="1">
                <a:solidFill>
                  <a:srgbClr val="000000"/>
                </a:solidFill>
                <a:effectLst/>
                <a:latin typeface="Calibri" panose="020F0502020204030204" pitchFamily="34" charset="0"/>
              </a:rPr>
              <a:t>d’autres</a:t>
            </a:r>
            <a:r>
              <a:rPr lang="en-US" sz="1800" b="0" i="0" u="none" strike="noStrike">
                <a:solidFill>
                  <a:srgbClr val="000000"/>
                </a:solidFill>
                <a:effectLst/>
                <a:latin typeface="Calibri" panose="020F0502020204030204" pitchFamily="34" charset="0"/>
              </a:rPr>
              <a:t> </a:t>
            </a:r>
            <a:r>
              <a:rPr lang="en-US" sz="1800" b="0" i="0" u="none" strike="noStrike" err="1">
                <a:solidFill>
                  <a:srgbClr val="000000"/>
                </a:solidFill>
                <a:effectLst/>
                <a:latin typeface="Calibri" panose="020F0502020204030204" pitchFamily="34" charset="0"/>
              </a:rPr>
              <a:t>ados</a:t>
            </a:r>
            <a:r>
              <a:rPr lang="en-US" sz="1800" b="0" i="0" u="none" strike="noStrike">
                <a:solidFill>
                  <a:srgbClr val="000000"/>
                </a:solidFill>
                <a:effectLst/>
                <a:latin typeface="Calibri" panose="020F0502020204030204" pitchFamily="34" charset="0"/>
              </a:rPr>
              <a:t>)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a:solidFill>
                  <a:srgbClr val="000000"/>
                </a:solidFill>
                <a:effectLst/>
                <a:latin typeface="Calibri" panose="020F0502020204030204" pitchFamily="34" charset="0"/>
              </a:rPr>
              <a:t> Code civil du Québec</a:t>
            </a:r>
            <a:r>
              <a:rPr lang="fr-CA" sz="1800" b="0" i="0" u="none" strike="noStrike">
                <a:solidFill>
                  <a:srgbClr val="000000"/>
                </a:solidFill>
                <a:effectLst/>
                <a:latin typeface="Calibri" panose="020F0502020204030204" pitchFamily="34" charset="0"/>
              </a:rPr>
              <a:t>, RLRQ c CCQ-1991</a:t>
            </a:r>
            <a:r>
              <a:rPr lang="en-US" sz="1800" b="0" i="0" u="none" strike="noStrike">
                <a:solidFill>
                  <a:srgbClr val="000000"/>
                </a:solidFill>
                <a:effectLst/>
                <a:latin typeface="Calibri" panose="020F0502020204030204" pitchFamily="34" charset="0"/>
              </a:rPr>
              <a:t>, arts 14 al. 2, 16 al. 2, 17 (</a:t>
            </a:r>
            <a:r>
              <a:rPr lang="en-US" sz="1800" b="0" i="0" u="none" strike="noStrike" err="1">
                <a:solidFill>
                  <a:srgbClr val="000000"/>
                </a:solidFill>
                <a:effectLst/>
                <a:latin typeface="Calibri" panose="020F0502020204030204" pitchFamily="34" charset="0"/>
              </a:rPr>
              <a:t>consentement</a:t>
            </a:r>
            <a:r>
              <a:rPr lang="en-US" sz="1800" b="0" i="0" u="none" strike="noStrike">
                <a:solidFill>
                  <a:srgbClr val="000000"/>
                </a:solidFill>
                <a:effectLst/>
                <a:latin typeface="Calibri" panose="020F0502020204030204" pitchFamily="34" charset="0"/>
              </a:rPr>
              <a:t> aux </a:t>
            </a:r>
            <a:r>
              <a:rPr lang="en-US" sz="1800" b="0" i="0" u="none" strike="noStrike" err="1">
                <a:solidFill>
                  <a:srgbClr val="000000"/>
                </a:solidFill>
                <a:effectLst/>
                <a:latin typeface="Calibri" panose="020F0502020204030204" pitchFamily="34" charset="0"/>
              </a:rPr>
              <a:t>soins</a:t>
            </a:r>
            <a:r>
              <a:rPr lang="en-US" sz="1800" b="0" i="0" u="none" strike="noStrike">
                <a:solidFill>
                  <a:srgbClr val="000000"/>
                </a:solidFill>
                <a:effectLst/>
                <a:latin typeface="Calibri" panose="020F0502020204030204" pitchFamily="34" charset="0"/>
              </a:rPr>
              <a:t>)</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a:solidFill>
                  <a:srgbClr val="000000"/>
                </a:solidFill>
                <a:effectLst/>
                <a:latin typeface="Calibri" panose="020F0502020204030204" pitchFamily="34" charset="0"/>
              </a:rPr>
              <a:t> Code de la sécurité routière</a:t>
            </a:r>
            <a:r>
              <a:rPr lang="fr-CA" sz="1800" b="0" i="0" u="none" strike="noStrike">
                <a:solidFill>
                  <a:srgbClr val="000000"/>
                </a:solidFill>
                <a:effectLst/>
                <a:latin typeface="Calibri" panose="020F0502020204030204" pitchFamily="34" charset="0"/>
              </a:rPr>
              <a:t>, RLRQ c C-242, art. 67 al. 2 </a:t>
            </a:r>
            <a:r>
              <a:rPr lang="en-US" sz="1800" b="0" i="0" u="none" strike="noStrike">
                <a:solidFill>
                  <a:srgbClr val="000000"/>
                </a:solidFill>
                <a:effectLst/>
                <a:latin typeface="Calibri" panose="020F0502020204030204" pitchFamily="34" charset="0"/>
              </a:rPr>
              <a:t>(</a:t>
            </a:r>
            <a:r>
              <a:rPr lang="en-US" sz="1800" b="0" i="0" u="none" strike="noStrike" err="1">
                <a:solidFill>
                  <a:srgbClr val="000000"/>
                </a:solidFill>
                <a:effectLst/>
                <a:latin typeface="Calibri" panose="020F0502020204030204" pitchFamily="34" charset="0"/>
              </a:rPr>
              <a:t>conduite</a:t>
            </a:r>
            <a:r>
              <a:rPr lang="en-US" sz="1800" b="0" i="0" u="none" strike="noStrike">
                <a:solidFill>
                  <a:srgbClr val="000000"/>
                </a:solidFill>
                <a:effectLst/>
                <a:latin typeface="Calibri" panose="020F0502020204030204" pitchFamily="34" charset="0"/>
              </a:rPr>
              <a:t> automobile)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a:solidFill>
                  <a:srgbClr val="000000"/>
                </a:solidFill>
                <a:effectLst/>
                <a:latin typeface="Calibri" panose="020F0502020204030204" pitchFamily="34" charset="0"/>
              </a:rPr>
              <a:t> Code civil du Québec</a:t>
            </a:r>
            <a:r>
              <a:rPr lang="fr-CA" sz="1800" b="0" i="0" u="none" strike="noStrike">
                <a:solidFill>
                  <a:srgbClr val="000000"/>
                </a:solidFill>
                <a:effectLst/>
                <a:latin typeface="Calibri" panose="020F0502020204030204" pitchFamily="34" charset="0"/>
              </a:rPr>
              <a:t>, RLRQ c CCQ-1991, art 153 al. 1 </a:t>
            </a:r>
            <a:r>
              <a:rPr lang="en-US" sz="1800" b="0" i="0" u="none" strike="noStrike">
                <a:solidFill>
                  <a:srgbClr val="000000"/>
                </a:solidFill>
                <a:effectLst/>
                <a:latin typeface="Calibri" panose="020F0502020204030204" pitchFamily="34" charset="0"/>
              </a:rPr>
              <a:t>(</a:t>
            </a:r>
            <a:r>
              <a:rPr lang="en-US" sz="1800" b="0" i="0" u="none" strike="noStrike" err="1">
                <a:solidFill>
                  <a:srgbClr val="000000"/>
                </a:solidFill>
                <a:effectLst/>
                <a:latin typeface="Calibri" panose="020F0502020204030204" pitchFamily="34" charset="0"/>
              </a:rPr>
              <a:t>majorité</a:t>
            </a:r>
            <a:r>
              <a:rPr lang="en-US" sz="1800" b="0" i="0" u="none" strike="noStrike">
                <a:solidFill>
                  <a:srgbClr val="000000"/>
                </a:solidFill>
                <a:effectLst/>
                <a:latin typeface="Calibri" panose="020F0502020204030204" pitchFamily="34" charset="0"/>
              </a:rPr>
              <a:t>)</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endParaRPr lang="fr-CA"/>
          </a:p>
        </p:txBody>
      </p:sp>
      <p:sp>
        <p:nvSpPr>
          <p:cNvPr id="4" name="Espace réservé du numéro de diapositive 3"/>
          <p:cNvSpPr>
            <a:spLocks noGrp="1"/>
          </p:cNvSpPr>
          <p:nvPr>
            <p:ph type="sldNum" sz="quarter" idx="5"/>
          </p:nvPr>
        </p:nvSpPr>
        <p:spPr/>
        <p:txBody>
          <a:bodyPr/>
          <a:lstStyle/>
          <a:p>
            <a:fld id="{F6C799D8-CF1A-4970-BB24-D57ECCEF09D1}" type="slidenum">
              <a:rPr lang="fr-CA" smtClean="0"/>
              <a:t>11</a:t>
            </a:fld>
            <a:endParaRPr lang="fr-CA"/>
          </a:p>
        </p:txBody>
      </p:sp>
    </p:spTree>
    <p:extLst>
      <p:ext uri="{BB962C8B-B14F-4D97-AF65-F5344CB8AC3E}">
        <p14:creationId xmlns:p14="http://schemas.microsoft.com/office/powerpoint/2010/main" val="1048396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US" sz="1800" b="1" i="0" u="none" strike="noStrike" dirty="0">
                <a:solidFill>
                  <a:srgbClr val="000000"/>
                </a:solidFill>
                <a:effectLst/>
                <a:latin typeface="Calibri" panose="020F0502020204030204" pitchFamily="34" charset="0"/>
              </a:rPr>
              <a:t>NOTES À L'ENSEIGNANT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fr-CA" sz="1800" b="1" i="0" u="none" strike="noStrike" dirty="0">
                <a:solidFill>
                  <a:srgbClr val="000000"/>
                </a:solidFill>
                <a:effectLst/>
                <a:latin typeface="Arial" panose="020B0604020202020204" pitchFamily="34" charset="0"/>
              </a:rPr>
              <a:t>Le consentement sexuel:</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Arial" panose="020B0604020202020204" pitchFamily="34" charset="0"/>
            </a:endParaRPr>
          </a:p>
          <a:p>
            <a:pPr algn="l" rtl="0" fontAlgn="base">
              <a:buFont typeface="Arial" panose="020B0604020202020204" pitchFamily="34" charset="0"/>
              <a:buNone/>
            </a:pPr>
            <a:r>
              <a:rPr lang="fr-CA" sz="1800" b="0" i="0" u="none" strike="noStrike" dirty="0">
                <a:solidFill>
                  <a:srgbClr val="000000"/>
                </a:solidFill>
                <a:effectLst/>
                <a:latin typeface="Arial" panose="020B0604020202020204" pitchFamily="34" charset="0"/>
              </a:rPr>
              <a:t>Les règles du consentement sexuel se trouvent dans le Code criminel.</a:t>
            </a:r>
            <a:r>
              <a:rPr lang="en-US" sz="1800" b="0" i="0" dirty="0">
                <a:solidFill>
                  <a:srgbClr val="444444"/>
                </a:solidFill>
                <a:effectLst/>
                <a:latin typeface="Arial" panose="020B0604020202020204" pitchFamily="34" charset="0"/>
              </a:rPr>
              <a:t>​</a:t>
            </a:r>
          </a:p>
          <a:p>
            <a:pPr algn="l" rtl="0" fontAlgn="base">
              <a:buFont typeface="Arial" panose="020B0604020202020204" pitchFamily="34" charset="0"/>
              <a:buNone/>
            </a:pPr>
            <a:r>
              <a:rPr lang="fr-CA" sz="1800" b="0" i="0" u="none" strike="noStrike" dirty="0">
                <a:solidFill>
                  <a:srgbClr val="000000"/>
                </a:solidFill>
                <a:effectLst/>
                <a:latin typeface="Arial" panose="020B0604020202020204" pitchFamily="34" charset="0"/>
              </a:rPr>
              <a:t>Définition de « consentement sexuel » : </a:t>
            </a:r>
            <a:r>
              <a:rPr lang="en-US"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fr-CA" sz="1800" b="0" i="0" u="none" strike="noStrike" dirty="0">
                <a:solidFill>
                  <a:srgbClr val="000000"/>
                </a:solidFill>
                <a:effectLst/>
                <a:latin typeface="Arial" panose="020B0604020202020204" pitchFamily="34" charset="0"/>
              </a:rPr>
              <a:t> Le consentement sexuel est l'accord qu'une personne donne volontairement à son partenaire au moment de participer à une activité sexuelle.  </a:t>
            </a:r>
            <a:r>
              <a:rPr lang="fr-CA"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fr-CA" sz="1800" b="0" i="0" u="none" strike="noStrike" dirty="0">
                <a:solidFill>
                  <a:srgbClr val="000000"/>
                </a:solidFill>
                <a:effectLst/>
                <a:latin typeface="Arial" panose="020B0604020202020204" pitchFamily="34" charset="0"/>
              </a:rPr>
              <a:t> Ce consentement doit être donné de façon volontaire, c'est-à-dire qu'il doit s'agir d'un choix libre et éclairé. Si le choix n'est pas libre et éclairé, le consentement n'est pas valide. On ne peut pas se sentir forcé. </a:t>
            </a:r>
            <a:r>
              <a:rPr lang="fr-CA"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fr-CA" sz="1800" b="0" i="0" u="none" strike="noStrike" dirty="0">
                <a:solidFill>
                  <a:srgbClr val="000000"/>
                </a:solidFill>
                <a:effectLst/>
                <a:latin typeface="Arial" panose="020B0604020202020204" pitchFamily="34" charset="0"/>
              </a:rPr>
              <a:t> Il faut aussi être en état d’accepter. Par exemple, le consentement ne sera pas valide si la personne est endormie ou si elle est en état d’ébriété au point de ne plus savoir ce qu’elle fait.</a:t>
            </a:r>
            <a:r>
              <a:rPr lang="en-US" sz="1800" b="0" i="0" dirty="0">
                <a:solidFill>
                  <a:srgbClr val="444444"/>
                </a:solidFill>
                <a:effectLst/>
                <a:latin typeface="Arial" panose="020B0604020202020204" pitchFamily="34" charset="0"/>
              </a:rPr>
              <a:t>​</a:t>
            </a:r>
          </a:p>
          <a:p>
            <a:pPr algn="l" rtl="0" fontAlgn="base">
              <a:buFont typeface="Arial" panose="020B0604020202020204" pitchFamily="34" charset="0"/>
              <a:buNone/>
            </a:pPr>
            <a:endParaRPr lang="fr-CA" sz="1800" b="0" i="0" dirty="0">
              <a:solidFill>
                <a:srgbClr val="444444"/>
              </a:solidFill>
              <a:effectLst/>
              <a:latin typeface="Arial" panose="020B0604020202020204" pitchFamily="34" charset="0"/>
            </a:endParaRPr>
          </a:p>
          <a:p>
            <a:pPr algn="l" rtl="0" fontAlgn="base"/>
            <a:r>
              <a:rPr lang="fr-CA" sz="1800" b="1" i="0" u="none" strike="noStrike" dirty="0">
                <a:solidFill>
                  <a:srgbClr val="000000"/>
                </a:solidFill>
                <a:effectLst/>
                <a:latin typeface="Arial" panose="020B0604020202020204" pitchFamily="34" charset="0"/>
              </a:rPr>
              <a:t>IMPORTANT</a:t>
            </a:r>
            <a:r>
              <a:rPr lang="fr-CA" sz="1800" b="0" i="0" u="none" strike="noStrike" dirty="0">
                <a:solidFill>
                  <a:srgbClr val="000000"/>
                </a:solidFill>
                <a:effectLst/>
                <a:latin typeface="Arial" panose="020B0604020202020204" pitchFamily="34" charset="0"/>
              </a:rPr>
              <a:t>: Le Code criminel parle de « contacts sexuels ». Cela peut inclure plusieurs choses, notamment embrasser une autre personne. Ce n’est pas nécessairement une relation sexuelle!</a:t>
            </a:r>
            <a:r>
              <a:rPr lang="fr-CA" sz="1800" b="0" i="0" dirty="0">
                <a:solidFill>
                  <a:srgbClr val="444444"/>
                </a:solidFill>
                <a:effectLst/>
                <a:latin typeface="Arial" panose="020B0604020202020204" pitchFamily="34" charset="0"/>
              </a:rPr>
              <a:t>​</a:t>
            </a:r>
            <a:endParaRPr lang="fr-CA" b="0" i="0" dirty="0">
              <a:solidFill>
                <a:srgbClr val="444444"/>
              </a:solidFill>
              <a:effectLst/>
              <a:latin typeface="Arial" panose="020B0604020202020204" pitchFamily="34" charset="0"/>
            </a:endParaRPr>
          </a:p>
          <a:p>
            <a:pPr algn="l" rtl="0" fontAlgn="base"/>
            <a:r>
              <a:rPr lang="fr-CA" sz="1800" b="0" i="0" dirty="0">
                <a:solidFill>
                  <a:srgbClr val="444444"/>
                </a:solidFill>
                <a:effectLst/>
                <a:latin typeface="Arial" panose="020B0604020202020204" pitchFamily="34" charset="0"/>
              </a:rPr>
              <a:t>​</a:t>
            </a:r>
            <a:endParaRPr lang="fr-CA" b="0" i="0" dirty="0">
              <a:solidFill>
                <a:srgbClr val="444444"/>
              </a:solidFill>
              <a:effectLst/>
              <a:latin typeface="Arial" panose="020B0604020202020204" pitchFamily="34" charset="0"/>
            </a:endParaRPr>
          </a:p>
          <a:p>
            <a:pPr algn="l" rtl="0" fontAlgn="base"/>
            <a:r>
              <a:rPr lang="fr-CA" sz="1800" b="1" i="0" u="none" strike="noStrike" dirty="0">
                <a:solidFill>
                  <a:srgbClr val="000000"/>
                </a:solidFill>
                <a:effectLst/>
                <a:latin typeface="Arial" panose="020B0604020202020204" pitchFamily="34" charset="0"/>
              </a:rPr>
              <a:t>Il existe des règles précises qui interdisent les contacts sexuels entre différents âges:</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Arial" panose="020B0604020202020204" pitchFamily="34" charset="0"/>
            </a:endParaRPr>
          </a:p>
          <a:p>
            <a:pPr algn="l" rtl="0" fontAlgn="base"/>
            <a:r>
              <a:rPr lang="fr-CA" sz="1800" b="1" i="0" u="none" strike="noStrike" dirty="0">
                <a:solidFill>
                  <a:srgbClr val="000000"/>
                </a:solidFill>
                <a:effectLst/>
                <a:latin typeface="Arial" panose="020B0604020202020204" pitchFamily="34" charset="0"/>
              </a:rPr>
              <a:t>Moins de 12 ans : </a:t>
            </a:r>
            <a:r>
              <a:rPr lang="fr-CA" sz="1800" b="0" i="0" dirty="0">
                <a:solidFill>
                  <a:srgbClr val="444444"/>
                </a:solidFill>
                <a:effectLst/>
                <a:latin typeface="Arial" panose="020B0604020202020204" pitchFamily="34" charset="0"/>
              </a:rPr>
              <a:t>​</a:t>
            </a:r>
            <a:endParaRPr lang="fr-CA"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0" u="none" strike="noStrike" dirty="0">
                <a:solidFill>
                  <a:srgbClr val="000000"/>
                </a:solidFill>
                <a:effectLst/>
                <a:latin typeface="Arial" panose="020B0604020202020204" pitchFamily="34" charset="0"/>
              </a:rPr>
              <a:t> La loi interdit tout contact sexuel. Aucun consentement n’est possible. </a:t>
            </a:r>
            <a:r>
              <a:rPr lang="fr-CA" sz="1800" b="0" i="0" dirty="0">
                <a:solidFill>
                  <a:srgbClr val="444444"/>
                </a:solidFill>
                <a:effectLst/>
                <a:latin typeface="Arial" panose="020B0604020202020204" pitchFamily="34" charset="0"/>
              </a:rPr>
              <a:t>​</a:t>
            </a:r>
          </a:p>
          <a:p>
            <a:pPr algn="l" rtl="0" fontAlgn="base"/>
            <a:r>
              <a:rPr lang="fr-CA" sz="1800" b="0" i="0" dirty="0">
                <a:solidFill>
                  <a:srgbClr val="444444"/>
                </a:solidFill>
                <a:effectLst/>
                <a:latin typeface="Arial" panose="020B0604020202020204" pitchFamily="34" charset="0"/>
              </a:rPr>
              <a:t>​</a:t>
            </a:r>
            <a:endParaRPr lang="fr-CA" b="0" i="0" dirty="0">
              <a:solidFill>
                <a:srgbClr val="444444"/>
              </a:solidFill>
              <a:effectLst/>
              <a:latin typeface="Arial" panose="020B0604020202020204" pitchFamily="34" charset="0"/>
            </a:endParaRPr>
          </a:p>
          <a:p>
            <a:pPr algn="l" rtl="0" fontAlgn="base"/>
            <a:r>
              <a:rPr lang="fr-CA" sz="1800" b="1" i="0" u="none" strike="noStrike" dirty="0">
                <a:solidFill>
                  <a:srgbClr val="000000"/>
                </a:solidFill>
                <a:effectLst/>
                <a:latin typeface="Arial" panose="020B0604020202020204" pitchFamily="34" charset="0"/>
              </a:rPr>
              <a:t>Entre 12-13 ans : </a:t>
            </a:r>
            <a:r>
              <a:rPr lang="fr-CA" sz="1800" b="0" i="0" dirty="0">
                <a:solidFill>
                  <a:srgbClr val="444444"/>
                </a:solidFill>
                <a:effectLst/>
                <a:latin typeface="Arial" panose="020B0604020202020204" pitchFamily="34" charset="0"/>
              </a:rPr>
              <a:t>​</a:t>
            </a:r>
            <a:endParaRPr lang="fr-CA"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0" u="none" strike="noStrike" dirty="0">
                <a:solidFill>
                  <a:srgbClr val="000000"/>
                </a:solidFill>
                <a:effectLst/>
                <a:latin typeface="Arial" panose="020B0604020202020204" pitchFamily="34" charset="0"/>
              </a:rPr>
              <a:t> Un adolescent peut avoir des contacts sexuels possibles si le partenaire le plus âgé est de moins de 2 ans son aîné.</a:t>
            </a:r>
            <a:r>
              <a:rPr lang="en-US"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fr-CA" sz="1800" b="0" i="0" u="none" strike="noStrike" dirty="0">
                <a:solidFill>
                  <a:srgbClr val="000000"/>
                </a:solidFill>
                <a:effectLst/>
                <a:latin typeface="Arial" panose="020B0604020202020204" pitchFamily="34" charset="0"/>
              </a:rPr>
              <a:t> Ainsi, un jeune de 12 ans pourrait avoir des contacts sexuels avec un autre jeune de maximum 14 ans moins 1 jour. Tout comme un jeune de 13 ans pourrait avoir des contacts sexuels avec un autre jeune de maximum 15 ans.</a:t>
            </a:r>
            <a:r>
              <a:rPr lang="en-US" sz="1800" b="0" i="0" dirty="0">
                <a:solidFill>
                  <a:srgbClr val="444444"/>
                </a:solidFill>
                <a:effectLst/>
                <a:latin typeface="Arial" panose="020B0604020202020204" pitchFamily="34" charset="0"/>
              </a:rPr>
              <a:t>​</a:t>
            </a:r>
          </a:p>
          <a:p>
            <a:pPr algn="l" rtl="0" fontAlgn="base"/>
            <a:r>
              <a:rPr lang="fr-CA" sz="1800" b="0" i="0" dirty="0">
                <a:solidFill>
                  <a:srgbClr val="444444"/>
                </a:solidFill>
                <a:effectLst/>
                <a:latin typeface="Arial" panose="020B0604020202020204" pitchFamily="34" charset="0"/>
              </a:rPr>
              <a:t>​</a:t>
            </a:r>
            <a:endParaRPr lang="fr-CA" b="0" i="0" dirty="0">
              <a:solidFill>
                <a:srgbClr val="444444"/>
              </a:solidFill>
              <a:effectLst/>
              <a:latin typeface="Arial" panose="020B0604020202020204" pitchFamily="34" charset="0"/>
            </a:endParaRPr>
          </a:p>
          <a:p>
            <a:pPr algn="l" rtl="0" fontAlgn="base"/>
            <a:r>
              <a:rPr lang="fr-CA" sz="1800" b="1" i="0" u="none" strike="noStrike" dirty="0">
                <a:solidFill>
                  <a:srgbClr val="000000"/>
                </a:solidFill>
                <a:effectLst/>
                <a:latin typeface="Arial" panose="020B0604020202020204" pitchFamily="34" charset="0"/>
              </a:rPr>
              <a:t>Entre 14-15 ans : </a:t>
            </a:r>
            <a:r>
              <a:rPr lang="fr-CA" sz="1800" b="0" i="0" dirty="0">
                <a:solidFill>
                  <a:srgbClr val="444444"/>
                </a:solidFill>
                <a:effectLst/>
                <a:latin typeface="Arial" panose="020B0604020202020204" pitchFamily="34" charset="0"/>
              </a:rPr>
              <a:t>​</a:t>
            </a:r>
            <a:endParaRPr lang="fr-CA"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0" u="none" strike="noStrike" dirty="0">
                <a:solidFill>
                  <a:srgbClr val="000000"/>
                </a:solidFill>
                <a:effectLst/>
                <a:latin typeface="Arial" panose="020B0604020202020204" pitchFamily="34" charset="0"/>
              </a:rPr>
              <a:t> Il peut y avoir des contacts sexuels si le partenaire le plus âgé est de moins de 5 ans son aîné.</a:t>
            </a:r>
            <a:r>
              <a:rPr lang="en-US"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fr-CA" sz="1800" b="0" i="0" u="none" strike="noStrike" dirty="0">
                <a:solidFill>
                  <a:srgbClr val="000000"/>
                </a:solidFill>
                <a:effectLst/>
                <a:latin typeface="Arial" panose="020B0604020202020204" pitchFamily="34" charset="0"/>
              </a:rPr>
              <a:t> Par exemple, un jeune de 14 ans pourrait avoir des contacts sexuels avec un autre jeune âgé de 19 ans moins 1 jour, mais pas plus vieux.</a:t>
            </a:r>
            <a:r>
              <a:rPr lang="en-US" sz="1800" b="0" i="0" dirty="0">
                <a:solidFill>
                  <a:srgbClr val="444444"/>
                </a:solidFill>
                <a:effectLst/>
                <a:latin typeface="Arial" panose="020B0604020202020204" pitchFamily="34" charset="0"/>
              </a:rPr>
              <a:t>​</a:t>
            </a:r>
          </a:p>
          <a:p>
            <a:pPr algn="l" rtl="0" fontAlgn="base"/>
            <a:r>
              <a:rPr lang="fr-CA" sz="1800" b="0" i="0" dirty="0">
                <a:solidFill>
                  <a:srgbClr val="444444"/>
                </a:solidFill>
                <a:effectLst/>
                <a:latin typeface="Arial" panose="020B0604020202020204" pitchFamily="34" charset="0"/>
              </a:rPr>
              <a:t>​</a:t>
            </a:r>
            <a:endParaRPr lang="fr-CA" b="0" i="0" dirty="0">
              <a:solidFill>
                <a:srgbClr val="444444"/>
              </a:solidFill>
              <a:effectLst/>
              <a:latin typeface="Arial" panose="020B0604020202020204" pitchFamily="34" charset="0"/>
            </a:endParaRPr>
          </a:p>
          <a:p>
            <a:pPr algn="l" rtl="0" fontAlgn="base"/>
            <a:r>
              <a:rPr lang="fr-CA" sz="1800" b="1" i="0" u="none" strike="noStrike" dirty="0">
                <a:solidFill>
                  <a:srgbClr val="000000"/>
                </a:solidFill>
                <a:effectLst/>
                <a:latin typeface="Arial" panose="020B0604020202020204" pitchFamily="34" charset="0"/>
              </a:rPr>
              <a:t>16 ans : </a:t>
            </a:r>
            <a:r>
              <a:rPr lang="fr-CA" sz="1800" b="0" i="0" dirty="0">
                <a:solidFill>
                  <a:srgbClr val="444444"/>
                </a:solidFill>
                <a:effectLst/>
                <a:latin typeface="Arial" panose="020B0604020202020204" pitchFamily="34" charset="0"/>
              </a:rPr>
              <a:t>​</a:t>
            </a:r>
            <a:endParaRPr lang="fr-CA"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0" u="none" strike="noStrike" dirty="0">
                <a:solidFill>
                  <a:srgbClr val="000000"/>
                </a:solidFill>
                <a:effectLst/>
                <a:latin typeface="Arial" panose="020B0604020202020204" pitchFamily="34" charset="0"/>
              </a:rPr>
              <a:t> L’âge minimal pour donner un plein consentement valide. Avant cet âge, il faut regarder si une exception s’applique.</a:t>
            </a:r>
            <a:r>
              <a:rPr lang="en-US"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fr-CA" sz="1800" b="0" i="0" u="none" strike="noStrike" dirty="0">
                <a:solidFill>
                  <a:srgbClr val="000000"/>
                </a:solidFill>
                <a:effectLst/>
                <a:latin typeface="Arial" panose="020B0604020202020204" pitchFamily="34" charset="0"/>
              </a:rPr>
              <a:t> À savoir: l’âge de plein consentement sexuel était de 14 ans avant 2008.</a:t>
            </a:r>
            <a:r>
              <a:rPr lang="en-US" sz="1800" b="0" i="0" dirty="0">
                <a:solidFill>
                  <a:srgbClr val="444444"/>
                </a:solidFill>
                <a:effectLst/>
                <a:latin typeface="Arial" panose="020B0604020202020204" pitchFamily="34" charset="0"/>
              </a:rPr>
              <a:t>​</a:t>
            </a:r>
          </a:p>
          <a:p>
            <a:pPr algn="l" rtl="0" fontAlgn="base"/>
            <a:r>
              <a:rPr lang="fr-CA" sz="1800" b="0" i="0" dirty="0">
                <a:solidFill>
                  <a:srgbClr val="444444"/>
                </a:solidFill>
                <a:effectLst/>
                <a:latin typeface="Arial" panose="020B0604020202020204" pitchFamily="34" charset="0"/>
              </a:rPr>
              <a:t>​</a:t>
            </a:r>
            <a:endParaRPr lang="fr-CA" b="0" i="0" dirty="0">
              <a:solidFill>
                <a:srgbClr val="444444"/>
              </a:solidFill>
              <a:effectLst/>
              <a:latin typeface="Arial" panose="020B0604020202020204" pitchFamily="34" charset="0"/>
            </a:endParaRPr>
          </a:p>
          <a:p>
            <a:pPr algn="l" rtl="0" fontAlgn="base"/>
            <a:r>
              <a:rPr lang="fr-CA" sz="1800" b="1" i="0" u="none" strike="noStrike" dirty="0">
                <a:solidFill>
                  <a:srgbClr val="000000"/>
                </a:solidFill>
                <a:effectLst/>
                <a:latin typeface="Arial" panose="020B0604020202020204" pitchFamily="34" charset="0"/>
              </a:rPr>
              <a:t>ÉGALEMENT, jusqu’à l’âge de 18 ans :</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0" u="none" strike="noStrike" dirty="0">
                <a:solidFill>
                  <a:srgbClr val="000000"/>
                </a:solidFill>
                <a:effectLst/>
                <a:latin typeface="Arial" panose="020B0604020202020204" pitchFamily="34" charset="0"/>
              </a:rPr>
              <a:t> Le consentement ne sera pas valide si le jeune est en position de vulnérabilité vis-à-vis l’autre partenaire (même si on respecte les règles concernant les écarts d’âge).</a:t>
            </a:r>
            <a:r>
              <a:rPr lang="en-US" sz="1800" b="0" i="0" dirty="0">
                <a:solidFill>
                  <a:srgbClr val="444444"/>
                </a:solidFill>
                <a:effectLst/>
                <a:latin typeface="Arial" panose="020B0604020202020204" pitchFamily="34" charset="0"/>
              </a:rPr>
              <a:t>​</a:t>
            </a:r>
          </a:p>
          <a:p>
            <a:pPr fontAlgn="base">
              <a:buFont typeface="Arial" panose="020B0604020202020204" pitchFamily="34" charset="0"/>
              <a:buChar char="•"/>
            </a:pPr>
            <a:r>
              <a:rPr lang="fr-CA" sz="1800" b="1" dirty="0">
                <a:solidFill>
                  <a:srgbClr val="000000"/>
                </a:solidFill>
                <a:latin typeface="Arial"/>
                <a:cs typeface="Arial"/>
              </a:rPr>
              <a:t> </a:t>
            </a:r>
            <a:r>
              <a:rPr lang="fr-CA" dirty="0"/>
              <a:t>Le consentement ne sera pas valide si </a:t>
            </a:r>
            <a:r>
              <a:rPr lang="fr-CA" b="1" dirty="0"/>
              <a:t>l</a:t>
            </a:r>
            <a:r>
              <a:rPr lang="fr-CA" sz="1800" b="1" dirty="0">
                <a:solidFill>
                  <a:srgbClr val="000000"/>
                </a:solidFill>
                <a:latin typeface="Arial"/>
                <a:cs typeface="Arial"/>
              </a:rPr>
              <a:t>’autre</a:t>
            </a:r>
            <a:r>
              <a:rPr lang="fr-CA" sz="1800" b="1" i="0" u="none" strike="noStrike" dirty="0">
                <a:solidFill>
                  <a:srgbClr val="000000"/>
                </a:solidFill>
                <a:effectLst/>
                <a:latin typeface="Arial"/>
                <a:cs typeface="Arial"/>
              </a:rPr>
              <a:t> partenaire exerce une autorité</a:t>
            </a:r>
            <a:r>
              <a:rPr lang="fr-CA" sz="1800" b="0" i="0" u="none" strike="noStrike" dirty="0">
                <a:solidFill>
                  <a:srgbClr val="000000"/>
                </a:solidFill>
                <a:effectLst/>
                <a:latin typeface="Arial"/>
                <a:cs typeface="Arial"/>
              </a:rPr>
              <a:t>: c’est généralement une personne qui a un certain pouvoir sur l’adolescent. Les enseignants et coachs sont généralement reconnus comme personne en autorité.</a:t>
            </a:r>
            <a:r>
              <a:rPr lang="en-US" sz="1800" b="0" i="0" dirty="0">
                <a:solidFill>
                  <a:srgbClr val="444444"/>
                </a:solidFill>
                <a:effectLst/>
                <a:latin typeface="Arial"/>
                <a:cs typeface="Arial"/>
              </a:rPr>
              <a:t>​</a:t>
            </a:r>
          </a:p>
          <a:p>
            <a:pPr algn="l" rtl="0" fontAlgn="base">
              <a:buFont typeface="Arial" panose="020B0604020202020204" pitchFamily="34" charset="0"/>
              <a:buChar char="•"/>
            </a:pPr>
            <a:r>
              <a:rPr lang="fr-CA" sz="1800" b="1" i="0" u="none" strike="noStrike" dirty="0">
                <a:solidFill>
                  <a:srgbClr val="000000"/>
                </a:solidFill>
                <a:effectLst/>
                <a:latin typeface="Arial" panose="020B0604020202020204" pitchFamily="34" charset="0"/>
              </a:rPr>
              <a:t> L’adolescent ne peut pas non plus être dans une relation de dépendance, de confiance ou d’exploitation face à l’autre partenaire:</a:t>
            </a:r>
            <a:r>
              <a:rPr lang="en-US" sz="1800" b="0" i="0" dirty="0">
                <a:solidFill>
                  <a:srgbClr val="444444"/>
                </a:solidFill>
                <a:effectLst/>
                <a:latin typeface="Arial" panose="020B0604020202020204" pitchFamily="34" charset="0"/>
              </a:rPr>
              <a:t>​</a:t>
            </a:r>
          </a:p>
          <a:p>
            <a:pPr fontAlgn="base">
              <a:buFont typeface="Arial" panose="020B0604020202020204" pitchFamily="34" charset="0"/>
              <a:buChar char="•"/>
            </a:pPr>
            <a:r>
              <a:rPr lang="fr-CA" sz="1800" dirty="0">
                <a:solidFill>
                  <a:srgbClr val="000000"/>
                </a:solidFill>
                <a:latin typeface="Arial"/>
                <a:cs typeface="Arial"/>
              </a:rPr>
              <a:t> </a:t>
            </a:r>
            <a:r>
              <a:rPr lang="fr-CA" sz="1800" b="0" i="0" u="none" strike="noStrike" dirty="0">
                <a:solidFill>
                  <a:srgbClr val="000000"/>
                </a:solidFill>
                <a:effectLst/>
                <a:latin typeface="Arial"/>
                <a:cs typeface="Arial"/>
              </a:rPr>
              <a:t>Par dépendance, cela veut généralement dire que l’adolescent est dans un état soumis par rapport au partenaire. Que le partenaire a une certaine emprise et l’adolescent se retrouve en position d’infériorité</a:t>
            </a:r>
            <a:r>
              <a:rPr lang="en-US" sz="1800" b="0" i="0" dirty="0">
                <a:solidFill>
                  <a:srgbClr val="444444"/>
                </a:solidFill>
                <a:effectLst/>
                <a:latin typeface="Arial"/>
                <a:cs typeface="Arial"/>
              </a:rPr>
              <a:t>​</a:t>
            </a:r>
            <a:r>
              <a:rPr lang="en-US" sz="1800" dirty="0">
                <a:solidFill>
                  <a:srgbClr val="444444"/>
                </a:solidFill>
                <a:latin typeface="Arial"/>
                <a:cs typeface="Arial"/>
              </a:rPr>
              <a:t>.</a:t>
            </a:r>
            <a:endParaRPr lang="en-US" sz="1800" b="0" i="0" dirty="0">
              <a:solidFill>
                <a:srgbClr val="444444"/>
              </a:solidFill>
              <a:effectLst/>
              <a:latin typeface="Arial" panose="020B0604020202020204" pitchFamily="34" charset="0"/>
              <a:cs typeface="Arial"/>
            </a:endParaRPr>
          </a:p>
          <a:p>
            <a:pPr algn="l" rtl="0" fontAlgn="base">
              <a:buFont typeface="Arial" panose="020B0604020202020204" pitchFamily="34" charset="0"/>
              <a:buChar char="•"/>
            </a:pPr>
            <a:r>
              <a:rPr lang="fr-CA" sz="1800" b="0" i="0" u="none" strike="noStrike" dirty="0">
                <a:solidFill>
                  <a:srgbClr val="000000"/>
                </a:solidFill>
                <a:effectLst/>
                <a:latin typeface="Arial" panose="020B0604020202020204" pitchFamily="34" charset="0"/>
              </a:rPr>
              <a:t> Par confiance, cela veut généralement dire que le partenaire utilise sa position pour lui faire sentir que l’adolescent est sous sa protection. Il existe donc un rapport d’influence ou de persuasion. L’adolescent est en position de vulnérabilité ou de faiblesse.</a:t>
            </a:r>
            <a:r>
              <a:rPr lang="en-US"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fr-CA" sz="1800" b="0" i="0" u="none" strike="noStrike" dirty="0">
                <a:solidFill>
                  <a:srgbClr val="000000"/>
                </a:solidFill>
                <a:effectLst/>
                <a:latin typeface="Arial" panose="020B0604020202020204" pitchFamily="34" charset="0"/>
              </a:rPr>
              <a:t> Par exploitation, cela veut généralement dire que le partenaire tire avantage de la vulnérabilité de l’adolescent. Notion de contrôle du partenaire sur l’adolescent.</a:t>
            </a:r>
            <a:r>
              <a:rPr lang="en-US"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fr-CA" sz="1800" b="0" i="0" u="none" strike="noStrike" dirty="0">
                <a:solidFill>
                  <a:srgbClr val="000000"/>
                </a:solidFill>
                <a:effectLst/>
                <a:latin typeface="Arial" panose="020B0604020202020204" pitchFamily="34" charset="0"/>
              </a:rPr>
              <a:t> La relation de dépendance, confiance ou d’exploitation est évaluée cas par cas, selon les circonstances.</a:t>
            </a:r>
            <a:r>
              <a:rPr lang="en-US" sz="1800" b="0" i="0" dirty="0">
                <a:solidFill>
                  <a:srgbClr val="444444"/>
                </a:solidFill>
                <a:effectLst/>
                <a:latin typeface="Arial" panose="020B0604020202020204" pitchFamily="34" charset="0"/>
              </a:rPr>
              <a:t>​</a:t>
            </a:r>
          </a:p>
          <a:p>
            <a:pPr algn="l" rtl="0" fontAlgn="base"/>
            <a:r>
              <a:rPr lang="fr-CA" sz="1800" b="0" i="0" dirty="0">
                <a:solidFill>
                  <a:srgbClr val="444444"/>
                </a:solidFill>
                <a:effectLst/>
                <a:latin typeface="Arial" panose="020B0604020202020204" pitchFamily="34" charset="0"/>
              </a:rPr>
              <a:t>​</a:t>
            </a:r>
            <a:endParaRPr lang="fr-CA" b="0" i="0" dirty="0">
              <a:solidFill>
                <a:srgbClr val="444444"/>
              </a:solidFill>
              <a:effectLst/>
              <a:latin typeface="Arial" panose="020B0604020202020204" pitchFamily="34" charset="0"/>
            </a:endParaRPr>
          </a:p>
          <a:p>
            <a:pPr algn="l" rtl="0" fontAlgn="base"/>
            <a:r>
              <a:rPr lang="fr-CA" sz="1800" b="1" i="0" u="none" strike="noStrike" dirty="0">
                <a:solidFill>
                  <a:srgbClr val="000000"/>
                </a:solidFill>
                <a:effectLst/>
                <a:latin typeface="Arial" panose="020B0604020202020204" pitchFamily="34" charset="0"/>
              </a:rPr>
              <a:t>Rôle des parents</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0" u="none" strike="noStrike" dirty="0">
                <a:solidFill>
                  <a:srgbClr val="000000"/>
                </a:solidFill>
                <a:effectLst/>
                <a:latin typeface="Arial" panose="020B0604020202020204" pitchFamily="34" charset="0"/>
              </a:rPr>
              <a:t> Les parents ont l’obligation de s’occuper de leur enfant et de le surveiller. Les parents ont donc leur mot à dire quant aux fréquentations de leur enfant. Ils pourraient ainsi lui interdire de voir un amoureux s’ils croient que c’est dans son meilleur intérêt. </a:t>
            </a:r>
            <a:r>
              <a:rPr lang="fr-CA" sz="1800" b="0" i="0" dirty="0">
                <a:solidFill>
                  <a:srgbClr val="444444"/>
                </a:solidFill>
                <a:effectLst/>
                <a:latin typeface="Arial" panose="020B0604020202020204" pitchFamily="34" charset="0"/>
              </a:rPr>
              <a:t>​</a:t>
            </a:r>
          </a:p>
          <a:p>
            <a:pPr algn="l" rtl="0" fontAlgn="base"/>
            <a:r>
              <a:rPr lang="fr-CA" sz="1800" b="0" i="0" dirty="0">
                <a:solidFill>
                  <a:srgbClr val="444444"/>
                </a:solidFill>
                <a:effectLst/>
                <a:latin typeface="Arial" panose="020B0604020202020204" pitchFamily="34" charset="0"/>
              </a:rPr>
              <a:t>​</a:t>
            </a:r>
            <a:endParaRPr lang="fr-CA" b="0" i="0" dirty="0">
              <a:solidFill>
                <a:srgbClr val="444444"/>
              </a:solidFill>
              <a:effectLst/>
              <a:latin typeface="Arial" panose="020B0604020202020204" pitchFamily="34" charset="0"/>
            </a:endParaRPr>
          </a:p>
          <a:p>
            <a:pPr algn="l" rtl="0" fontAlgn="base"/>
            <a:r>
              <a:rPr lang="fr-CA" sz="1800" b="1" i="0" u="none" strike="noStrike" dirty="0">
                <a:solidFill>
                  <a:srgbClr val="000000"/>
                </a:solidFill>
                <a:effectLst/>
                <a:latin typeface="Arial" panose="020B0604020202020204" pitchFamily="34" charset="0"/>
              </a:rPr>
              <a:t>Sources : </a:t>
            </a:r>
            <a:r>
              <a:rPr lang="fr-CA" sz="1800" b="0" i="0" dirty="0">
                <a:solidFill>
                  <a:srgbClr val="444444"/>
                </a:solidFill>
                <a:effectLst/>
                <a:latin typeface="Arial" panose="020B0604020202020204" pitchFamily="34" charset="0"/>
              </a:rPr>
              <a:t>​</a:t>
            </a:r>
            <a:endParaRPr lang="fr-CA"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Arial" panose="020B0604020202020204" pitchFamily="34" charset="0"/>
              </a:rPr>
              <a:t> Code criminel</a:t>
            </a:r>
            <a:r>
              <a:rPr lang="fr-CA" sz="1800" b="0" i="0" u="none" strike="noStrike" dirty="0">
                <a:solidFill>
                  <a:srgbClr val="000000"/>
                </a:solidFill>
                <a:effectLst/>
                <a:latin typeface="Arial" panose="020B0604020202020204" pitchFamily="34" charset="0"/>
              </a:rPr>
              <a:t>, LRC 1985, c C-46, art 150.1 (2) et (2.1), 151, 153, 273.1</a:t>
            </a:r>
            <a:r>
              <a:rPr lang="fr-CA"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fr-CA" sz="1800" b="0" i="1" u="none" strike="noStrike" dirty="0">
                <a:solidFill>
                  <a:srgbClr val="000000"/>
                </a:solidFill>
                <a:effectLst/>
                <a:latin typeface="Arial" panose="020B0604020202020204" pitchFamily="34" charset="0"/>
              </a:rPr>
              <a:t> R.</a:t>
            </a:r>
            <a:r>
              <a:rPr lang="fr-CA" sz="1800" b="0" i="0" u="none" strike="noStrike" dirty="0">
                <a:solidFill>
                  <a:srgbClr val="000000"/>
                </a:solidFill>
                <a:effectLst/>
                <a:latin typeface="Arial" panose="020B0604020202020204" pitchFamily="34" charset="0"/>
              </a:rPr>
              <a:t> c. </a:t>
            </a:r>
            <a:r>
              <a:rPr lang="fr-CA" sz="1800" b="0" i="1" u="none" strike="noStrike" dirty="0">
                <a:solidFill>
                  <a:srgbClr val="000000"/>
                </a:solidFill>
                <a:effectLst/>
                <a:latin typeface="Arial" panose="020B0604020202020204" pitchFamily="34" charset="0"/>
              </a:rPr>
              <a:t>Audet,</a:t>
            </a:r>
            <a:r>
              <a:rPr lang="fr-CA" sz="1800" b="0" i="0" u="none" strike="noStrike" dirty="0">
                <a:solidFill>
                  <a:srgbClr val="000000"/>
                </a:solidFill>
                <a:effectLst/>
                <a:latin typeface="Arial" panose="020B0604020202020204" pitchFamily="34" charset="0"/>
              </a:rPr>
              <a:t> [1996] 2 RCS 171</a:t>
            </a:r>
            <a:r>
              <a:rPr lang="en-US"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fr-CA" sz="1800" b="0" i="1" u="none" strike="noStrike" dirty="0">
                <a:solidFill>
                  <a:srgbClr val="000000"/>
                </a:solidFill>
                <a:effectLst/>
                <a:latin typeface="Arial" panose="020B0604020202020204" pitchFamily="34" charset="0"/>
              </a:rPr>
              <a:t> R.</a:t>
            </a:r>
            <a:r>
              <a:rPr lang="fr-CA" sz="1800" b="0" i="0" u="none" strike="noStrike" dirty="0">
                <a:solidFill>
                  <a:srgbClr val="000000"/>
                </a:solidFill>
                <a:effectLst/>
                <a:latin typeface="Arial" panose="020B0604020202020204" pitchFamily="34" charset="0"/>
              </a:rPr>
              <a:t> c. </a:t>
            </a:r>
            <a:r>
              <a:rPr lang="fr-CA" sz="1800" b="0" i="1" u="none" strike="noStrike" dirty="0">
                <a:solidFill>
                  <a:srgbClr val="000000"/>
                </a:solidFill>
                <a:effectLst/>
                <a:latin typeface="Arial" panose="020B0604020202020204" pitchFamily="34" charset="0"/>
              </a:rPr>
              <a:t>L. (D.B.)</a:t>
            </a:r>
            <a:r>
              <a:rPr lang="fr-CA" sz="1800" b="0" i="0" u="none" strike="noStrike" dirty="0">
                <a:solidFill>
                  <a:srgbClr val="000000"/>
                </a:solidFill>
                <a:effectLst/>
                <a:latin typeface="Arial" panose="020B0604020202020204" pitchFamily="34" charset="0"/>
              </a:rPr>
              <a:t> (1995), 43 CR (4th) 25 (CA ONT)</a:t>
            </a:r>
            <a:r>
              <a:rPr lang="en-US"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fr-CA" sz="1800" b="0" i="1" u="none" strike="noStrike" dirty="0">
                <a:solidFill>
                  <a:srgbClr val="000000"/>
                </a:solidFill>
                <a:effectLst/>
                <a:latin typeface="Arial" panose="020B0604020202020204" pitchFamily="34" charset="0"/>
              </a:rPr>
              <a:t> R.</a:t>
            </a:r>
            <a:r>
              <a:rPr lang="fr-CA" sz="1800" b="0" i="0" u="none" strike="noStrike" dirty="0">
                <a:solidFill>
                  <a:srgbClr val="000000"/>
                </a:solidFill>
                <a:effectLst/>
                <a:latin typeface="Arial" panose="020B0604020202020204" pitchFamily="34" charset="0"/>
              </a:rPr>
              <a:t> c. </a:t>
            </a:r>
            <a:r>
              <a:rPr lang="fr-CA" sz="1800" b="0" i="1" u="none" strike="noStrike" dirty="0">
                <a:solidFill>
                  <a:srgbClr val="000000"/>
                </a:solidFill>
                <a:effectLst/>
                <a:latin typeface="Arial" panose="020B0604020202020204" pitchFamily="34" charset="0"/>
              </a:rPr>
              <a:t>Léon,</a:t>
            </a:r>
            <a:r>
              <a:rPr lang="fr-CA" sz="1800" b="0" i="0" u="none" strike="noStrike" dirty="0">
                <a:solidFill>
                  <a:srgbClr val="000000"/>
                </a:solidFill>
                <a:effectLst/>
                <a:latin typeface="Arial" panose="020B0604020202020204" pitchFamily="34" charset="0"/>
              </a:rPr>
              <a:t> [1992] RL 478 (QC CA), 1992 CanLII 3818.</a:t>
            </a:r>
            <a:r>
              <a:rPr lang="en-US" sz="1800" b="0" i="0" dirty="0">
                <a:solidFill>
                  <a:srgbClr val="444444"/>
                </a:solidFill>
                <a:effectLst/>
                <a:latin typeface="Arial" panose="020B0604020202020204" pitchFamily="34" charset="0"/>
              </a:rPr>
              <a:t>​</a:t>
            </a:r>
          </a:p>
          <a:p>
            <a:endParaRPr lang="fr-CA" dirty="0"/>
          </a:p>
        </p:txBody>
      </p:sp>
      <p:sp>
        <p:nvSpPr>
          <p:cNvPr id="4" name="Espace réservé du numéro de diapositive 3"/>
          <p:cNvSpPr>
            <a:spLocks noGrp="1"/>
          </p:cNvSpPr>
          <p:nvPr>
            <p:ph type="sldNum" sz="quarter" idx="5"/>
          </p:nvPr>
        </p:nvSpPr>
        <p:spPr/>
        <p:txBody>
          <a:bodyPr/>
          <a:lstStyle/>
          <a:p>
            <a:fld id="{F6C799D8-CF1A-4970-BB24-D57ECCEF09D1}" type="slidenum">
              <a:rPr lang="fr-CA" smtClean="0"/>
              <a:t>12</a:t>
            </a:fld>
            <a:endParaRPr lang="fr-CA"/>
          </a:p>
        </p:txBody>
      </p:sp>
    </p:spTree>
    <p:extLst>
      <p:ext uri="{BB962C8B-B14F-4D97-AF65-F5344CB8AC3E}">
        <p14:creationId xmlns:p14="http://schemas.microsoft.com/office/powerpoint/2010/main" val="8282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US" sz="1800" b="1" i="0" u="none" strike="noStrike" dirty="0">
                <a:solidFill>
                  <a:srgbClr val="000000"/>
                </a:solidFill>
                <a:effectLst/>
                <a:latin typeface="Calibri" panose="020F0502020204030204" pitchFamily="34" charset="0"/>
              </a:rPr>
              <a:t>NOTES À L'ENSEIGNANT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fr-CA" sz="1800" b="0" i="0" u="none" strike="noStrike" dirty="0">
                <a:solidFill>
                  <a:srgbClr val="000000"/>
                </a:solidFill>
                <a:effectLst/>
                <a:latin typeface="Arial" panose="020B0604020202020204" pitchFamily="34" charset="0"/>
              </a:rPr>
              <a:t>L’âge pour accepter ou refuser des soins de santé est généralement de 14 ans. </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fr-CA" sz="1800" b="0" i="0" u="none" strike="noStrike" dirty="0">
                <a:solidFill>
                  <a:srgbClr val="000000"/>
                </a:solidFill>
                <a:effectLst/>
                <a:latin typeface="Arial" panose="020B0604020202020204" pitchFamily="34" charset="0"/>
              </a:rPr>
              <a:t>Avant 14 ans, un enfant ne peut décider seul pour sa santé. Ce sont ses parents qui vont accepter ou refuser les soins de santé pour lui. </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fr-CA" sz="1800" b="0" i="0" u="none" strike="noStrike" dirty="0">
                <a:solidFill>
                  <a:srgbClr val="000000"/>
                </a:solidFill>
                <a:effectLst/>
                <a:latin typeface="Arial" panose="020B0604020202020204" pitchFamily="34" charset="0"/>
              </a:rPr>
              <a:t>Les parents doivent prendre cette décision dans l’intérêt de l’enfant, et non selon leurs croyances. Si c’est possible, ils vont aussi considérer l’opinion de l’enfant.</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fr-CA" sz="1800" b="0" i="0" dirty="0">
                <a:solidFill>
                  <a:srgbClr val="444444"/>
                </a:solidFill>
                <a:effectLst/>
                <a:latin typeface="Arial" panose="020B0604020202020204" pitchFamily="34" charset="0"/>
              </a:rPr>
              <a:t>​</a:t>
            </a:r>
            <a:endParaRPr lang="fr-CA" b="0" i="0" dirty="0">
              <a:solidFill>
                <a:srgbClr val="444444"/>
              </a:solidFill>
              <a:effectLst/>
              <a:latin typeface="Calibri" panose="020F0502020204030204" pitchFamily="34" charset="0"/>
            </a:endParaRPr>
          </a:p>
          <a:p>
            <a:pPr algn="l" rtl="0" fontAlgn="base"/>
            <a:r>
              <a:rPr lang="fr-CA" sz="1800" b="0" i="0" u="none" strike="noStrike" dirty="0">
                <a:solidFill>
                  <a:srgbClr val="000000"/>
                </a:solidFill>
                <a:effectLst/>
                <a:latin typeface="Arial" panose="020B0604020202020204" pitchFamily="34" charset="0"/>
              </a:rPr>
              <a:t>Un enfant de 14 ans et plus peut normalement consentir seul aux soins requis par son état de santé. Cela comprend, notamment : l’avortement, l’hospitalisation, la prise de médicaments, les prises de sang et les chirurgies esthétiques nécessaires suite à une brûlure ou une malformation. Les « soins » concernent tout ce qui touche à l’état de santé d’une personne. Voici quelques exemples de soins : </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fr-CA" sz="1800" b="0" i="0" u="none" strike="noStrike" dirty="0">
                <a:solidFill>
                  <a:srgbClr val="000000"/>
                </a:solidFill>
                <a:effectLst/>
                <a:latin typeface="Arial" panose="020B0604020202020204" pitchFamily="34" charset="0"/>
              </a:rPr>
              <a:t> Les examens médicaux;</a:t>
            </a:r>
            <a:r>
              <a:rPr lang="en-US"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fr-CA" sz="1800" b="0" i="0" u="none" strike="noStrike" dirty="0">
                <a:solidFill>
                  <a:srgbClr val="000000"/>
                </a:solidFill>
                <a:effectLst/>
                <a:latin typeface="Arial" panose="020B0604020202020204" pitchFamily="34" charset="0"/>
              </a:rPr>
              <a:t> Les prélèvements;</a:t>
            </a:r>
            <a:r>
              <a:rPr lang="en-US"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fr-CA" sz="1800" b="0" i="0" u="none" strike="noStrike" dirty="0">
                <a:solidFill>
                  <a:srgbClr val="000000"/>
                </a:solidFill>
                <a:effectLst/>
                <a:latin typeface="Arial" panose="020B0604020202020204" pitchFamily="34" charset="0"/>
              </a:rPr>
              <a:t> Les traitements ou toute autre intervention. </a:t>
            </a:r>
            <a:r>
              <a:rPr lang="en-US"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endParaRPr lang="fr-CA" sz="1800" b="0" i="0" dirty="0">
              <a:solidFill>
                <a:srgbClr val="444444"/>
              </a:solidFill>
              <a:effectLst/>
              <a:latin typeface="Arial" panose="020B0604020202020204" pitchFamily="34" charset="0"/>
            </a:endParaRPr>
          </a:p>
          <a:p>
            <a:pPr algn="l" rtl="0" fontAlgn="base"/>
            <a:r>
              <a:rPr lang="fr-CA" sz="1800" b="0" i="0" u="none" strike="noStrike" dirty="0">
                <a:solidFill>
                  <a:srgbClr val="000000"/>
                </a:solidFill>
                <a:effectLst/>
                <a:latin typeface="Arial" panose="020B0604020202020204" pitchFamily="34" charset="0"/>
              </a:rPr>
              <a:t>Les soins peuvent donc toucher le corps ou même l’esprit. C’est le cas d’une visite chez un psychologue, par exemple</a:t>
            </a:r>
            <a:r>
              <a:rPr lang="fr-CA"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fr-CA" sz="1800" b="0" i="0" dirty="0">
                <a:solidFill>
                  <a:srgbClr val="444444"/>
                </a:solidFill>
                <a:effectLst/>
                <a:latin typeface="Arial" panose="020B0604020202020204" pitchFamily="34" charset="0"/>
              </a:rPr>
              <a:t>​</a:t>
            </a:r>
            <a:endParaRPr lang="fr-CA" b="0" i="0" dirty="0">
              <a:solidFill>
                <a:srgbClr val="444444"/>
              </a:solidFill>
              <a:effectLst/>
              <a:latin typeface="Calibri" panose="020F0502020204030204" pitchFamily="34" charset="0"/>
            </a:endParaRPr>
          </a:p>
          <a:p>
            <a:pPr algn="l" rtl="0" fontAlgn="base">
              <a:buFont typeface="Arial" panose="020B0604020202020204" pitchFamily="34" charset="0"/>
              <a:buNone/>
            </a:pPr>
            <a:r>
              <a:rPr lang="fr-CA" sz="1800" b="1" i="0" u="none" strike="noStrike" dirty="0">
                <a:solidFill>
                  <a:srgbClr val="000000"/>
                </a:solidFill>
                <a:effectLst/>
                <a:latin typeface="Arial" panose="020B0604020202020204" pitchFamily="34" charset="0"/>
              </a:rPr>
              <a:t>Nuances:</a:t>
            </a:r>
            <a:r>
              <a:rPr lang="en-US"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fr-CA" sz="1800" b="0" i="0" u="none" strike="noStrike" dirty="0">
                <a:solidFill>
                  <a:srgbClr val="000000"/>
                </a:solidFill>
                <a:effectLst/>
                <a:latin typeface="Arial" panose="020B0604020202020204" pitchFamily="34" charset="0"/>
              </a:rPr>
              <a:t> Cependant, si l’enfant doit séjourner plus de 12 heures dans un établissement de santé, ses parents doivent être avisés.</a:t>
            </a:r>
            <a:r>
              <a:rPr lang="en-US"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fr-CA" sz="1800" b="0" i="0" u="none" strike="noStrike" dirty="0">
                <a:solidFill>
                  <a:srgbClr val="000000"/>
                </a:solidFill>
                <a:effectLst/>
                <a:latin typeface="Arial" panose="020B0604020202020204" pitchFamily="34" charset="0"/>
              </a:rPr>
              <a:t> De plus, si l’enfant de plus de 14 ans refuse des soins requis par son état de santé, le personnel médical devra s’adresser au tribunal pour soigner l’enfant sans son consentement. </a:t>
            </a:r>
            <a:r>
              <a:rPr lang="en-US"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fr-CA" sz="1800" b="0" i="0" u="none" strike="noStrike" dirty="0">
                <a:solidFill>
                  <a:srgbClr val="000000"/>
                </a:solidFill>
                <a:effectLst/>
                <a:latin typeface="Arial" panose="020B0604020202020204" pitchFamily="34" charset="0"/>
              </a:rPr>
              <a:t> En cas d’urgence et si la vie d’un enfant est en danger, les médecins peuvent s’adresser aux parents pour obtenir leur consentement.</a:t>
            </a:r>
            <a:r>
              <a:rPr lang="en-US" sz="1800" b="0" i="0" dirty="0">
                <a:solidFill>
                  <a:srgbClr val="444444"/>
                </a:solidFill>
                <a:effectLst/>
                <a:latin typeface="Arial" panose="020B0604020202020204" pitchFamily="34" charset="0"/>
              </a:rPr>
              <a:t>​</a:t>
            </a:r>
          </a:p>
          <a:p>
            <a:pPr algn="l" rtl="0" fontAlgn="base"/>
            <a:r>
              <a:rPr lang="fr-CA" sz="1800" b="0" i="0" dirty="0">
                <a:solidFill>
                  <a:srgbClr val="444444"/>
                </a:solidFill>
                <a:effectLst/>
                <a:latin typeface="Arial" panose="020B0604020202020204" pitchFamily="34" charset="0"/>
              </a:rPr>
              <a:t>​</a:t>
            </a:r>
            <a:endParaRPr lang="fr-CA" b="0" i="0" dirty="0">
              <a:solidFill>
                <a:srgbClr val="444444"/>
              </a:solidFill>
              <a:effectLst/>
              <a:latin typeface="Calibri" panose="020F0502020204030204" pitchFamily="34" charset="0"/>
            </a:endParaRPr>
          </a:p>
          <a:p>
            <a:pPr algn="l" rtl="0" fontAlgn="base"/>
            <a:r>
              <a:rPr lang="fr-CA" sz="1800" b="0" i="0" u="sng" dirty="0">
                <a:solidFill>
                  <a:srgbClr val="000000"/>
                </a:solidFill>
                <a:effectLst/>
                <a:latin typeface="Arial" panose="020B0604020202020204" pitchFamily="34" charset="0"/>
              </a:rPr>
              <a:t>Les soins non requis par l’état de santé :</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fr-CA" sz="1800" b="0" i="0" u="none" strike="noStrike" dirty="0">
                <a:solidFill>
                  <a:srgbClr val="000000"/>
                </a:solidFill>
                <a:effectLst/>
                <a:latin typeface="Arial" panose="020B0604020202020204" pitchFamily="34" charset="0"/>
              </a:rPr>
              <a:t> </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fr-CA" sz="1800" b="0" i="0" u="none" strike="noStrike" dirty="0">
                <a:solidFill>
                  <a:srgbClr val="000000"/>
                </a:solidFill>
                <a:effectLst/>
                <a:latin typeface="Arial" panose="020B0604020202020204" pitchFamily="34" charset="0"/>
              </a:rPr>
              <a:t> L’enfant de 14 ans et plus peut aussi accepter ou refuser seul les soins qui ne sont pas requis par son état de santé. Toutefois, si ces soins représentent un risque sérieux pour sa santé ET peuvent lui causer des effets graves et permanents, les parents doivent aussi être d’accord. Par exemple : Maxime souhaite obtenir une chirurgie esthétique pour changer son nez. Il devra demander l’accord de ses parents, car ce n’est pas un soin requis par son état de santé, ce soin peut représenter un risque sérieux pour sa santé et peut causer des effets graves et permanents.</a:t>
            </a:r>
            <a:r>
              <a:rPr lang="en-US"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fr-CA" sz="1800" b="0" i="0" u="none" strike="noStrike" dirty="0">
                <a:solidFill>
                  <a:srgbClr val="000000"/>
                </a:solidFill>
                <a:effectLst/>
                <a:latin typeface="Arial" panose="020B0604020202020204" pitchFamily="34" charset="0"/>
              </a:rPr>
              <a:t> Contrairement à la croyance populaire, la loi ne dit pas clairement que l’on doit être âgé de 18 ans ou plus pour se faire tatouer ou percer. Cependant, le tatoueur peut choisir de refuser de tatouer un mineur. (educaloi.qc.ca/capsules/piercings-et-tatouages)</a:t>
            </a:r>
            <a:r>
              <a:rPr lang="en-US"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fr-CA" sz="1800" b="0" i="0" u="none" strike="noStrike" dirty="0">
                <a:solidFill>
                  <a:srgbClr val="000000"/>
                </a:solidFill>
                <a:effectLst/>
                <a:latin typeface="Arial" panose="020B0604020202020204" pitchFamily="34" charset="0"/>
              </a:rPr>
              <a:t> Depuis 2013, les mineurs ne peuvent plus fréquenter les salons de bronzage, à cause des mauvais effets des appareils de bronzage sur la santé. </a:t>
            </a:r>
            <a:r>
              <a:rPr lang="en-US" sz="1800" b="0" i="0" dirty="0">
                <a:solidFill>
                  <a:srgbClr val="444444"/>
                </a:solidFill>
                <a:effectLst/>
                <a:latin typeface="Arial" panose="020B0604020202020204" pitchFamily="34" charset="0"/>
              </a:rPr>
              <a:t>​</a:t>
            </a:r>
          </a:p>
          <a:p>
            <a:pPr algn="l" rtl="0" fontAlgn="base"/>
            <a:r>
              <a:rPr lang="fr-CA" sz="1800" b="0" i="0" dirty="0">
                <a:solidFill>
                  <a:srgbClr val="444444"/>
                </a:solidFill>
                <a:effectLst/>
                <a:latin typeface="Arial" panose="020B0604020202020204" pitchFamily="34" charset="0"/>
              </a:rPr>
              <a:t>​</a:t>
            </a:r>
            <a:endParaRPr lang="fr-CA" b="0" i="0" dirty="0">
              <a:solidFill>
                <a:srgbClr val="444444"/>
              </a:solidFill>
              <a:effectLst/>
              <a:latin typeface="Calibri" panose="020F0502020204030204" pitchFamily="34" charset="0"/>
            </a:endParaRPr>
          </a:p>
          <a:p>
            <a:pPr algn="l" rtl="0" fontAlgn="base"/>
            <a:r>
              <a:rPr lang="fr-CA" sz="1800" b="1" i="0" u="none" strike="noStrike" dirty="0">
                <a:solidFill>
                  <a:srgbClr val="000000"/>
                </a:solidFill>
                <a:effectLst/>
                <a:latin typeface="Arial" panose="020B0604020202020204" pitchFamily="34" charset="0"/>
              </a:rPr>
              <a:t>SOURCES</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None/>
            </a:pPr>
            <a:endParaRPr lang="fr-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Code civil du Québec</a:t>
            </a:r>
            <a:r>
              <a:rPr lang="fr-CA" sz="1800" b="0" i="0" u="none" strike="noStrike" dirty="0">
                <a:solidFill>
                  <a:srgbClr val="000000"/>
                </a:solidFill>
                <a:effectLst/>
                <a:latin typeface="Calibri" panose="020F0502020204030204" pitchFamily="34" charset="0"/>
              </a:rPr>
              <a:t>, RLRQ c CCQ-1991</a:t>
            </a:r>
            <a:r>
              <a:rPr lang="en-US" sz="1800" b="0" i="0" u="none" strike="noStrike" dirty="0">
                <a:solidFill>
                  <a:srgbClr val="000000"/>
                </a:solidFill>
                <a:effectLst/>
                <a:latin typeface="Calibri" panose="020F0502020204030204" pitchFamily="34" charset="0"/>
              </a:rPr>
              <a:t>, </a:t>
            </a:r>
            <a:r>
              <a:rPr lang="fr-CA" sz="1800" b="0" i="0" u="none" strike="noStrike" dirty="0">
                <a:solidFill>
                  <a:srgbClr val="000000"/>
                </a:solidFill>
                <a:effectLst/>
                <a:latin typeface="Arial" panose="020B0604020202020204" pitchFamily="34" charset="0"/>
              </a:rPr>
              <a:t>art. 12 al. 1, 14, 16-18 (consentement aux soins) </a:t>
            </a:r>
            <a:r>
              <a:rPr lang="en-US"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Code civil du Québec</a:t>
            </a:r>
            <a:r>
              <a:rPr lang="fr-CA" sz="1800" b="0" i="0" u="none" strike="noStrike" dirty="0">
                <a:solidFill>
                  <a:srgbClr val="000000"/>
                </a:solidFill>
                <a:effectLst/>
                <a:latin typeface="Calibri" panose="020F0502020204030204" pitchFamily="34" charset="0"/>
              </a:rPr>
              <a:t>, RLRQ c CCQ-1991</a:t>
            </a:r>
            <a:r>
              <a:rPr lang="en-US" sz="1800" b="0" i="0" u="none" strike="noStrike" dirty="0">
                <a:solidFill>
                  <a:srgbClr val="000000"/>
                </a:solidFill>
                <a:effectLst/>
                <a:latin typeface="Calibri" panose="020F0502020204030204" pitchFamily="34" charset="0"/>
              </a:rPr>
              <a:t>,</a:t>
            </a:r>
            <a:r>
              <a:rPr lang="fr-CA" sz="1800" b="0" i="0" u="none" strike="noStrike" dirty="0">
                <a:solidFill>
                  <a:srgbClr val="000000"/>
                </a:solidFill>
                <a:effectLst/>
                <a:latin typeface="Arial" panose="020B0604020202020204" pitchFamily="34" charset="0"/>
              </a:rPr>
              <a:t> art. 33 (intérêt de l’enfant)</a:t>
            </a:r>
            <a:r>
              <a:rPr lang="fr-CA"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fr-CA" sz="1800" b="0" i="0" u="none" strike="noStrike" dirty="0">
                <a:solidFill>
                  <a:srgbClr val="000000"/>
                </a:solidFill>
                <a:effectLst/>
                <a:latin typeface="Arial" panose="020B0604020202020204" pitchFamily="34" charset="0"/>
              </a:rPr>
              <a:t> Robert P. </a:t>
            </a:r>
            <a:r>
              <a:rPr lang="fr-CA" sz="1800" b="0" i="0" u="none" strike="noStrike" dirty="0" err="1">
                <a:solidFill>
                  <a:srgbClr val="000000"/>
                </a:solidFill>
                <a:effectLst/>
                <a:latin typeface="Arial" panose="020B0604020202020204" pitchFamily="34" charset="0"/>
              </a:rPr>
              <a:t>Kouri</a:t>
            </a:r>
            <a:r>
              <a:rPr lang="fr-CA" sz="1800" b="0" i="0" u="none" strike="noStrike" dirty="0">
                <a:solidFill>
                  <a:srgbClr val="000000"/>
                </a:solidFill>
                <a:effectLst/>
                <a:latin typeface="Arial" panose="020B0604020202020204" pitchFamily="34" charset="0"/>
              </a:rPr>
              <a:t> et Suzanne Philips-</a:t>
            </a:r>
            <a:r>
              <a:rPr lang="fr-CA" sz="1800" b="0" i="0" u="none" strike="noStrike" dirty="0" err="1">
                <a:solidFill>
                  <a:srgbClr val="000000"/>
                </a:solidFill>
                <a:effectLst/>
                <a:latin typeface="Arial" panose="020B0604020202020204" pitchFamily="34" charset="0"/>
              </a:rPr>
              <a:t>Nootens</a:t>
            </a:r>
            <a:r>
              <a:rPr lang="fr-CA" sz="1800" b="0" i="0" u="none" strike="noStrike" dirty="0">
                <a:solidFill>
                  <a:srgbClr val="000000"/>
                </a:solidFill>
                <a:effectLst/>
                <a:latin typeface="Arial" panose="020B0604020202020204" pitchFamily="34" charset="0"/>
              </a:rPr>
              <a:t>, L’intégrité de la personne et le consentement aux soins, 3e éd, Cowansville, Éditions Yvon Blais, 2012, aux pages 424 et </a:t>
            </a:r>
            <a:r>
              <a:rPr lang="fr-CA" sz="1800" b="0" i="0" u="none" strike="noStrike" dirty="0" err="1">
                <a:solidFill>
                  <a:srgbClr val="000000"/>
                </a:solidFill>
                <a:effectLst/>
                <a:latin typeface="Arial" panose="020B0604020202020204" pitchFamily="34" charset="0"/>
              </a:rPr>
              <a:t>ss</a:t>
            </a:r>
            <a:r>
              <a:rPr lang="fr-CA" sz="1800" b="0" i="0" u="none" strike="noStrike" dirty="0">
                <a:solidFill>
                  <a:srgbClr val="000000"/>
                </a:solidFill>
                <a:effectLst/>
                <a:latin typeface="Arial" panose="020B0604020202020204" pitchFamily="34" charset="0"/>
              </a:rPr>
              <a:t> (soins requis par l’état de santé), 493 et </a:t>
            </a:r>
            <a:r>
              <a:rPr lang="fr-CA" sz="1800" b="0" i="0" u="none" strike="noStrike" dirty="0" err="1">
                <a:solidFill>
                  <a:srgbClr val="000000"/>
                </a:solidFill>
                <a:effectLst/>
                <a:latin typeface="Arial" panose="020B0604020202020204" pitchFamily="34" charset="0"/>
              </a:rPr>
              <a:t>ss</a:t>
            </a:r>
            <a:r>
              <a:rPr lang="fr-CA" sz="1800" b="0" i="0" u="none" strike="noStrike" dirty="0">
                <a:solidFill>
                  <a:srgbClr val="000000"/>
                </a:solidFill>
                <a:effectLst/>
                <a:latin typeface="Arial" panose="020B0604020202020204" pitchFamily="34" charset="0"/>
              </a:rPr>
              <a:t>. (soins non requis par l’état de santé). </a:t>
            </a:r>
            <a:r>
              <a:rPr lang="en-US" sz="1800" b="0" i="0" dirty="0">
                <a:solidFill>
                  <a:srgbClr val="444444"/>
                </a:solidFill>
                <a:effectLst/>
                <a:latin typeface="Arial" panose="020B0604020202020204" pitchFamily="34" charset="0"/>
              </a:rPr>
              <a:t>​</a:t>
            </a: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F6C799D8-CF1A-4970-BB24-D57ECCEF09D1}" type="slidenum">
              <a:rPr lang="fr-CA" smtClean="0"/>
              <a:t>13</a:t>
            </a:fld>
            <a:endParaRPr lang="fr-CA"/>
          </a:p>
        </p:txBody>
      </p:sp>
    </p:spTree>
    <p:extLst>
      <p:ext uri="{BB962C8B-B14F-4D97-AF65-F5344CB8AC3E}">
        <p14:creationId xmlns:p14="http://schemas.microsoft.com/office/powerpoint/2010/main" val="3160837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US" sz="1800" b="1" i="0" u="none" strike="noStrike" dirty="0">
                <a:solidFill>
                  <a:srgbClr val="000000"/>
                </a:solidFill>
                <a:effectLst/>
                <a:latin typeface="Calibri" panose="020F0502020204030204" pitchFamily="34" charset="0"/>
              </a:rPr>
              <a:t>NOTES À L'ENSEIGNANT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Les </a:t>
            </a:r>
            <a:r>
              <a:rPr lang="en-US" sz="1800" b="0" i="0" u="none" strike="noStrike" dirty="0" err="1">
                <a:solidFill>
                  <a:srgbClr val="000000"/>
                </a:solidFill>
                <a:effectLst/>
                <a:latin typeface="Calibri" panose="020F0502020204030204" pitchFamily="34" charset="0"/>
              </a:rPr>
              <a:t>élèves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nommeront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surement</a:t>
            </a:r>
            <a:r>
              <a:rPr lang="en-US" sz="1800" b="0" i="0" u="none" strike="noStrike" dirty="0">
                <a:solidFill>
                  <a:srgbClr val="000000"/>
                </a:solidFill>
                <a:effectLst/>
                <a:latin typeface="Calibri" panose="020F0502020204030204" pitchFamily="34" charset="0"/>
              </a:rPr>
              <a:t> les </a:t>
            </a:r>
            <a:r>
              <a:rPr lang="en-US" sz="1800" b="0" i="0" u="none" strike="noStrike" dirty="0" err="1">
                <a:solidFill>
                  <a:srgbClr val="000000"/>
                </a:solidFill>
                <a:effectLst/>
                <a:latin typeface="Calibri" panose="020F0502020204030204" pitchFamily="34" charset="0"/>
              </a:rPr>
              <a:t>règles</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sécurité</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qu'ils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connaissent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comme</a:t>
            </a:r>
            <a:r>
              <a:rPr lang="en-US" sz="1800" b="0" i="0" u="none" strike="noStrike" dirty="0">
                <a:solidFill>
                  <a:srgbClr val="000000"/>
                </a:solidFill>
                <a:effectLst/>
                <a:latin typeface="Calibri" panose="020F0502020204030204" pitchFamily="34" charset="0"/>
              </a:rPr>
              <a:t> les </a:t>
            </a:r>
            <a:r>
              <a:rPr lang="en-US" sz="1800" b="0" i="0" u="none" strike="noStrike" dirty="0" err="1">
                <a:solidFill>
                  <a:srgbClr val="000000"/>
                </a:solidFill>
                <a:effectLst/>
                <a:latin typeface="Calibri" panose="020F0502020204030204" pitchFamily="34" charset="0"/>
              </a:rPr>
              <a:t>limites</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vitesse</a:t>
            </a:r>
            <a:r>
              <a:rPr lang="en-US" sz="1800" b="0" i="0" u="none" strike="noStrike" dirty="0">
                <a:solidFill>
                  <a:srgbClr val="000000"/>
                </a:solidFill>
                <a:effectLst/>
                <a:latin typeface="Calibri" panose="020F0502020204030204" pitchFamily="34" charset="0"/>
              </a:rPr>
              <a:t>, les </a:t>
            </a:r>
            <a:r>
              <a:rPr lang="en-US" sz="1800" b="0" i="0" u="none" strike="noStrike" dirty="0" err="1">
                <a:solidFill>
                  <a:srgbClr val="000000"/>
                </a:solidFill>
                <a:effectLst/>
                <a:latin typeface="Calibri" panose="020F0502020204030204" pitchFamily="34" charset="0"/>
              </a:rPr>
              <a:t>feux</a:t>
            </a:r>
            <a:r>
              <a:rPr lang="en-US" sz="1800" b="0" i="0" u="none" strike="noStrike" dirty="0">
                <a:solidFill>
                  <a:srgbClr val="000000"/>
                </a:solidFill>
                <a:effectLst/>
                <a:latin typeface="Calibri" panose="020F0502020204030204" pitchFamily="34" charset="0"/>
              </a:rPr>
              <a:t> de circulation et les </a:t>
            </a:r>
            <a:r>
              <a:rPr lang="en-US" sz="1800" b="0" i="0" u="none" strike="noStrike" dirty="0" err="1">
                <a:solidFill>
                  <a:srgbClr val="000000"/>
                </a:solidFill>
                <a:effectLst/>
                <a:latin typeface="Calibri" panose="020F0502020204030204" pitchFamily="34" charset="0"/>
              </a:rPr>
              <a:t>panneaux</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d'arrêt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Profitez-en</a:t>
            </a:r>
            <a:r>
              <a:rPr lang="en-US" sz="1800" b="0" i="0" u="none" strike="noStrike" dirty="0">
                <a:solidFill>
                  <a:srgbClr val="000000"/>
                </a:solidFill>
                <a:effectLst/>
                <a:latin typeface="Calibri" panose="020F0502020204030204" pitchFamily="34" charset="0"/>
              </a:rPr>
              <a:t> pour </a:t>
            </a:r>
            <a:r>
              <a:rPr lang="en-US" sz="1800" b="0" i="0" u="none" strike="noStrike" dirty="0" err="1">
                <a:solidFill>
                  <a:srgbClr val="000000"/>
                </a:solidFill>
                <a:effectLst/>
                <a:latin typeface="Calibri" panose="020F0502020204030204" pitchFamily="34" charset="0"/>
              </a:rPr>
              <a:t>mentionner</a:t>
            </a:r>
            <a:r>
              <a:rPr lang="en-US" sz="1800" b="0" i="0" u="none" strike="noStrike" dirty="0">
                <a:solidFill>
                  <a:srgbClr val="000000"/>
                </a:solidFill>
                <a:effectLst/>
                <a:latin typeface="Calibri" panose="020F0502020204030204" pitchFamily="34" charset="0"/>
              </a:rPr>
              <a:t> que le code de la </a:t>
            </a:r>
            <a:r>
              <a:rPr lang="en-US" sz="1800" b="0" i="0" u="none" strike="noStrike" dirty="0" err="1">
                <a:solidFill>
                  <a:srgbClr val="000000"/>
                </a:solidFill>
                <a:effectLst/>
                <a:latin typeface="Calibri" panose="020F0502020204030204" pitchFamily="34" charset="0"/>
              </a:rPr>
              <a:t>sécurité</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routière</a:t>
            </a:r>
            <a:r>
              <a:rPr lang="en-US" sz="1800" b="0" i="0" u="none" strike="noStrike" dirty="0">
                <a:solidFill>
                  <a:srgbClr val="000000"/>
                </a:solidFill>
                <a:effectLst/>
                <a:latin typeface="Calibri" panose="020F0502020204030204" pitchFamily="34" charset="0"/>
              </a:rPr>
              <a:t> ne </a:t>
            </a:r>
            <a:r>
              <a:rPr lang="en-US" sz="1800" b="0" i="0" u="none" strike="noStrike" dirty="0" err="1">
                <a:solidFill>
                  <a:srgbClr val="000000"/>
                </a:solidFill>
                <a:effectLst/>
                <a:latin typeface="Calibri" panose="020F0502020204030204" pitchFamily="34" charset="0"/>
              </a:rPr>
              <a:t>concerne</a:t>
            </a:r>
            <a:r>
              <a:rPr lang="en-US" sz="1800" b="0" i="0" u="none" strike="noStrike" dirty="0">
                <a:solidFill>
                  <a:srgbClr val="000000"/>
                </a:solidFill>
                <a:effectLst/>
                <a:latin typeface="Calibri" panose="020F0502020204030204" pitchFamily="34" charset="0"/>
              </a:rPr>
              <a:t> pas que les </a:t>
            </a:r>
            <a:r>
              <a:rPr lang="en-US" sz="1800" b="0" i="0" u="none" strike="noStrike" dirty="0" err="1">
                <a:solidFill>
                  <a:srgbClr val="000000"/>
                </a:solidFill>
                <a:effectLst/>
                <a:latin typeface="Calibri" panose="020F0502020204030204" pitchFamily="34" charset="0"/>
              </a:rPr>
              <a:t>agissements</a:t>
            </a:r>
            <a:r>
              <a:rPr lang="en-US" sz="1800" b="0" i="0" u="none" strike="noStrike" dirty="0">
                <a:solidFill>
                  <a:srgbClr val="000000"/>
                </a:solidFill>
                <a:effectLst/>
                <a:latin typeface="Calibri" panose="020F0502020204030204" pitchFamily="34" charset="0"/>
              </a:rPr>
              <a:t> des </a:t>
            </a:r>
            <a:r>
              <a:rPr lang="en-US" sz="1800" b="0" i="0" u="none" strike="noStrike" dirty="0" err="1">
                <a:solidFill>
                  <a:srgbClr val="000000"/>
                </a:solidFill>
                <a:effectLst/>
                <a:latin typeface="Calibri" panose="020F0502020204030204" pitchFamily="34" charset="0"/>
              </a:rPr>
              <a:t>conducteurs</a:t>
            </a:r>
            <a:r>
              <a:rPr lang="en-US" sz="1800" b="0" i="0" u="none" strike="noStrike" dirty="0">
                <a:solidFill>
                  <a:srgbClr val="000000"/>
                </a:solidFill>
                <a:effectLst/>
                <a:latin typeface="Calibri" panose="020F0502020204030204" pitchFamily="34" charset="0"/>
              </a:rPr>
              <a:t> automobiles. Il parle </a:t>
            </a:r>
            <a:r>
              <a:rPr lang="en-US" sz="1800" b="0" i="0" u="none" strike="noStrike" dirty="0" err="1">
                <a:solidFill>
                  <a:srgbClr val="000000"/>
                </a:solidFill>
                <a:effectLst/>
                <a:latin typeface="Calibri" panose="020F0502020204030204" pitchFamily="34" charset="0"/>
              </a:rPr>
              <a:t>aussi</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Des </a:t>
            </a:r>
            <a:r>
              <a:rPr lang="en-US" sz="1800" b="0" i="0" u="none" strike="noStrike" dirty="0" err="1">
                <a:solidFill>
                  <a:srgbClr val="000000"/>
                </a:solidFill>
                <a:effectLst/>
                <a:latin typeface="Calibri" panose="020F0502020204030204" pitchFamily="34" charset="0"/>
              </a:rPr>
              <a:t>agissements</a:t>
            </a:r>
            <a:r>
              <a:rPr lang="en-US" sz="1800" b="0" i="0" u="none" strike="noStrike" dirty="0">
                <a:solidFill>
                  <a:srgbClr val="000000"/>
                </a:solidFill>
                <a:effectLst/>
                <a:latin typeface="Calibri" panose="020F0502020204030204" pitchFamily="34" charset="0"/>
              </a:rPr>
              <a:t> des </a:t>
            </a:r>
            <a:r>
              <a:rPr lang="en-US" sz="1800" b="0" i="0" u="none" strike="noStrike" dirty="0" err="1">
                <a:solidFill>
                  <a:srgbClr val="000000"/>
                </a:solidFill>
                <a:effectLst/>
                <a:latin typeface="Calibri" panose="020F0502020204030204" pitchFamily="34" charset="0"/>
              </a:rPr>
              <a:t>cyclistes</a:t>
            </a:r>
            <a:r>
              <a:rPr lang="en-US" sz="1800" b="0" i="0" u="none" strike="noStrike" dirty="0">
                <a:solidFill>
                  <a:srgbClr val="000000"/>
                </a:solidFill>
                <a:effectLst/>
                <a:latin typeface="Calibri" panose="020F0502020204030204" pitchFamily="34" charset="0"/>
              </a:rPr>
              <a:t> et des </a:t>
            </a:r>
            <a:r>
              <a:rPr lang="en-US" sz="1800" b="0" i="0" u="none" strike="noStrike" dirty="0" err="1">
                <a:solidFill>
                  <a:srgbClr val="000000"/>
                </a:solidFill>
                <a:effectLst/>
                <a:latin typeface="Calibri" panose="020F0502020204030204" pitchFamily="34" charset="0"/>
              </a:rPr>
              <a:t>piétons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Des obligations </a:t>
            </a:r>
            <a:r>
              <a:rPr lang="en-US" sz="1800" b="0" i="0" u="none" strike="noStrike" dirty="0" err="1">
                <a:solidFill>
                  <a:srgbClr val="000000"/>
                </a:solidFill>
                <a:effectLst/>
                <a:latin typeface="Calibri" panose="020F0502020204030204" pitchFamily="34" charset="0"/>
              </a:rPr>
              <a:t>en</a:t>
            </a:r>
            <a:r>
              <a:rPr lang="en-US" sz="1800" b="0" i="0" u="none" strike="noStrike" dirty="0">
                <a:solidFill>
                  <a:srgbClr val="000000"/>
                </a:solidFill>
                <a:effectLst/>
                <a:latin typeface="Calibri" panose="020F0502020204030204" pitchFamily="34" charset="0"/>
              </a:rPr>
              <a:t> lien avec </a:t>
            </a:r>
            <a:r>
              <a:rPr lang="en-US" sz="1800" b="0" i="0" u="none" strike="noStrike" dirty="0" err="1">
                <a:solidFill>
                  <a:srgbClr val="000000"/>
                </a:solidFill>
                <a:effectLst/>
                <a:latin typeface="Calibri" panose="020F0502020204030204" pitchFamily="34" charset="0"/>
              </a:rPr>
              <a:t>l'entretien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mécanique</a:t>
            </a:r>
            <a:r>
              <a:rPr lang="en-US" sz="1800" b="0" i="0" u="none" strike="noStrike" dirty="0">
                <a:solidFill>
                  <a:srgbClr val="000000"/>
                </a:solidFill>
                <a:effectLst/>
                <a:latin typeface="Calibri" panose="020F0502020204030204" pitchFamily="34" charset="0"/>
              </a:rPr>
              <a:t>, les </a:t>
            </a:r>
            <a:r>
              <a:rPr lang="en-US" sz="1800" b="0" i="0" u="none" strike="noStrike" dirty="0" err="1">
                <a:solidFill>
                  <a:srgbClr val="000000"/>
                </a:solidFill>
                <a:effectLst/>
                <a:latin typeface="Calibri" panose="020F0502020204030204" pitchFamily="34" charset="0"/>
              </a:rPr>
              <a:t>changements</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pneus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l'immatriculation</a:t>
            </a:r>
            <a:r>
              <a:rPr lang="en-US" sz="1800" b="0" i="0" u="none" strike="noStrike" dirty="0">
                <a:solidFill>
                  <a:srgbClr val="000000"/>
                </a:solidFill>
                <a:effectLst/>
                <a:latin typeface="Calibri" panose="020F0502020204030204" pitchFamily="34" charset="0"/>
              </a:rPr>
              <a:t>, etc.</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Des </a:t>
            </a:r>
            <a:r>
              <a:rPr lang="en-US" sz="1800" b="0" i="0" u="none" strike="noStrike" dirty="0" err="1">
                <a:solidFill>
                  <a:srgbClr val="000000"/>
                </a:solidFill>
                <a:effectLst/>
                <a:latin typeface="Calibri" panose="020F0502020204030204" pitchFamily="34" charset="0"/>
              </a:rPr>
              <a:t>règles</a:t>
            </a:r>
            <a:r>
              <a:rPr lang="en-US" sz="1800" b="0" i="0" u="none" strike="noStrike" dirty="0">
                <a:solidFill>
                  <a:srgbClr val="000000"/>
                </a:solidFill>
                <a:effectLst/>
                <a:latin typeface="Calibri" panose="020F0502020204030204" pitchFamily="34" charset="0"/>
              </a:rPr>
              <a:t> pour </a:t>
            </a:r>
            <a:r>
              <a:rPr lang="en-US" sz="1800" b="0" i="0" u="none" strike="noStrike" dirty="0" err="1">
                <a:solidFill>
                  <a:srgbClr val="000000"/>
                </a:solidFill>
                <a:effectLst/>
                <a:latin typeface="Calibri" panose="020F0502020204030204" pitchFamily="34" charset="0"/>
              </a:rPr>
              <a:t>obtenir</a:t>
            </a:r>
            <a:r>
              <a:rPr lang="en-US" sz="1800" b="0" i="0" u="none" strike="noStrike" dirty="0">
                <a:solidFill>
                  <a:srgbClr val="000000"/>
                </a:solidFill>
                <a:effectLst/>
                <a:latin typeface="Calibri" panose="020F0502020204030204" pitchFamily="34" charset="0"/>
              </a:rPr>
              <a:t> son </a:t>
            </a:r>
            <a:r>
              <a:rPr lang="en-US" sz="1800" b="0" i="0" u="none" strike="noStrike" dirty="0" err="1">
                <a:solidFill>
                  <a:srgbClr val="000000"/>
                </a:solidFill>
                <a:effectLst/>
                <a:latin typeface="Calibri" panose="020F0502020204030204" pitchFamily="34" charset="0"/>
              </a:rPr>
              <a:t>permis</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conduire</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a:p>
            <a:pPr algn="l" rtl="0" fontAlgn="base"/>
            <a:r>
              <a:rPr lang="en-US" sz="1800" b="0" i="0" u="none" strike="noStrike" dirty="0">
                <a:solidFill>
                  <a:srgbClr val="000000"/>
                </a:solidFill>
                <a:effectLst/>
                <a:latin typeface="Calibri" panose="020F0502020204030204" pitchFamily="34" charset="0"/>
              </a:rPr>
              <a:t>Un nouveau </a:t>
            </a:r>
            <a:r>
              <a:rPr lang="en-US" sz="1800" b="0" i="0" u="none" strike="noStrike" dirty="0" err="1">
                <a:solidFill>
                  <a:srgbClr val="000000"/>
                </a:solidFill>
                <a:effectLst/>
                <a:latin typeface="Calibri" panose="020F0502020204030204" pitchFamily="34" charset="0"/>
              </a:rPr>
              <a:t>conducteur</a:t>
            </a:r>
            <a:r>
              <a:rPr lang="en-US" sz="1800" b="0" i="0" u="none" strike="noStrike" dirty="0">
                <a:solidFill>
                  <a:srgbClr val="000000"/>
                </a:solidFill>
                <a:effectLst/>
                <a:latin typeface="Calibri" panose="020F0502020204030204" pitchFamily="34" charset="0"/>
              </a:rPr>
              <a:t> qui </a:t>
            </a:r>
            <a:r>
              <a:rPr lang="en-US" sz="1800" b="0" i="0" u="none" strike="noStrike" dirty="0" err="1">
                <a:solidFill>
                  <a:srgbClr val="000000"/>
                </a:solidFill>
                <a:effectLst/>
                <a:latin typeface="Calibri" panose="020F0502020204030204" pitchFamily="34" charset="0"/>
              </a:rPr>
              <a:t>obtient</a:t>
            </a:r>
            <a:r>
              <a:rPr lang="en-US" sz="1800" b="0" i="0" u="none" strike="noStrike" dirty="0">
                <a:solidFill>
                  <a:srgbClr val="000000"/>
                </a:solidFill>
                <a:effectLst/>
                <a:latin typeface="Calibri" panose="020F0502020204030204" pitchFamily="34" charset="0"/>
              </a:rPr>
              <a:t> son </a:t>
            </a:r>
            <a:r>
              <a:rPr lang="en-US" sz="1800" b="0" i="0" u="none" strike="noStrike" dirty="0" err="1">
                <a:solidFill>
                  <a:srgbClr val="000000"/>
                </a:solidFill>
                <a:effectLst/>
                <a:latin typeface="Calibri" panose="020F0502020204030204" pitchFamily="34" charset="0"/>
              </a:rPr>
              <a:t>permis</a:t>
            </a:r>
            <a:r>
              <a:rPr lang="en-US" sz="1800" b="0" i="0" u="none" strike="noStrike" dirty="0">
                <a:solidFill>
                  <a:srgbClr val="000000"/>
                </a:solidFill>
                <a:effectLst/>
                <a:latin typeface="Calibri" panose="020F0502020204030204" pitchFamily="34" charset="0"/>
              </a:rPr>
              <a:t> à </a:t>
            </a:r>
            <a:r>
              <a:rPr lang="en-US" sz="1800" b="0" i="0" u="none" strike="noStrike" dirty="0" err="1">
                <a:solidFill>
                  <a:srgbClr val="000000"/>
                </a:solidFill>
                <a:effectLst/>
                <a:latin typeface="Calibri" panose="020F0502020204030204" pitchFamily="34" charset="0"/>
              </a:rPr>
              <a:t>l'âge</a:t>
            </a:r>
            <a:r>
              <a:rPr lang="en-US" sz="1800" b="0" i="0" u="none" strike="noStrike" dirty="0">
                <a:solidFill>
                  <a:srgbClr val="000000"/>
                </a:solidFill>
                <a:effectLst/>
                <a:latin typeface="Calibri" panose="020F0502020204030204" pitchFamily="34" charset="0"/>
              </a:rPr>
              <a:t> de 16 </a:t>
            </a:r>
            <a:r>
              <a:rPr lang="en-US" sz="1800" b="0" i="0" u="none" strike="noStrike" dirty="0" err="1">
                <a:solidFill>
                  <a:srgbClr val="000000"/>
                </a:solidFill>
                <a:effectLst/>
                <a:latin typeface="Calibri" panose="020F0502020204030204" pitchFamily="34" charset="0"/>
              </a:rPr>
              <a:t>ans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obtient</a:t>
            </a:r>
            <a:r>
              <a:rPr lang="en-US" sz="1800" b="0" i="0" u="none" strike="noStrike" dirty="0">
                <a:solidFill>
                  <a:srgbClr val="000000"/>
                </a:solidFill>
                <a:effectLst/>
                <a:latin typeface="Calibri" panose="020F0502020204030204" pitchFamily="34" charset="0"/>
              </a:rPr>
              <a:t> un </a:t>
            </a:r>
            <a:r>
              <a:rPr lang="en-US" sz="1800" b="0" i="1" u="none" strike="noStrike" dirty="0" err="1">
                <a:solidFill>
                  <a:srgbClr val="000000"/>
                </a:solidFill>
                <a:effectLst/>
                <a:latin typeface="Calibri" panose="020F0502020204030204" pitchFamily="34" charset="0"/>
              </a:rPr>
              <a:t>Permis</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probatoire</a:t>
            </a:r>
            <a:r>
              <a:rPr lang="en-US" sz="1800" b="0" i="1" u="none" strike="noStrike"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et </a:t>
            </a:r>
            <a:r>
              <a:rPr lang="en-US" sz="1800" b="0" i="0" u="none" strike="noStrike" dirty="0" err="1">
                <a:solidFill>
                  <a:srgbClr val="000000"/>
                </a:solidFill>
                <a:effectLst/>
                <a:latin typeface="Calibri" panose="020F0502020204030204" pitchFamily="34" charset="0"/>
              </a:rPr>
              <a:t>devra</a:t>
            </a:r>
            <a:r>
              <a:rPr lang="en-US" sz="1800" b="0" i="0" u="none" strike="noStrike" dirty="0">
                <a:solidFill>
                  <a:srgbClr val="000000"/>
                </a:solidFill>
                <a:effectLst/>
                <a:latin typeface="Calibri" panose="020F0502020204030204" pitchFamily="34" charset="0"/>
              </a:rPr>
              <a:t> respecter </a:t>
            </a:r>
            <a:r>
              <a:rPr lang="en-US" sz="1800" b="0" i="0" u="none" strike="noStrike" dirty="0" err="1">
                <a:solidFill>
                  <a:srgbClr val="000000"/>
                </a:solidFill>
                <a:effectLst/>
                <a:latin typeface="Calibri" panose="020F0502020204030204" pitchFamily="34" charset="0"/>
              </a:rPr>
              <a:t>certaines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règles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spécifiques</a:t>
            </a:r>
            <a:r>
              <a:rPr lang="en-US" sz="1800" b="0" i="0" u="none" strike="noStrike" dirty="0">
                <a:solidFill>
                  <a:srgbClr val="000000"/>
                </a:solidFill>
                <a:effectLst/>
                <a:latin typeface="Calibri" panose="020F0502020204030204" pitchFamily="34" charset="0"/>
              </a:rPr>
              <a:t> pendant les 2 </a:t>
            </a:r>
            <a:r>
              <a:rPr lang="en-US" sz="1800" b="0" i="0" u="none" strike="noStrike" dirty="0" err="1">
                <a:solidFill>
                  <a:srgbClr val="000000"/>
                </a:solidFill>
                <a:effectLst/>
                <a:latin typeface="Calibri" panose="020F0502020204030204" pitchFamily="34" charset="0"/>
              </a:rPr>
              <a:t>années</a:t>
            </a:r>
            <a:r>
              <a:rPr lang="en-US" sz="1800" b="0" i="0" u="none" strike="noStrike" dirty="0">
                <a:solidFill>
                  <a:srgbClr val="000000"/>
                </a:solidFill>
                <a:effectLst/>
                <a:latin typeface="Calibri" panose="020F0502020204030204" pitchFamily="34" charset="0"/>
              </a:rPr>
              <a:t> que </a:t>
            </a:r>
            <a:r>
              <a:rPr lang="en-US" sz="1800" b="0" i="0" u="none" strike="noStrike" dirty="0" err="1">
                <a:solidFill>
                  <a:srgbClr val="000000"/>
                </a:solidFill>
                <a:effectLst/>
                <a:latin typeface="Calibri" panose="020F0502020204030204" pitchFamily="34" charset="0"/>
              </a:rPr>
              <a:t>durent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permis</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p>
          <a:p>
            <a:pPr algn="l" rtl="0" fontAlgn="base"/>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Tolérance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zéro</a:t>
            </a:r>
            <a:r>
              <a:rPr lang="en-US" sz="1800" b="0" i="0" u="none" strike="noStrike" dirty="0">
                <a:solidFill>
                  <a:srgbClr val="000000"/>
                </a:solidFill>
                <a:effectLst/>
                <a:latin typeface="Calibri" panose="020F0502020204030204" pitchFamily="34" charset="0"/>
              </a:rPr>
              <a:t> pour </a:t>
            </a:r>
            <a:r>
              <a:rPr lang="en-US" sz="1800" b="0" i="0" u="none" strike="noStrike" dirty="0" err="1">
                <a:solidFill>
                  <a:srgbClr val="000000"/>
                </a:solidFill>
                <a:effectLst/>
                <a:latin typeface="Calibri" panose="020F0502020204030204" pitchFamily="34" charset="0"/>
              </a:rPr>
              <a:t>l'alcool</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Seulement 4 points </a:t>
            </a:r>
            <a:r>
              <a:rPr lang="en-US" sz="1800" b="0" i="0" u="none" strike="noStrike" dirty="0" err="1">
                <a:solidFill>
                  <a:srgbClr val="000000"/>
                </a:solidFill>
                <a:effectLst/>
                <a:latin typeface="Calibri" panose="020F0502020204030204" pitchFamily="34" charset="0"/>
              </a:rPr>
              <a:t>d'inaptitudes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peuvent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être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accumulés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avant</a:t>
            </a:r>
            <a:r>
              <a:rPr lang="en-US" sz="1800" b="0" i="0" u="none" strike="noStrike" dirty="0">
                <a:solidFill>
                  <a:srgbClr val="000000"/>
                </a:solidFill>
                <a:effectLst/>
                <a:latin typeface="Calibri" panose="020F0502020204030204" pitchFamily="34" charset="0"/>
              </a:rPr>
              <a:t> la </a:t>
            </a:r>
            <a:r>
              <a:rPr lang="en-US" sz="1800" b="0" i="0" u="none" strike="noStrike" dirty="0" err="1">
                <a:solidFill>
                  <a:srgbClr val="000000"/>
                </a:solidFill>
                <a:effectLst/>
                <a:latin typeface="Calibri" panose="020F0502020204030204" pitchFamily="34" charset="0"/>
              </a:rPr>
              <a:t>perte</a:t>
            </a:r>
            <a:r>
              <a:rPr lang="en-US" sz="1800" b="0" i="0" u="none" strike="noStrike" dirty="0">
                <a:solidFill>
                  <a:srgbClr val="000000"/>
                </a:solidFill>
                <a:effectLst/>
                <a:latin typeface="Calibri" panose="020F0502020204030204" pitchFamily="34" charset="0"/>
              </a:rPr>
              <a:t> du </a:t>
            </a:r>
            <a:r>
              <a:rPr lang="en-US" sz="1800" b="0" i="0" u="none" strike="noStrike" dirty="0" err="1">
                <a:solidFill>
                  <a:srgbClr val="000000"/>
                </a:solidFill>
                <a:effectLst/>
                <a:latin typeface="Calibri" panose="020F0502020204030204" pitchFamily="34" charset="0"/>
              </a:rPr>
              <a:t>permis</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a:p>
            <a:pPr algn="l" rtl="0" fontAlgn="base"/>
            <a:r>
              <a:rPr lang="en-US" sz="1800" b="1" i="0" u="none" strike="noStrike" dirty="0">
                <a:solidFill>
                  <a:srgbClr val="000000"/>
                </a:solidFill>
                <a:effectLst/>
                <a:latin typeface="Calibri" panose="020F0502020204030204" pitchFamily="34" charset="0"/>
              </a:rPr>
              <a:t>SOURCES</a:t>
            </a:r>
            <a:r>
              <a:rPr lang="en-US" sz="1800" b="0" i="0" dirty="0">
                <a:solidFill>
                  <a:srgbClr val="444444"/>
                </a:solidFill>
                <a:effectLst/>
                <a:latin typeface="Calibri" panose="020F0502020204030204" pitchFamily="34" charset="0"/>
              </a:rPr>
              <a:t>​ : </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Code de la sécurité routière</a:t>
            </a:r>
            <a:r>
              <a:rPr lang="fr-CA" sz="1800" b="0" i="0" u="none" strike="noStrike" dirty="0">
                <a:solidFill>
                  <a:srgbClr val="000000"/>
                </a:solidFill>
                <a:effectLst/>
                <a:latin typeface="Calibri" panose="020F0502020204030204" pitchFamily="34" charset="0"/>
              </a:rPr>
              <a:t>, RLRQ c C-242, art. 67 al. 2 </a:t>
            </a: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conduite</a:t>
            </a:r>
            <a:r>
              <a:rPr lang="en-US" sz="1800" b="0" i="0" u="none" strike="noStrike" dirty="0">
                <a:solidFill>
                  <a:srgbClr val="000000"/>
                </a:solidFill>
                <a:effectLst/>
                <a:latin typeface="Calibri" panose="020F0502020204030204" pitchFamily="34" charset="0"/>
              </a:rPr>
              <a:t> automobile – 16 </a:t>
            </a:r>
            <a:r>
              <a:rPr lang="en-US" sz="1800" b="0" i="0" u="none" strike="noStrike" dirty="0" err="1">
                <a:solidFill>
                  <a:srgbClr val="000000"/>
                </a:solidFill>
                <a:effectLst/>
                <a:latin typeface="Calibri" panose="020F0502020204030204" pitchFamily="34" charset="0"/>
              </a:rPr>
              <a:t>ans</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Code de la sécurité routière</a:t>
            </a:r>
            <a:r>
              <a:rPr lang="fr-CA" sz="1800" b="0" i="0" u="none" strike="noStrike" dirty="0">
                <a:solidFill>
                  <a:srgbClr val="000000"/>
                </a:solidFill>
                <a:effectLst/>
                <a:latin typeface="Calibri" panose="020F0502020204030204" pitchFamily="34" charset="0"/>
              </a:rPr>
              <a:t>, RLRQ c C-242, art. 1 al. 1 (le Code de la sécurité routière s’applique aussi aux cyclistes et aux piétons)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Code de la sécurité routière</a:t>
            </a:r>
            <a:r>
              <a:rPr lang="fr-CA" sz="1800" b="0" i="0" u="none" strike="noStrike" dirty="0">
                <a:solidFill>
                  <a:srgbClr val="000000"/>
                </a:solidFill>
                <a:effectLst/>
                <a:latin typeface="Calibri" panose="020F0502020204030204" pitchFamily="34" charset="0"/>
              </a:rPr>
              <a:t>, RLRQ c C-242, arts 6-60 (immatriculation)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Code de la sécurité routière</a:t>
            </a:r>
            <a:r>
              <a:rPr lang="fr-CA" sz="1800" b="0" i="0" u="none" strike="noStrike" dirty="0">
                <a:solidFill>
                  <a:srgbClr val="000000"/>
                </a:solidFill>
                <a:effectLst/>
                <a:latin typeface="Calibri" panose="020F0502020204030204" pitchFamily="34" charset="0"/>
              </a:rPr>
              <a:t>, RLRQ c C-242, arts 270 (pneus doivent respecter normes établies par règlement)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Code de la sécurité routière</a:t>
            </a:r>
            <a:r>
              <a:rPr lang="fr-CA" sz="1800" b="0" i="0" u="none" strike="noStrike" dirty="0">
                <a:solidFill>
                  <a:srgbClr val="000000"/>
                </a:solidFill>
                <a:effectLst/>
                <a:latin typeface="Calibri" panose="020F0502020204030204" pitchFamily="34" charset="0"/>
              </a:rPr>
              <a:t>, RLRQ c C-242, arts 65-83.1 (conditions pour obtenir son permis)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fr-CA" sz="1800" b="0" i="0" dirty="0">
                <a:solidFill>
                  <a:srgbClr val="444444"/>
                </a:solidFill>
                <a:effectLst/>
                <a:latin typeface="Calibri" panose="020F0502020204030204" pitchFamily="34" charset="0"/>
              </a:rPr>
              <a:t>​</a:t>
            </a:r>
            <a:endParaRPr lang="fr-CA"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F6C799D8-CF1A-4970-BB24-D57ECCEF09D1}" type="slidenum">
              <a:rPr lang="fr-CA" smtClean="0"/>
              <a:t>14</a:t>
            </a:fld>
            <a:endParaRPr lang="fr-CA"/>
          </a:p>
        </p:txBody>
      </p:sp>
    </p:spTree>
    <p:extLst>
      <p:ext uri="{BB962C8B-B14F-4D97-AF65-F5344CB8AC3E}">
        <p14:creationId xmlns:p14="http://schemas.microsoft.com/office/powerpoint/2010/main" val="744813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US" sz="1800" b="1" i="0" u="none" strike="noStrike" dirty="0">
                <a:solidFill>
                  <a:srgbClr val="000000"/>
                </a:solidFill>
                <a:effectLst/>
                <a:latin typeface="Calibri" panose="020F0502020204030204" pitchFamily="34" charset="0"/>
              </a:rPr>
              <a:t>NOTES À L'ENSEIGNANT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err="1">
                <a:solidFill>
                  <a:srgbClr val="000000"/>
                </a:solidFill>
                <a:effectLst/>
                <a:latin typeface="Calibri" panose="020F0502020204030204" pitchFamily="34" charset="0"/>
              </a:rPr>
              <a:t>Voici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quelques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éléments</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réponse</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Acheter</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l'alcool</a:t>
            </a:r>
            <a:r>
              <a:rPr lang="en-US" sz="1800" b="0" i="0" u="none" strike="noStrike" dirty="0">
                <a:solidFill>
                  <a:srgbClr val="000000"/>
                </a:solidFill>
                <a:effectLst/>
                <a:latin typeface="Calibri" panose="020F0502020204030204" pitchFamily="34" charset="0"/>
              </a:rPr>
              <a:t>, des cigarettes, de la </a:t>
            </a:r>
            <a:r>
              <a:rPr lang="en-US" sz="1800" b="0" i="0" u="none" strike="noStrike" dirty="0" err="1">
                <a:solidFill>
                  <a:srgbClr val="000000"/>
                </a:solidFill>
                <a:effectLst/>
                <a:latin typeface="Calibri" panose="020F0502020204030204" pitchFamily="34" charset="0"/>
              </a:rPr>
              <a:t>lotterie</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Prendre </a:t>
            </a:r>
            <a:r>
              <a:rPr lang="en-US" sz="1800" b="0" i="0" u="none" strike="noStrike" dirty="0" err="1">
                <a:solidFill>
                  <a:srgbClr val="000000"/>
                </a:solidFill>
                <a:effectLst/>
                <a:latin typeface="Calibri" panose="020F0502020204030204" pitchFamily="34" charset="0"/>
              </a:rPr>
              <a:t>toutes</a:t>
            </a:r>
            <a:r>
              <a:rPr lang="en-US" sz="1800" b="0" i="0" u="none" strike="noStrike" dirty="0">
                <a:solidFill>
                  <a:srgbClr val="000000"/>
                </a:solidFill>
                <a:effectLst/>
                <a:latin typeface="Calibri" panose="020F0502020204030204" pitchFamily="34" charset="0"/>
              </a:rPr>
              <a:t> les </a:t>
            </a:r>
            <a:r>
              <a:rPr lang="en-US" sz="1800" b="0" i="0" u="none" strike="noStrike" dirty="0" err="1">
                <a:solidFill>
                  <a:srgbClr val="000000"/>
                </a:solidFill>
                <a:effectLst/>
                <a:latin typeface="Calibri" panose="020F0502020204030204" pitchFamily="34" charset="0"/>
              </a:rPr>
              <a:t>décisions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concernant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ses</a:t>
            </a:r>
            <a:r>
              <a:rPr lang="en-US" sz="1800" b="0" i="0" u="none" strike="noStrike" dirty="0">
                <a:solidFill>
                  <a:srgbClr val="000000"/>
                </a:solidFill>
                <a:effectLst/>
                <a:latin typeface="Calibri" panose="020F0502020204030204" pitchFamily="34" charset="0"/>
              </a:rPr>
              <a:t> finances </a:t>
            </a:r>
            <a:r>
              <a:rPr lang="en-US" sz="1800" b="0" i="0" u="none" strike="noStrike" dirty="0" err="1">
                <a:solidFill>
                  <a:srgbClr val="000000"/>
                </a:solidFill>
                <a:effectLst/>
                <a:latin typeface="Calibri" panose="020F0502020204030204" pitchFamily="34" charset="0"/>
              </a:rPr>
              <a:t>personnelles</a:t>
            </a:r>
            <a:r>
              <a:rPr lang="en-US" sz="1800" b="0" i="0" u="none" strike="noStrike" dirty="0">
                <a:solidFill>
                  <a:srgbClr val="000000"/>
                </a:solidFill>
                <a:effectLst/>
                <a:latin typeface="Calibri" panose="020F0502020204030204" pitchFamily="34" charset="0"/>
              </a:rPr>
              <a:t> par </a:t>
            </a:r>
            <a:r>
              <a:rPr lang="en-US" sz="1800" b="0" i="0" u="none" strike="noStrike" dirty="0" err="1">
                <a:solidFill>
                  <a:srgbClr val="000000"/>
                </a:solidFill>
                <a:effectLst/>
                <a:latin typeface="Calibri" panose="020F0502020204030204" pitchFamily="34" charset="0"/>
              </a:rPr>
              <a:t>elle-même</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Voter, se </a:t>
            </a:r>
            <a:r>
              <a:rPr lang="en-US" sz="1800" b="0" i="0" u="none" strike="noStrike" dirty="0" err="1">
                <a:solidFill>
                  <a:srgbClr val="000000"/>
                </a:solidFill>
                <a:effectLst/>
                <a:latin typeface="Calibri" panose="020F0502020204030204" pitchFamily="34" charset="0"/>
              </a:rPr>
              <a:t>présenter</a:t>
            </a:r>
            <a:r>
              <a:rPr lang="en-US" sz="1800" b="0" i="0" u="none" strike="noStrike" dirty="0">
                <a:solidFill>
                  <a:srgbClr val="000000"/>
                </a:solidFill>
                <a:effectLst/>
                <a:latin typeface="Calibri" panose="020F0502020204030204" pitchFamily="34" charset="0"/>
              </a:rPr>
              <a:t> aux </a:t>
            </a:r>
            <a:r>
              <a:rPr lang="en-US" sz="1800" b="0" i="0" u="none" strike="noStrike" dirty="0" err="1">
                <a:solidFill>
                  <a:srgbClr val="000000"/>
                </a:solidFill>
                <a:effectLst/>
                <a:latin typeface="Calibri" panose="020F0502020204030204" pitchFamily="34" charset="0"/>
              </a:rPr>
              <a:t>élections</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a:p>
            <a:pPr algn="l" rtl="0" fontAlgn="base"/>
            <a:r>
              <a:rPr lang="en-US" sz="1800" b="1" i="0" u="none" strike="noStrike" dirty="0">
                <a:solidFill>
                  <a:srgbClr val="000000"/>
                </a:solidFill>
                <a:effectLst/>
                <a:latin typeface="Calibri" panose="020F0502020204030204" pitchFamily="34" charset="0"/>
              </a:rPr>
              <a:t>SOURCES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Code civil du Québec</a:t>
            </a:r>
            <a:r>
              <a:rPr lang="fr-CA" sz="1800" b="0" i="0" u="none" strike="noStrike" dirty="0">
                <a:solidFill>
                  <a:srgbClr val="000000"/>
                </a:solidFill>
                <a:effectLst/>
                <a:latin typeface="Calibri" panose="020F0502020204030204" pitchFamily="34" charset="0"/>
              </a:rPr>
              <a:t>, RLRQ c CCQ-1991, art 153 </a:t>
            </a: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majorité</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Loi sur les infractions en matière de boissons alcooliques</a:t>
            </a:r>
            <a:r>
              <a:rPr lang="fr-CA" sz="1800" b="0" i="0" u="none" strike="noStrike" dirty="0">
                <a:solidFill>
                  <a:srgbClr val="000000"/>
                </a:solidFill>
                <a:effectLst/>
                <a:latin typeface="Calibri" panose="020F0502020204030204" pitchFamily="34" charset="0"/>
              </a:rPr>
              <a:t>, RLRQ c I-81, art. 103.9 al. 1(2) </a:t>
            </a:r>
            <a:r>
              <a:rPr lang="fr-CA" sz="1800" b="0" i="1" u="none" strike="noStrike" dirty="0">
                <a:solidFill>
                  <a:srgbClr val="000000"/>
                </a:solidFill>
                <a:effectLst/>
                <a:latin typeface="Calibri" panose="020F0502020204030204" pitchFamily="34" charset="0"/>
              </a:rPr>
              <a:t>a contrario </a:t>
            </a:r>
            <a:r>
              <a:rPr lang="fr-CA" sz="1800" b="0" i="0" u="none" strike="noStrike" dirty="0">
                <a:solidFill>
                  <a:srgbClr val="000000"/>
                </a:solidFill>
                <a:effectLst/>
                <a:latin typeface="Calibri" panose="020F0502020204030204" pitchFamily="34" charset="0"/>
              </a:rPr>
              <a:t>(possibilité d’acheter de l’alcool)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Loi concernant la lutte contre le tabagisme</a:t>
            </a:r>
            <a:r>
              <a:rPr lang="fr-CA" sz="1800" b="0" i="0" u="none" strike="noStrike" dirty="0">
                <a:solidFill>
                  <a:srgbClr val="000000"/>
                </a:solidFill>
                <a:effectLst/>
                <a:latin typeface="Calibri" panose="020F0502020204030204" pitchFamily="34" charset="0"/>
              </a:rPr>
              <a:t>, RLRQ c L-62, art. 13.2 al. 1 </a:t>
            </a:r>
            <a:r>
              <a:rPr lang="fr-CA" sz="1800" b="0" i="1" u="none" strike="noStrike" dirty="0">
                <a:solidFill>
                  <a:srgbClr val="000000"/>
                </a:solidFill>
                <a:effectLst/>
                <a:latin typeface="Calibri" panose="020F0502020204030204" pitchFamily="34" charset="0"/>
              </a:rPr>
              <a:t>a contrario</a:t>
            </a:r>
            <a:r>
              <a:rPr lang="fr-CA" sz="1800" b="0" i="0" u="none" strike="noStrike" dirty="0">
                <a:solidFill>
                  <a:srgbClr val="000000"/>
                </a:solidFill>
                <a:effectLst/>
                <a:latin typeface="Calibri" panose="020F0502020204030204" pitchFamily="34" charset="0"/>
              </a:rPr>
              <a:t> (possibilité d’acheter des cigarettes)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Loi sur la Société des loteries du Québec</a:t>
            </a:r>
            <a:r>
              <a:rPr lang="fr-CA" sz="1800" b="0" i="0" u="none" strike="noStrike" dirty="0">
                <a:solidFill>
                  <a:srgbClr val="000000"/>
                </a:solidFill>
                <a:effectLst/>
                <a:latin typeface="Calibri" panose="020F0502020204030204" pitchFamily="34" charset="0"/>
              </a:rPr>
              <a:t>, RLRQ c S-131, art. 25.1 </a:t>
            </a:r>
            <a:r>
              <a:rPr lang="fr-CA" sz="1800" b="0" i="1" u="none" strike="noStrike" dirty="0">
                <a:solidFill>
                  <a:srgbClr val="000000"/>
                </a:solidFill>
                <a:effectLst/>
                <a:latin typeface="Calibri" panose="020F0502020204030204" pitchFamily="34" charset="0"/>
              </a:rPr>
              <a:t>a contrario</a:t>
            </a:r>
            <a:r>
              <a:rPr lang="fr-CA" sz="1800" b="0" i="0" u="none" strike="noStrike" dirty="0">
                <a:solidFill>
                  <a:srgbClr val="000000"/>
                </a:solidFill>
                <a:effectLst/>
                <a:latin typeface="Calibri" panose="020F0502020204030204" pitchFamily="34" charset="0"/>
              </a:rPr>
              <a:t> (possibilité d’acheter des billets de loterie)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Loi électorale</a:t>
            </a:r>
            <a:r>
              <a:rPr lang="fr-CA" sz="1800" b="0" i="0" u="none" strike="noStrike" dirty="0">
                <a:solidFill>
                  <a:srgbClr val="000000"/>
                </a:solidFill>
                <a:effectLst/>
                <a:latin typeface="Calibri" panose="020F0502020204030204" pitchFamily="34" charset="0"/>
              </a:rPr>
              <a:t>, RLRQ c E-33, art. 1 al. 1(1) (droit de vote au Québec) ; </a:t>
            </a:r>
            <a:r>
              <a:rPr lang="fr-CA" sz="1800" b="0" i="1" u="none" strike="noStrike" dirty="0">
                <a:solidFill>
                  <a:srgbClr val="000000"/>
                </a:solidFill>
                <a:effectLst/>
                <a:latin typeface="Calibri" panose="020F0502020204030204" pitchFamily="34" charset="0"/>
              </a:rPr>
              <a:t>Loi électorale du Canada</a:t>
            </a:r>
            <a:r>
              <a:rPr lang="fr-CA" sz="1800" b="0" i="0" u="none" strike="noStrike" dirty="0">
                <a:solidFill>
                  <a:srgbClr val="000000"/>
                </a:solidFill>
                <a:effectLst/>
                <a:latin typeface="Calibri" panose="020F0502020204030204" pitchFamily="34" charset="0"/>
              </a:rPr>
              <a:t>, LC 2000 c 9, art. 3 (droit de vote au fédéral)</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F6C799D8-CF1A-4970-BB24-D57ECCEF09D1}" type="slidenum">
              <a:rPr lang="fr-CA" smtClean="0"/>
              <a:t>15</a:t>
            </a:fld>
            <a:endParaRPr lang="fr-CA"/>
          </a:p>
        </p:txBody>
      </p:sp>
    </p:spTree>
    <p:extLst>
      <p:ext uri="{BB962C8B-B14F-4D97-AF65-F5344CB8AC3E}">
        <p14:creationId xmlns:p14="http://schemas.microsoft.com/office/powerpoint/2010/main" val="844790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À L'ENSEIGNANT</a:t>
            </a:r>
            <a:r>
              <a:rPr lang="en-US" dirty="0"/>
              <a:t> </a:t>
            </a:r>
          </a:p>
          <a:p>
            <a:r>
              <a:rPr lang="en-US" dirty="0"/>
              <a:t> </a:t>
            </a:r>
          </a:p>
          <a:p>
            <a:r>
              <a:rPr lang="en-US" dirty="0"/>
              <a:t>Plus </a:t>
            </a:r>
            <a:r>
              <a:rPr lang="en-US" dirty="0" err="1"/>
              <a:t>tôt</a:t>
            </a:r>
            <a:r>
              <a:rPr lang="en-US" dirty="0"/>
              <a:t>, nous </a:t>
            </a:r>
            <a:r>
              <a:rPr lang="en-US" dirty="0" err="1"/>
              <a:t>avons</a:t>
            </a:r>
            <a:r>
              <a:rPr lang="en-US" dirty="0"/>
              <a:t> </a:t>
            </a:r>
            <a:r>
              <a:rPr lang="en-US" dirty="0" err="1"/>
              <a:t>discuté</a:t>
            </a:r>
            <a:r>
              <a:rPr lang="en-US" dirty="0"/>
              <a:t> des </a:t>
            </a:r>
            <a:r>
              <a:rPr lang="en-US" dirty="0" err="1"/>
              <a:t>responsabilités</a:t>
            </a:r>
            <a:r>
              <a:rPr lang="en-US" dirty="0"/>
              <a:t> des parents. </a:t>
            </a:r>
            <a:r>
              <a:rPr lang="en-US" dirty="0" err="1"/>
              <a:t>Ces</a:t>
            </a:r>
            <a:r>
              <a:rPr lang="en-US" dirty="0"/>
              <a:t> </a:t>
            </a:r>
            <a:r>
              <a:rPr lang="en-US" dirty="0" err="1"/>
              <a:t>responsabilités</a:t>
            </a:r>
            <a:r>
              <a:rPr lang="en-US" dirty="0"/>
              <a:t> </a:t>
            </a:r>
            <a:r>
              <a:rPr lang="en-US" dirty="0" err="1"/>
              <a:t>viennent</a:t>
            </a:r>
            <a:r>
              <a:rPr lang="en-US" dirty="0"/>
              <a:t> </a:t>
            </a:r>
            <a:r>
              <a:rPr lang="en-US" dirty="0" err="1"/>
              <a:t>elles</a:t>
            </a:r>
            <a:r>
              <a:rPr lang="en-US" dirty="0"/>
              <a:t> </a:t>
            </a:r>
            <a:r>
              <a:rPr lang="en-US" dirty="0" err="1"/>
              <a:t>aussi</a:t>
            </a:r>
            <a:r>
              <a:rPr lang="en-US" dirty="0"/>
              <a:t> avec des </a:t>
            </a:r>
            <a:r>
              <a:rPr lang="en-US" dirty="0" err="1"/>
              <a:t>libertés</a:t>
            </a:r>
            <a:r>
              <a:rPr lang="en-US" dirty="0"/>
              <a:t>, </a:t>
            </a:r>
            <a:r>
              <a:rPr lang="en-US" dirty="0" err="1"/>
              <a:t>celles</a:t>
            </a:r>
            <a:r>
              <a:rPr lang="en-US" dirty="0"/>
              <a:t> de </a:t>
            </a:r>
            <a:r>
              <a:rPr lang="en-US" dirty="0" err="1"/>
              <a:t>leurs</a:t>
            </a:r>
            <a:r>
              <a:rPr lang="en-US" dirty="0"/>
              <a:t> enfants. </a:t>
            </a:r>
          </a:p>
          <a:p>
            <a:r>
              <a:rPr lang="en-US" dirty="0"/>
              <a:t> </a:t>
            </a:r>
          </a:p>
          <a:p>
            <a:r>
              <a:rPr lang="en-US" dirty="0"/>
              <a:t>Les enfants </a:t>
            </a:r>
            <a:r>
              <a:rPr lang="en-US" dirty="0" err="1"/>
              <a:t>savent</a:t>
            </a:r>
            <a:r>
              <a:rPr lang="en-US" dirty="0"/>
              <a:t> que la </a:t>
            </a:r>
            <a:r>
              <a:rPr lang="en-US" dirty="0" err="1"/>
              <a:t>société</a:t>
            </a:r>
            <a:r>
              <a:rPr lang="en-US" dirty="0"/>
              <a:t> les </a:t>
            </a:r>
            <a:r>
              <a:rPr lang="en-US" dirty="0" err="1"/>
              <a:t>traitent</a:t>
            </a:r>
            <a:r>
              <a:rPr lang="en-US" dirty="0"/>
              <a:t> </a:t>
            </a:r>
            <a:r>
              <a:rPr lang="en-US" dirty="0" err="1"/>
              <a:t>différement</a:t>
            </a:r>
            <a:r>
              <a:rPr lang="en-US" dirty="0"/>
              <a:t> des </a:t>
            </a:r>
            <a:r>
              <a:rPr lang="en-US" dirty="0" err="1"/>
              <a:t>adultes</a:t>
            </a:r>
            <a:r>
              <a:rPr lang="en-US" dirty="0"/>
              <a:t>. </a:t>
            </a:r>
            <a:r>
              <a:rPr lang="en-US" dirty="0" err="1"/>
              <a:t>Ils</a:t>
            </a:r>
            <a:r>
              <a:rPr lang="en-US" dirty="0"/>
              <a:t> </a:t>
            </a:r>
            <a:r>
              <a:rPr lang="en-US" dirty="0" err="1"/>
              <a:t>ont</a:t>
            </a:r>
            <a:r>
              <a:rPr lang="en-US" dirty="0"/>
              <a:t> conscience de tout </a:t>
            </a:r>
            <a:r>
              <a:rPr lang="en-US" dirty="0" err="1"/>
              <a:t>ce</a:t>
            </a:r>
            <a:r>
              <a:rPr lang="en-US" dirty="0"/>
              <a:t> </a:t>
            </a:r>
            <a:r>
              <a:rPr lang="en-US" dirty="0" err="1"/>
              <a:t>qu'un</a:t>
            </a:r>
            <a:r>
              <a:rPr lang="en-US" dirty="0"/>
              <a:t> </a:t>
            </a:r>
            <a:r>
              <a:rPr lang="en-US" dirty="0" err="1"/>
              <a:t>adulte</a:t>
            </a:r>
            <a:r>
              <a:rPr lang="en-US" dirty="0"/>
              <a:t> à le droit de faire </a:t>
            </a:r>
            <a:r>
              <a:rPr lang="en-US" dirty="0" err="1"/>
              <a:t>qu'eux</a:t>
            </a:r>
            <a:r>
              <a:rPr lang="en-US" dirty="0"/>
              <a:t> ne </a:t>
            </a:r>
            <a:r>
              <a:rPr lang="en-US" dirty="0" err="1"/>
              <a:t>peuvent</a:t>
            </a:r>
            <a:r>
              <a:rPr lang="en-US" dirty="0"/>
              <a:t> pas faire. </a:t>
            </a:r>
            <a:r>
              <a:rPr lang="en-US" dirty="0" err="1"/>
              <a:t>Cependant</a:t>
            </a:r>
            <a:r>
              <a:rPr lang="en-US" dirty="0"/>
              <a:t>, </a:t>
            </a:r>
            <a:r>
              <a:rPr lang="en-US" dirty="0" err="1"/>
              <a:t>ils</a:t>
            </a:r>
            <a:r>
              <a:rPr lang="en-US" dirty="0"/>
              <a:t> </a:t>
            </a:r>
            <a:r>
              <a:rPr lang="en-US" dirty="0" err="1"/>
              <a:t>n'ont</a:t>
            </a:r>
            <a:r>
              <a:rPr lang="en-US" dirty="0"/>
              <a:t> pas </a:t>
            </a:r>
            <a:r>
              <a:rPr lang="en-US" dirty="0" err="1"/>
              <a:t>toujours</a:t>
            </a:r>
            <a:r>
              <a:rPr lang="en-US" dirty="0"/>
              <a:t> conscience que la </a:t>
            </a:r>
            <a:r>
              <a:rPr lang="en-US" dirty="0" err="1"/>
              <a:t>société</a:t>
            </a:r>
            <a:r>
              <a:rPr lang="en-US" dirty="0"/>
              <a:t> </a:t>
            </a:r>
            <a:r>
              <a:rPr lang="en-US" dirty="0" err="1"/>
              <a:t>leur</a:t>
            </a:r>
            <a:r>
              <a:rPr lang="en-US" dirty="0"/>
              <a:t> </a:t>
            </a:r>
            <a:r>
              <a:rPr lang="en-US" dirty="0" err="1"/>
              <a:t>offre</a:t>
            </a:r>
            <a:r>
              <a:rPr lang="en-US" dirty="0"/>
              <a:t> des protections que les </a:t>
            </a:r>
            <a:r>
              <a:rPr lang="en-US" dirty="0" err="1"/>
              <a:t>adultes</a:t>
            </a:r>
            <a:r>
              <a:rPr lang="en-US" dirty="0"/>
              <a:t> </a:t>
            </a:r>
            <a:r>
              <a:rPr lang="en-US" dirty="0" err="1"/>
              <a:t>n'ont</a:t>
            </a:r>
            <a:r>
              <a:rPr lang="en-US" dirty="0"/>
              <a:t> pas! </a:t>
            </a:r>
          </a:p>
          <a:p>
            <a:endParaRPr lang="en-US" dirty="0"/>
          </a:p>
          <a:p>
            <a:r>
              <a:rPr lang="en-US" dirty="0"/>
              <a:t> </a:t>
            </a:r>
          </a:p>
          <a:p>
            <a:r>
              <a:rPr lang="en-US" dirty="0"/>
              <a:t>Les </a:t>
            </a:r>
            <a:r>
              <a:rPr lang="en-US" dirty="0" err="1"/>
              <a:t>élèves</a:t>
            </a:r>
            <a:r>
              <a:rPr lang="en-US" dirty="0"/>
              <a:t> </a:t>
            </a:r>
            <a:r>
              <a:rPr lang="en-US" dirty="0" err="1"/>
              <a:t>tentent</a:t>
            </a:r>
            <a:r>
              <a:rPr lang="en-US" dirty="0"/>
              <a:t>, </a:t>
            </a:r>
            <a:r>
              <a:rPr lang="en-US" dirty="0" err="1"/>
              <a:t>en</a:t>
            </a:r>
            <a:r>
              <a:rPr lang="en-US" dirty="0"/>
              <a:t> </a:t>
            </a:r>
            <a:r>
              <a:rPr lang="en-US" dirty="0" err="1"/>
              <a:t>équipe</a:t>
            </a:r>
            <a:r>
              <a:rPr lang="en-US" dirty="0"/>
              <a:t> </a:t>
            </a:r>
            <a:r>
              <a:rPr lang="en-US" dirty="0" err="1"/>
              <a:t>ou</a:t>
            </a:r>
            <a:r>
              <a:rPr lang="en-US" dirty="0"/>
              <a:t> </a:t>
            </a:r>
            <a:r>
              <a:rPr lang="en-US" dirty="0" err="1"/>
              <a:t>individuellement</a:t>
            </a:r>
            <a:r>
              <a:rPr lang="en-US" dirty="0"/>
              <a:t>, de </a:t>
            </a:r>
            <a:r>
              <a:rPr lang="en-US" dirty="0" err="1"/>
              <a:t>trouver</a:t>
            </a:r>
            <a:r>
              <a:rPr lang="en-US" dirty="0"/>
              <a:t> </a:t>
            </a:r>
            <a:r>
              <a:rPr lang="en-US" dirty="0" err="1"/>
              <a:t>si</a:t>
            </a:r>
            <a:r>
              <a:rPr lang="en-US" dirty="0"/>
              <a:t> le </a:t>
            </a:r>
            <a:r>
              <a:rPr lang="en-US" dirty="0" err="1"/>
              <a:t>jeune</a:t>
            </a:r>
            <a:r>
              <a:rPr lang="en-US" dirty="0"/>
              <a:t> dans la mise </a:t>
            </a:r>
            <a:r>
              <a:rPr lang="en-US" dirty="0" err="1"/>
              <a:t>en</a:t>
            </a:r>
            <a:r>
              <a:rPr lang="en-US" dirty="0"/>
              <a:t> situation (cahier de </a:t>
            </a:r>
            <a:r>
              <a:rPr lang="en-US" dirty="0" err="1"/>
              <a:t>l'élève</a:t>
            </a:r>
            <a:r>
              <a:rPr lang="en-US" dirty="0"/>
              <a:t>) </a:t>
            </a:r>
            <a:r>
              <a:rPr lang="en-US" dirty="0" err="1"/>
              <a:t>pourrait</a:t>
            </a:r>
            <a:r>
              <a:rPr lang="en-US" dirty="0"/>
              <a:t> </a:t>
            </a:r>
            <a:r>
              <a:rPr lang="en-US" dirty="0" err="1"/>
              <a:t>bénéficier</a:t>
            </a:r>
            <a:r>
              <a:rPr lang="en-US" dirty="0"/>
              <a:t> de protections </a:t>
            </a:r>
            <a:r>
              <a:rPr lang="en-US" dirty="0" err="1"/>
              <a:t>prévues</a:t>
            </a:r>
            <a:r>
              <a:rPr lang="en-US" dirty="0"/>
              <a:t> par la </a:t>
            </a:r>
            <a:r>
              <a:rPr lang="en-US" dirty="0" err="1"/>
              <a:t>loi</a:t>
            </a:r>
            <a:r>
              <a:rPr lang="en-US" dirty="0"/>
              <a:t>. Il </a:t>
            </a:r>
            <a:r>
              <a:rPr lang="en-US" dirty="0" err="1"/>
              <a:t>est</a:t>
            </a:r>
            <a:r>
              <a:rPr lang="en-US" dirty="0"/>
              <a:t> normal </a:t>
            </a:r>
            <a:r>
              <a:rPr lang="en-US" dirty="0" err="1"/>
              <a:t>qu'ils</a:t>
            </a:r>
            <a:r>
              <a:rPr lang="en-US" dirty="0"/>
              <a:t> ne </a:t>
            </a:r>
            <a:r>
              <a:rPr lang="en-US" dirty="0" err="1"/>
              <a:t>sachent</a:t>
            </a:r>
            <a:r>
              <a:rPr lang="en-US" dirty="0"/>
              <a:t> pas encore </a:t>
            </a:r>
            <a:r>
              <a:rPr lang="en-US" dirty="0" err="1"/>
              <a:t>ce</a:t>
            </a:r>
            <a:r>
              <a:rPr lang="en-US" dirty="0"/>
              <a:t> que la </a:t>
            </a:r>
            <a:r>
              <a:rPr lang="en-US" dirty="0" err="1"/>
              <a:t>loi</a:t>
            </a:r>
            <a:r>
              <a:rPr lang="en-US" dirty="0"/>
              <a:t> </a:t>
            </a:r>
            <a:r>
              <a:rPr lang="en-US" dirty="0" err="1"/>
              <a:t>dit</a:t>
            </a:r>
            <a:r>
              <a:rPr lang="en-US" dirty="0"/>
              <a:t> pour </a:t>
            </a:r>
            <a:r>
              <a:rPr lang="en-US" dirty="0" err="1"/>
              <a:t>ces</a:t>
            </a:r>
            <a:r>
              <a:rPr lang="en-US" dirty="0"/>
              <a:t> situations. Par contre, le fait </a:t>
            </a:r>
            <a:r>
              <a:rPr lang="en-US" dirty="0" err="1"/>
              <a:t>d'avoir</a:t>
            </a:r>
            <a:r>
              <a:rPr lang="en-US" dirty="0"/>
              <a:t> déjà </a:t>
            </a:r>
            <a:r>
              <a:rPr lang="en-US" dirty="0" err="1"/>
              <a:t>réfléchi</a:t>
            </a:r>
            <a:r>
              <a:rPr lang="en-US" dirty="0"/>
              <a:t> aux </a:t>
            </a:r>
            <a:r>
              <a:rPr lang="en-US" dirty="0" err="1"/>
              <a:t>conséquences</a:t>
            </a:r>
            <a:r>
              <a:rPr lang="en-US" dirty="0"/>
              <a:t> </a:t>
            </a:r>
            <a:r>
              <a:rPr lang="en-US" dirty="0" err="1"/>
              <a:t>possibles</a:t>
            </a:r>
            <a:r>
              <a:rPr lang="en-US" dirty="0"/>
              <a:t> </a:t>
            </a:r>
            <a:r>
              <a:rPr lang="en-US" dirty="0" err="1"/>
              <a:t>selon</a:t>
            </a:r>
            <a:r>
              <a:rPr lang="en-US" dirty="0"/>
              <a:t> </a:t>
            </a:r>
            <a:r>
              <a:rPr lang="en-US" dirty="0" err="1"/>
              <a:t>eux</a:t>
            </a:r>
            <a:r>
              <a:rPr lang="en-US" dirty="0"/>
              <a:t> les </a:t>
            </a:r>
            <a:r>
              <a:rPr lang="en-US" dirty="0" err="1"/>
              <a:t>engagera</a:t>
            </a:r>
            <a:r>
              <a:rPr lang="en-US" dirty="0"/>
              <a:t> plus </a:t>
            </a:r>
            <a:r>
              <a:rPr lang="en-US" dirty="0" err="1"/>
              <a:t>fortement</a:t>
            </a:r>
            <a:r>
              <a:rPr lang="en-US" dirty="0"/>
              <a:t> dans </a:t>
            </a:r>
            <a:r>
              <a:rPr lang="en-US" dirty="0" err="1"/>
              <a:t>leurs</a:t>
            </a:r>
            <a:r>
              <a:rPr lang="en-US" dirty="0"/>
              <a:t> </a:t>
            </a:r>
            <a:r>
              <a:rPr lang="en-US" dirty="0" err="1"/>
              <a:t>apprentissages</a:t>
            </a:r>
            <a:r>
              <a:rPr lang="en-US" dirty="0"/>
              <a:t>. </a:t>
            </a:r>
            <a:r>
              <a:rPr lang="fr-FR" dirty="0"/>
              <a:t> </a:t>
            </a:r>
            <a:endParaRPr lang="fr-FR" dirty="0">
              <a:cs typeface="Arial"/>
            </a:endParaRPr>
          </a:p>
          <a:p>
            <a:r>
              <a:rPr lang="fr-CA" dirty="0"/>
              <a:t> </a:t>
            </a:r>
          </a:p>
          <a:p>
            <a:endParaRPr lang="fr-CA" dirty="0"/>
          </a:p>
          <a:p>
            <a:endParaRPr lang="en-US" dirty="0">
              <a:latin typeface="Calibri"/>
              <a:cs typeface="Calibri"/>
            </a:endParaRPr>
          </a:p>
        </p:txBody>
      </p:sp>
      <p:sp>
        <p:nvSpPr>
          <p:cNvPr id="4" name="Espace réservé du numéro de diapositive 3"/>
          <p:cNvSpPr>
            <a:spLocks noGrp="1"/>
          </p:cNvSpPr>
          <p:nvPr>
            <p:ph type="sldNum" sz="quarter" idx="5"/>
          </p:nvPr>
        </p:nvSpPr>
        <p:spPr/>
        <p:txBody>
          <a:bodyPr/>
          <a:lstStyle/>
          <a:p>
            <a:fld id="{F6C799D8-CF1A-4970-BB24-D57ECCEF09D1}" type="slidenum">
              <a:rPr lang="fr-CA" smtClean="0"/>
              <a:t>16</a:t>
            </a:fld>
            <a:endParaRPr lang="fr-CA"/>
          </a:p>
        </p:txBody>
      </p:sp>
    </p:spTree>
    <p:extLst>
      <p:ext uri="{BB962C8B-B14F-4D97-AF65-F5344CB8AC3E}">
        <p14:creationId xmlns:p14="http://schemas.microsoft.com/office/powerpoint/2010/main" val="3489070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US" sz="1800" b="1" i="0" u="none" strike="noStrike" dirty="0">
                <a:solidFill>
                  <a:srgbClr val="000000"/>
                </a:solidFill>
                <a:effectLst/>
                <a:latin typeface="Calibri" panose="020F0502020204030204" pitchFamily="34" charset="0"/>
              </a:rPr>
              <a:t>NOTES À L'ENSEIGNANT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u="none" strike="noStrike" dirty="0">
                <a:solidFill>
                  <a:srgbClr val="000000"/>
                </a:solidFill>
                <a:effectLst/>
                <a:latin typeface="Calibri" panose="020F0502020204030204" pitchFamily="34" charset="0"/>
              </a:rPr>
              <a:t>La DPJ doit </a:t>
            </a:r>
            <a:r>
              <a:rPr lang="en-US" sz="1800" b="0" i="0" u="none" strike="noStrike" dirty="0" err="1">
                <a:solidFill>
                  <a:srgbClr val="000000"/>
                </a:solidFill>
                <a:effectLst/>
                <a:latin typeface="Calibri" panose="020F0502020204030204" pitchFamily="34" charset="0"/>
              </a:rPr>
              <a:t>être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appelée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si</a:t>
            </a:r>
            <a:r>
              <a:rPr lang="en-US" sz="1800" b="0" i="0" u="none" strike="noStrike" dirty="0">
                <a:solidFill>
                  <a:srgbClr val="000000"/>
                </a:solidFill>
                <a:effectLst/>
                <a:latin typeface="Calibri" panose="020F0502020204030204" pitchFamily="34" charset="0"/>
              </a:rPr>
              <a:t> les </a:t>
            </a:r>
            <a:r>
              <a:rPr lang="en-US" sz="1800" b="0" i="0" u="none" strike="noStrike" dirty="0" err="1">
                <a:solidFill>
                  <a:srgbClr val="000000"/>
                </a:solidFill>
                <a:effectLst/>
                <a:latin typeface="Calibri" panose="020F0502020204030204" pitchFamily="34" charset="0"/>
              </a:rPr>
              <a:t>besoins</a:t>
            </a:r>
            <a:r>
              <a:rPr lang="en-US" sz="1800" b="0" i="0" u="none" strike="noStrike" dirty="0">
                <a:solidFill>
                  <a:srgbClr val="000000"/>
                </a:solidFill>
                <a:effectLst/>
                <a:latin typeface="Calibri" panose="020F0502020204030204" pitchFamily="34" charset="0"/>
              </a:rPr>
              <a:t> de base d'un enfant ne </a:t>
            </a:r>
            <a:r>
              <a:rPr lang="en-US" sz="1800" b="0" i="0" u="none" strike="noStrike" dirty="0" err="1">
                <a:solidFill>
                  <a:srgbClr val="000000"/>
                </a:solidFill>
                <a:effectLst/>
                <a:latin typeface="Calibri" panose="020F0502020204030204" pitchFamily="34" charset="0"/>
              </a:rPr>
              <a:t>sont</a:t>
            </a:r>
            <a:r>
              <a:rPr lang="en-US" sz="1800" b="0" i="0" u="none" strike="noStrike" dirty="0">
                <a:solidFill>
                  <a:srgbClr val="000000"/>
                </a:solidFill>
                <a:effectLst/>
                <a:latin typeface="Calibri" panose="020F0502020204030204" pitchFamily="34" charset="0"/>
              </a:rPr>
              <a:t> pas </a:t>
            </a:r>
            <a:r>
              <a:rPr lang="en-US" sz="1800" b="0" i="0" u="none" strike="noStrike" dirty="0" err="1">
                <a:solidFill>
                  <a:srgbClr val="000000"/>
                </a:solidFill>
                <a:effectLst/>
                <a:latin typeface="Calibri" panose="020F0502020204030204" pitchFamily="34" charset="0"/>
              </a:rPr>
              <a:t>comblés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ou</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si</a:t>
            </a:r>
            <a:r>
              <a:rPr lang="en-US" sz="1800" b="0" i="0" u="none" strike="noStrike" dirty="0">
                <a:solidFill>
                  <a:srgbClr val="000000"/>
                </a:solidFill>
                <a:effectLst/>
                <a:latin typeface="Calibri" panose="020F0502020204030204" pitchFamily="34" charset="0"/>
              </a:rPr>
              <a:t> on </a:t>
            </a:r>
            <a:r>
              <a:rPr lang="en-US" sz="1800" b="0" i="0" u="none" strike="noStrike" dirty="0" err="1">
                <a:solidFill>
                  <a:srgbClr val="000000"/>
                </a:solidFill>
                <a:effectLst/>
                <a:latin typeface="Calibri" panose="020F0502020204030204" pitchFamily="34" charset="0"/>
              </a:rPr>
              <a:t>juge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qu'il</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n'est</a:t>
            </a:r>
            <a:r>
              <a:rPr lang="en-US" sz="1800" b="0" i="0" u="none" strike="noStrike" dirty="0">
                <a:solidFill>
                  <a:srgbClr val="000000"/>
                </a:solidFill>
                <a:effectLst/>
                <a:latin typeface="Calibri" panose="020F0502020204030204" pitchFamily="34" charset="0"/>
              </a:rPr>
              <a:t> pas </a:t>
            </a:r>
            <a:r>
              <a:rPr lang="en-US" sz="1800" b="0" i="0" u="none" strike="noStrike" dirty="0" err="1">
                <a:solidFill>
                  <a:srgbClr val="000000"/>
                </a:solidFill>
                <a:effectLst/>
                <a:latin typeface="Calibri" panose="020F0502020204030204" pitchFamily="34" charset="0"/>
              </a:rPr>
              <a:t>en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sécurité</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Voici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quelques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exemples</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L'enfant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est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négligé</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lvl="1"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On ne </a:t>
            </a:r>
            <a:r>
              <a:rPr lang="en-US" sz="1800" b="0" i="0" u="none" strike="noStrike" dirty="0" err="1">
                <a:solidFill>
                  <a:srgbClr val="000000"/>
                </a:solidFill>
                <a:effectLst/>
                <a:latin typeface="Calibri" panose="020F0502020204030204" pitchFamily="34" charset="0"/>
              </a:rPr>
              <a:t>lui</a:t>
            </a:r>
            <a:r>
              <a:rPr lang="en-US" sz="1800" b="0" i="0" u="none" strike="noStrike" dirty="0">
                <a:solidFill>
                  <a:srgbClr val="000000"/>
                </a:solidFill>
                <a:effectLst/>
                <a:latin typeface="Calibri" panose="020F0502020204030204" pitchFamily="34" charset="0"/>
              </a:rPr>
              <a:t> assure pas </a:t>
            </a:r>
            <a:r>
              <a:rPr lang="en-US" sz="1800" b="0" i="0" u="none" strike="noStrike" dirty="0" err="1">
                <a:solidFill>
                  <a:srgbClr val="000000"/>
                </a:solidFill>
                <a:effectLst/>
                <a:latin typeface="Calibri" panose="020F0502020204030204" pitchFamily="34" charset="0"/>
              </a:rPr>
              <a:t>l’essentiel</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ses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besoins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d’ordre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alimentaire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vestimentaire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d’hygiène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ou</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logement</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lvl="1"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On ne </a:t>
            </a:r>
            <a:r>
              <a:rPr lang="en-US" sz="1800" b="0" i="0" u="none" strike="noStrike" dirty="0" err="1">
                <a:solidFill>
                  <a:srgbClr val="000000"/>
                </a:solidFill>
                <a:effectLst/>
                <a:latin typeface="Calibri" panose="020F0502020204030204" pitchFamily="34" charset="0"/>
              </a:rPr>
              <a:t>lui</a:t>
            </a:r>
            <a:r>
              <a:rPr lang="en-US" sz="1800" b="0" i="0" u="none" strike="noStrike" dirty="0">
                <a:solidFill>
                  <a:srgbClr val="000000"/>
                </a:solidFill>
                <a:effectLst/>
                <a:latin typeface="Calibri" panose="020F0502020204030204" pitchFamily="34" charset="0"/>
              </a:rPr>
              <a:t> assure pas les </a:t>
            </a:r>
            <a:r>
              <a:rPr lang="en-US" sz="1800" b="0" i="0" u="none" strike="noStrike" dirty="0" err="1">
                <a:solidFill>
                  <a:srgbClr val="000000"/>
                </a:solidFill>
                <a:effectLst/>
                <a:latin typeface="Calibri" panose="020F0502020204030204" pitchFamily="34" charset="0"/>
              </a:rPr>
              <a:t>soins</a:t>
            </a:r>
            <a:r>
              <a:rPr lang="en-US" sz="1800" b="0" i="0" u="none" strike="noStrike" dirty="0">
                <a:solidFill>
                  <a:srgbClr val="000000"/>
                </a:solidFill>
                <a:effectLst/>
                <a:latin typeface="Calibri" panose="020F0502020204030204" pitchFamily="34" charset="0"/>
              </a:rPr>
              <a:t> que </a:t>
            </a:r>
            <a:r>
              <a:rPr lang="en-US" sz="1800" b="0" i="0" u="none" strike="noStrike" dirty="0" err="1">
                <a:solidFill>
                  <a:srgbClr val="000000"/>
                </a:solidFill>
                <a:effectLst/>
                <a:latin typeface="Calibri" panose="020F0502020204030204" pitchFamily="34" charset="0"/>
              </a:rPr>
              <a:t>requiert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santé</a:t>
            </a:r>
            <a:r>
              <a:rPr lang="en-US" sz="1800" b="0" i="0" u="none" strike="noStrike" dirty="0">
                <a:solidFill>
                  <a:srgbClr val="000000"/>
                </a:solidFill>
                <a:effectLst/>
                <a:latin typeface="Calibri" panose="020F0502020204030204" pitchFamily="34" charset="0"/>
              </a:rPr>
              <a:t> physique </a:t>
            </a:r>
            <a:r>
              <a:rPr lang="en-US" sz="1800" b="0" i="0" u="none" strike="noStrike" dirty="0" err="1">
                <a:solidFill>
                  <a:srgbClr val="000000"/>
                </a:solidFill>
                <a:effectLst/>
                <a:latin typeface="Calibri" panose="020F0502020204030204" pitchFamily="34" charset="0"/>
              </a:rPr>
              <a:t>ou</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mentale</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L'enfant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subit</a:t>
            </a:r>
            <a:r>
              <a:rPr lang="en-US" sz="1800" b="0" i="0" u="none" strike="noStrike" dirty="0">
                <a:solidFill>
                  <a:srgbClr val="000000"/>
                </a:solidFill>
                <a:effectLst/>
                <a:latin typeface="Calibri" panose="020F0502020204030204" pitchFamily="34" charset="0"/>
              </a:rPr>
              <a:t> des </a:t>
            </a:r>
            <a:r>
              <a:rPr lang="en-US" sz="1800" b="0" i="0" u="none" strike="noStrike" dirty="0" err="1">
                <a:solidFill>
                  <a:srgbClr val="000000"/>
                </a:solidFill>
                <a:effectLst/>
                <a:latin typeface="Calibri" panose="020F0502020204030204" pitchFamily="34" charset="0"/>
              </a:rPr>
              <a:t>abus</a:t>
            </a:r>
            <a:r>
              <a:rPr lang="en-US" sz="1800" b="0" i="0" u="none" strike="noStrike" dirty="0">
                <a:solidFill>
                  <a:srgbClr val="000000"/>
                </a:solidFill>
                <a:effectLst/>
                <a:latin typeface="Calibri" panose="020F0502020204030204" pitchFamily="34" charset="0"/>
              </a:rPr>
              <a:t> physiques </a:t>
            </a:r>
            <a:r>
              <a:rPr lang="en-US" sz="1800" b="0" i="0" u="none" strike="noStrike" dirty="0" err="1">
                <a:solidFill>
                  <a:srgbClr val="000000"/>
                </a:solidFill>
                <a:effectLst/>
                <a:latin typeface="Calibri" panose="020F0502020204030204" pitchFamily="34" charset="0"/>
              </a:rPr>
              <a:t>ou</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sexuels</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L'enfant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subit</a:t>
            </a:r>
            <a:r>
              <a:rPr lang="en-US" sz="1800" b="0" i="0" u="none" strike="noStrike" dirty="0">
                <a:solidFill>
                  <a:srgbClr val="000000"/>
                </a:solidFill>
                <a:effectLst/>
                <a:latin typeface="Calibri" panose="020F0502020204030204" pitchFamily="34" charset="0"/>
              </a:rPr>
              <a:t> des </a:t>
            </a:r>
            <a:r>
              <a:rPr lang="en-US" sz="1800" b="0" i="0" u="none" strike="noStrike" dirty="0" err="1">
                <a:solidFill>
                  <a:srgbClr val="000000"/>
                </a:solidFill>
                <a:effectLst/>
                <a:latin typeface="Calibri" panose="020F0502020204030204" pitchFamily="34" charset="0"/>
              </a:rPr>
              <a:t>mauvais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traitements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psychologiques</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L'enfant</a:t>
            </a:r>
            <a:r>
              <a:rPr lang="en-US" sz="1800" b="0" i="0" u="none" strike="noStrike" dirty="0">
                <a:solidFill>
                  <a:srgbClr val="000000"/>
                </a:solidFill>
                <a:effectLst/>
                <a:latin typeface="Calibri" panose="020F0502020204030204" pitchFamily="34" charset="0"/>
              </a:rPr>
              <a:t> ne </a:t>
            </a:r>
            <a:r>
              <a:rPr lang="en-US" sz="1800" b="0" i="0" u="none" strike="noStrike" dirty="0" err="1">
                <a:solidFill>
                  <a:srgbClr val="000000"/>
                </a:solidFill>
                <a:effectLst/>
                <a:latin typeface="Calibri" panose="020F0502020204030204" pitchFamily="34" charset="0"/>
              </a:rPr>
              <a:t>reçoit</a:t>
            </a:r>
            <a:r>
              <a:rPr lang="en-US" sz="1800" b="0" i="0" u="none" strike="noStrike" dirty="0">
                <a:solidFill>
                  <a:srgbClr val="000000"/>
                </a:solidFill>
                <a:effectLst/>
                <a:latin typeface="Calibri" panose="020F0502020204030204" pitchFamily="34" charset="0"/>
              </a:rPr>
              <a:t> pas </a:t>
            </a:r>
            <a:r>
              <a:rPr lang="en-US" sz="1800" b="0" i="0" u="none" strike="noStrike" dirty="0" err="1">
                <a:solidFill>
                  <a:srgbClr val="000000"/>
                </a:solidFill>
                <a:effectLst/>
                <a:latin typeface="Calibri" panose="020F0502020204030204" pitchFamily="34" charset="0"/>
              </a:rPr>
              <a:t>une</a:t>
            </a:r>
            <a:r>
              <a:rPr lang="en-US" sz="1800" b="0" i="0" u="none" strike="noStrike" dirty="0">
                <a:solidFill>
                  <a:srgbClr val="000000"/>
                </a:solidFill>
                <a:effectLst/>
                <a:latin typeface="Calibri" panose="020F0502020204030204" pitchFamily="34" charset="0"/>
              </a:rPr>
              <a:t> instruction </a:t>
            </a:r>
            <a:r>
              <a:rPr lang="en-US" sz="1800" b="0" i="0" u="none" strike="noStrike" dirty="0" err="1">
                <a:solidFill>
                  <a:srgbClr val="000000"/>
                </a:solidFill>
                <a:effectLst/>
                <a:latin typeface="Calibri" panose="020F0502020204030204" pitchFamily="34" charset="0"/>
              </a:rPr>
              <a:t>adéquate</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US" sz="1800" b="0" i="0" u="none" strike="noStrike" dirty="0">
              <a:solidFill>
                <a:srgbClr val="444444"/>
              </a:solidFill>
              <a:effectLst/>
              <a:latin typeface="Arial" panose="020B0604020202020204" pitchFamily="34" charset="0"/>
            </a:endParaRPr>
          </a:p>
          <a:p>
            <a:pPr algn="l" rtl="0" fontAlgn="base">
              <a:buFont typeface="Arial" panose="020B0604020202020204" pitchFamily="34" charset="0"/>
              <a:buNone/>
            </a:pPr>
            <a:r>
              <a:rPr lang="en-US" sz="1800" b="0" i="0" u="none" strike="noStrike" dirty="0">
                <a:solidFill>
                  <a:srgbClr val="000000"/>
                </a:solidFill>
                <a:effectLst/>
                <a:latin typeface="Calibri" panose="020F0502020204030204" pitchFamily="34" charset="0"/>
              </a:rPr>
              <a:t>Tout </a:t>
            </a:r>
            <a:r>
              <a:rPr lang="en-US" sz="1800" b="0" i="0" u="none" strike="noStrike" dirty="0" err="1">
                <a:solidFill>
                  <a:srgbClr val="000000"/>
                </a:solidFill>
                <a:effectLst/>
                <a:latin typeface="Calibri" panose="020F0502020204030204" pitchFamily="34" charset="0"/>
              </a:rPr>
              <a:t>adulte</a:t>
            </a:r>
            <a:r>
              <a:rPr lang="en-US" sz="1800" b="0" i="0" u="none" strike="noStrike" dirty="0">
                <a:solidFill>
                  <a:srgbClr val="000000"/>
                </a:solidFill>
                <a:effectLst/>
                <a:latin typeface="Calibri" panose="020F0502020204030204" pitchFamily="34" charset="0"/>
              </a:rPr>
              <a:t> qui </a:t>
            </a:r>
            <a:r>
              <a:rPr lang="en-US" sz="1800" b="0" i="0" u="none" strike="noStrike" dirty="0" err="1">
                <a:solidFill>
                  <a:srgbClr val="000000"/>
                </a:solidFill>
                <a:effectLst/>
                <a:latin typeface="Calibri" panose="020F0502020204030204" pitchFamily="34" charset="0"/>
              </a:rPr>
              <a:t>travaille</a:t>
            </a:r>
            <a:r>
              <a:rPr lang="en-US" sz="1800" b="0" i="0" u="none" strike="noStrike" dirty="0">
                <a:solidFill>
                  <a:srgbClr val="000000"/>
                </a:solidFill>
                <a:effectLst/>
                <a:latin typeface="Calibri" panose="020F0502020204030204" pitchFamily="34" charset="0"/>
              </a:rPr>
              <a:t> avec des enfants et des </a:t>
            </a:r>
            <a:r>
              <a:rPr lang="en-US" sz="1800" b="0" i="0" u="none" strike="noStrike" dirty="0" err="1">
                <a:solidFill>
                  <a:srgbClr val="000000"/>
                </a:solidFill>
                <a:effectLst/>
                <a:latin typeface="Calibri" panose="020F0502020204030204" pitchFamily="34" charset="0"/>
              </a:rPr>
              <a:t>jeunes</a:t>
            </a:r>
            <a:r>
              <a:rPr lang="en-US" sz="1800" b="0" i="0" u="none" strike="noStrike" dirty="0">
                <a:solidFill>
                  <a:srgbClr val="000000"/>
                </a:solidFill>
                <a:effectLst/>
                <a:latin typeface="Calibri" panose="020F0502020204030204" pitchFamily="34" charset="0"/>
              </a:rPr>
              <a:t> </a:t>
            </a:r>
            <a:r>
              <a:rPr lang="en-US" sz="1800" b="1" i="0" u="none" strike="noStrike" dirty="0">
                <a:solidFill>
                  <a:srgbClr val="000000"/>
                </a:solidFill>
                <a:effectLst/>
                <a:latin typeface="Calibri" panose="020F0502020204030204" pitchFamily="34" charset="0"/>
              </a:rPr>
              <a:t>a </a:t>
            </a:r>
            <a:r>
              <a:rPr lang="en-US" sz="1800" b="1" i="0" u="none" strike="noStrike" dirty="0" err="1">
                <a:solidFill>
                  <a:srgbClr val="000000"/>
                </a:solidFill>
                <a:effectLst/>
                <a:latin typeface="Calibri" panose="020F0502020204030204" pitchFamily="34" charset="0"/>
              </a:rPr>
              <a:t>l'obligation</a:t>
            </a:r>
            <a:r>
              <a:rPr lang="en-US" sz="1800" b="1" i="0" u="none" strike="noStrike" dirty="0">
                <a:solidFill>
                  <a:srgbClr val="000000"/>
                </a:solidFill>
                <a:effectLst/>
                <a:latin typeface="Calibri" panose="020F0502020204030204" pitchFamily="34" charset="0"/>
              </a:rPr>
              <a:t> de signaler</a:t>
            </a:r>
            <a:r>
              <a:rPr lang="en-US" sz="1800" b="0" i="0" u="none" strike="noStrike" dirty="0">
                <a:solidFill>
                  <a:srgbClr val="000000"/>
                </a:solidFill>
                <a:effectLst/>
                <a:latin typeface="Calibri" panose="020F0502020204030204" pitchFamily="34" charset="0"/>
              </a:rPr>
              <a:t> au DPJ </a:t>
            </a:r>
            <a:r>
              <a:rPr lang="en-US" sz="1800" b="0" i="0" u="none" strike="noStrike" dirty="0" err="1">
                <a:solidFill>
                  <a:srgbClr val="000000"/>
                </a:solidFill>
                <a:effectLst/>
                <a:latin typeface="Calibri" panose="020F0502020204030204" pitchFamily="34" charset="0"/>
              </a:rPr>
              <a:t>toute</a:t>
            </a:r>
            <a:r>
              <a:rPr lang="en-US" sz="1800" b="0" i="0" u="none" strike="noStrike" dirty="0">
                <a:solidFill>
                  <a:srgbClr val="000000"/>
                </a:solidFill>
                <a:effectLst/>
                <a:latin typeface="Calibri" panose="020F0502020204030204" pitchFamily="34" charset="0"/>
              </a:rPr>
              <a:t> situation </a:t>
            </a:r>
            <a:r>
              <a:rPr lang="en-US" sz="1800" b="0" i="0" u="none" strike="noStrike" dirty="0" err="1">
                <a:solidFill>
                  <a:srgbClr val="000000"/>
                </a:solidFill>
                <a:effectLst/>
                <a:latin typeface="Calibri" panose="020F0502020204030204" pitchFamily="34" charset="0"/>
              </a:rPr>
              <a:t>qu'il</a:t>
            </a:r>
            <a:r>
              <a:rPr lang="en-US" sz="1800" b="0" i="0" u="none" strike="noStrike" dirty="0">
                <a:solidFill>
                  <a:srgbClr val="000000"/>
                </a:solidFill>
                <a:effectLst/>
                <a:latin typeface="Calibri" panose="020F0502020204030204" pitchFamily="34" charset="0"/>
              </a:rPr>
              <a:t> a un motif </a:t>
            </a:r>
            <a:r>
              <a:rPr lang="en-US" sz="1800" b="0" i="0" u="none" strike="noStrike" dirty="0" err="1">
                <a:solidFill>
                  <a:srgbClr val="000000"/>
                </a:solidFill>
                <a:effectLst/>
                <a:latin typeface="Calibri" panose="020F0502020204030204" pitchFamily="34" charset="0"/>
              </a:rPr>
              <a:t>raisonnable</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croire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nuisible</a:t>
            </a:r>
            <a:r>
              <a:rPr lang="en-US" sz="1800" b="0" i="0" u="none" strike="noStrike" dirty="0">
                <a:solidFill>
                  <a:srgbClr val="000000"/>
                </a:solidFill>
                <a:effectLst/>
                <a:latin typeface="Calibri" panose="020F0502020204030204" pitchFamily="34" charset="0"/>
              </a:rPr>
              <a:t> au </a:t>
            </a:r>
            <a:r>
              <a:rPr lang="en-US" sz="1800" b="0" i="0" u="none" strike="noStrike" dirty="0" err="1">
                <a:solidFill>
                  <a:srgbClr val="000000"/>
                </a:solidFill>
                <a:effectLst/>
                <a:latin typeface="Calibri" panose="020F0502020204030204" pitchFamily="34" charset="0"/>
              </a:rPr>
              <a:t>développement</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l'enfant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Cela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inclut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tous</a:t>
            </a:r>
            <a:r>
              <a:rPr lang="en-US" sz="1800" b="0" i="0" u="none" strike="noStrike" dirty="0">
                <a:solidFill>
                  <a:srgbClr val="000000"/>
                </a:solidFill>
                <a:effectLst/>
                <a:latin typeface="Calibri" panose="020F0502020204030204" pitchFamily="34" charset="0"/>
              </a:rPr>
              <a:t> les </a:t>
            </a:r>
            <a:r>
              <a:rPr lang="en-US" sz="1800" b="0" i="0" u="none" strike="noStrike" dirty="0" err="1">
                <a:solidFill>
                  <a:srgbClr val="000000"/>
                </a:solidFill>
                <a:effectLst/>
                <a:latin typeface="Calibri" panose="020F0502020204030204" pitchFamily="34" charset="0"/>
              </a:rPr>
              <a:t>exemples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nommés</a:t>
            </a:r>
            <a:r>
              <a:rPr lang="en-US" sz="1800" b="0" i="0" u="none" strike="noStrike" dirty="0">
                <a:solidFill>
                  <a:srgbClr val="000000"/>
                </a:solidFill>
                <a:effectLst/>
                <a:latin typeface="Calibri" panose="020F0502020204030204" pitchFamily="34" charset="0"/>
              </a:rPr>
              <a:t> plus haut. Les </a:t>
            </a:r>
            <a:r>
              <a:rPr lang="en-US" sz="1800" b="0" i="0" u="none" strike="noStrike" dirty="0" err="1">
                <a:solidFill>
                  <a:srgbClr val="000000"/>
                </a:solidFill>
                <a:effectLst/>
                <a:latin typeface="Calibri" panose="020F0502020204030204" pitchFamily="34" charset="0"/>
              </a:rPr>
              <a:t>autres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adultes</a:t>
            </a:r>
            <a:r>
              <a:rPr lang="en-US" sz="1800" b="0" i="0" u="none" strike="noStrike" dirty="0">
                <a:solidFill>
                  <a:srgbClr val="000000"/>
                </a:solidFill>
                <a:effectLst/>
                <a:latin typeface="Calibri" panose="020F0502020204030204" pitchFamily="34" charset="0"/>
              </a:rPr>
              <a:t> ne </a:t>
            </a:r>
            <a:r>
              <a:rPr lang="en-US" sz="1800" b="0" i="0" u="none" strike="noStrike" dirty="0" err="1">
                <a:solidFill>
                  <a:srgbClr val="000000"/>
                </a:solidFill>
                <a:effectLst/>
                <a:latin typeface="Calibri" panose="020F0502020204030204" pitchFamily="34" charset="0"/>
              </a:rPr>
              <a:t>sont</a:t>
            </a:r>
            <a:r>
              <a:rPr lang="en-US" sz="1800" b="0" i="0" u="none" strike="noStrike" dirty="0">
                <a:solidFill>
                  <a:srgbClr val="000000"/>
                </a:solidFill>
                <a:effectLst/>
                <a:latin typeface="Calibri" panose="020F0502020204030204" pitchFamily="34" charset="0"/>
              </a:rPr>
              <a:t> pas </a:t>
            </a:r>
            <a:r>
              <a:rPr lang="en-US" sz="1800" b="0" i="0" u="none" strike="noStrike" dirty="0" err="1">
                <a:solidFill>
                  <a:srgbClr val="000000"/>
                </a:solidFill>
                <a:effectLst/>
                <a:latin typeface="Calibri" panose="020F0502020204030204" pitchFamily="34" charset="0"/>
              </a:rPr>
              <a:t>obligés</a:t>
            </a:r>
            <a:r>
              <a:rPr lang="en-US" sz="1800" b="0" i="0" u="none" strike="noStrike" dirty="0">
                <a:solidFill>
                  <a:srgbClr val="000000"/>
                </a:solidFill>
                <a:effectLst/>
                <a:latin typeface="Calibri" panose="020F0502020204030204" pitchFamily="34" charset="0"/>
              </a:rPr>
              <a:t> de signaler, </a:t>
            </a:r>
            <a:r>
              <a:rPr lang="en-US" sz="1800" b="0" i="0" u="none" strike="noStrike" dirty="0" err="1">
                <a:solidFill>
                  <a:srgbClr val="000000"/>
                </a:solidFill>
                <a:effectLst/>
                <a:latin typeface="Calibri" panose="020F0502020204030204" pitchFamily="34" charset="0"/>
              </a:rPr>
              <a:t>mais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ils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peuvent</a:t>
            </a:r>
            <a:r>
              <a:rPr lang="en-US" sz="1800" b="0" i="0" u="none" strike="noStrike" dirty="0">
                <a:solidFill>
                  <a:srgbClr val="000000"/>
                </a:solidFill>
                <a:effectLst/>
                <a:latin typeface="Calibri" panose="020F0502020204030204" pitchFamily="34" charset="0"/>
              </a:rPr>
              <a:t> le faire </a:t>
            </a:r>
            <a:r>
              <a:rPr lang="en-US" sz="1800" b="0" i="0" u="none" strike="noStrike" dirty="0" err="1">
                <a:solidFill>
                  <a:srgbClr val="000000"/>
                </a:solidFill>
                <a:effectLst/>
                <a:latin typeface="Calibri" panose="020F0502020204030204" pitchFamily="34" charset="0"/>
              </a:rPr>
              <a:t>s'ils</a:t>
            </a:r>
            <a:r>
              <a:rPr lang="en-US" sz="1800" b="0" i="0" u="none" strike="noStrike" dirty="0">
                <a:solidFill>
                  <a:srgbClr val="000000"/>
                </a:solidFill>
                <a:effectLst/>
                <a:latin typeface="Calibri" panose="020F0502020204030204" pitchFamily="34" charset="0"/>
              </a:rPr>
              <a:t> le </a:t>
            </a:r>
            <a:r>
              <a:rPr lang="en-US" sz="1800" b="0" i="0" u="none" strike="noStrike" dirty="0" err="1">
                <a:solidFill>
                  <a:srgbClr val="000000"/>
                </a:solidFill>
                <a:effectLst/>
                <a:latin typeface="Calibri" panose="020F0502020204030204" pitchFamily="34" charset="0"/>
              </a:rPr>
              <a:t>souhaitent</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1" i="0" u="none" strike="noStrike" dirty="0">
                <a:solidFill>
                  <a:srgbClr val="000000"/>
                </a:solidFill>
                <a:effectLst/>
                <a:latin typeface="Calibri" panose="020F0502020204030204" pitchFamily="34" charset="0"/>
              </a:rPr>
              <a:t>INFORMATIONS SUPPLÉMENTAIRES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Pour plus </a:t>
            </a:r>
            <a:r>
              <a:rPr lang="en-US" sz="1800" b="0" i="0" u="none" strike="noStrike" dirty="0" err="1">
                <a:solidFill>
                  <a:srgbClr val="000000"/>
                </a:solidFill>
                <a:effectLst/>
                <a:latin typeface="Calibri" panose="020F0502020204030204" pitchFamily="34" charset="0"/>
              </a:rPr>
              <a:t>d'informations</a:t>
            </a:r>
            <a:r>
              <a:rPr lang="en-US" sz="1800" b="0" i="0" u="none" strike="noStrike" dirty="0">
                <a:solidFill>
                  <a:srgbClr val="000000"/>
                </a:solidFill>
                <a:effectLst/>
                <a:latin typeface="Calibri" panose="020F0502020204030204" pitchFamily="34" charset="0"/>
              </a:rPr>
              <a:t> sur les situations </a:t>
            </a:r>
            <a:r>
              <a:rPr lang="en-US" sz="1800" b="0" i="0" u="none" strike="noStrike" dirty="0" err="1">
                <a:solidFill>
                  <a:srgbClr val="000000"/>
                </a:solidFill>
                <a:effectLst/>
                <a:latin typeface="Calibri" panose="020F0502020204030204" pitchFamily="34" charset="0"/>
              </a:rPr>
              <a:t>lors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desquelles</a:t>
            </a:r>
            <a:r>
              <a:rPr lang="en-US" sz="1800" b="0" i="0" u="none" strike="noStrike" dirty="0">
                <a:solidFill>
                  <a:srgbClr val="000000"/>
                </a:solidFill>
                <a:effectLst/>
                <a:latin typeface="Calibri" panose="020F0502020204030204" pitchFamily="34" charset="0"/>
              </a:rPr>
              <a:t> le DPJ </a:t>
            </a:r>
            <a:r>
              <a:rPr lang="en-US" sz="1800" b="0" i="0" u="none" strike="noStrike" dirty="0" err="1">
                <a:solidFill>
                  <a:srgbClr val="000000"/>
                </a:solidFill>
                <a:effectLst/>
                <a:latin typeface="Calibri" panose="020F0502020204030204" pitchFamily="34" charset="0"/>
              </a:rPr>
              <a:t>peut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intervenir</a:t>
            </a:r>
            <a:r>
              <a:rPr lang="en-US" sz="1800" b="0" i="0" u="none" strike="noStrike" dirty="0">
                <a:solidFill>
                  <a:srgbClr val="000000"/>
                </a:solidFill>
                <a:effectLst/>
                <a:latin typeface="Calibri" panose="020F0502020204030204" pitchFamily="34" charset="0"/>
              </a:rPr>
              <a:t> : </a:t>
            </a:r>
            <a:r>
              <a:rPr lang="fr-CA" sz="1800" dirty="0">
                <a:hlinkClick r:id="rId3"/>
              </a:rPr>
              <a:t>Le rôle du Directeur de la protection de la jeunesse (DPJ) | Éducaloi (educaloi.qc.ca)</a:t>
            </a:r>
            <a:r>
              <a:rPr lang="en-US" sz="1800" b="0" i="0" u="none" strike="noStrike" dirty="0">
                <a:solidFill>
                  <a:srgbClr val="000000"/>
                </a:solidFill>
                <a:effectLst/>
                <a:latin typeface="Calibri" panose="020F0502020204030204" pitchFamily="34" charset="0"/>
              </a:rPr>
              <a:t> Comment faire un </a:t>
            </a:r>
            <a:r>
              <a:rPr lang="en-US" sz="1800" b="0" i="0" u="none" strike="noStrike" dirty="0" err="1">
                <a:solidFill>
                  <a:srgbClr val="000000"/>
                </a:solidFill>
                <a:effectLst/>
                <a:latin typeface="Calibri" panose="020F0502020204030204" pitchFamily="34" charset="0"/>
              </a:rPr>
              <a:t>signalement</a:t>
            </a:r>
            <a:r>
              <a:rPr lang="en-US" sz="1800" b="0" i="0" u="none" strike="noStrike" dirty="0">
                <a:solidFill>
                  <a:srgbClr val="000000"/>
                </a:solidFill>
                <a:effectLst/>
                <a:latin typeface="Calibri" panose="020F0502020204030204" pitchFamily="34" charset="0"/>
              </a:rPr>
              <a:t> au DPJ? : </a:t>
            </a:r>
            <a:r>
              <a:rPr lang="fr-CA" sz="1800" dirty="0">
                <a:hlinkClick r:id="rId4"/>
              </a:rPr>
              <a:t>Comment faire un signalement au DPJ | Éducaloi (educaloi.qc.ca)</a:t>
            </a:r>
            <a:r>
              <a:rPr lang="fr-CA" sz="1800" dirty="0"/>
              <a:t> </a:t>
            </a:r>
            <a:endParaRPr lang="en-US" sz="1800" b="0" i="0" u="none" strike="noStrike"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La </a:t>
            </a:r>
            <a:r>
              <a:rPr lang="en-US" sz="1800" b="0" i="0" u="none" strike="noStrike" dirty="0" err="1">
                <a:solidFill>
                  <a:srgbClr val="000000"/>
                </a:solidFill>
                <a:effectLst/>
                <a:latin typeface="Calibri" panose="020F0502020204030204" pitchFamily="34" charset="0"/>
              </a:rPr>
              <a:t>loi</a:t>
            </a:r>
            <a:r>
              <a:rPr lang="en-US" sz="1800" b="0" i="0" u="none" strike="noStrike" dirty="0">
                <a:solidFill>
                  <a:srgbClr val="000000"/>
                </a:solidFill>
                <a:effectLst/>
                <a:latin typeface="Calibri" panose="020F0502020204030204" pitchFamily="34" charset="0"/>
              </a:rPr>
              <a:t> sur la protection de la jeunesse, </a:t>
            </a:r>
            <a:r>
              <a:rPr lang="en-US" sz="1800" b="0" i="0" u="none" strike="noStrike" dirty="0" err="1">
                <a:solidFill>
                  <a:srgbClr val="000000"/>
                </a:solidFill>
                <a:effectLst/>
                <a:latin typeface="Calibri" panose="020F0502020204030204" pitchFamily="34" charset="0"/>
              </a:rPr>
              <a:t>comme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toutes</a:t>
            </a:r>
            <a:r>
              <a:rPr lang="en-US" sz="1800" b="0" i="0" u="none" strike="noStrike" dirty="0">
                <a:solidFill>
                  <a:srgbClr val="000000"/>
                </a:solidFill>
                <a:effectLst/>
                <a:latin typeface="Calibri" panose="020F0502020204030204" pitchFamily="34" charset="0"/>
              </a:rPr>
              <a:t> les </a:t>
            </a:r>
            <a:r>
              <a:rPr lang="en-US" sz="1800" b="0" i="0" u="none" strike="noStrike" dirty="0" err="1">
                <a:solidFill>
                  <a:srgbClr val="000000"/>
                </a:solidFill>
                <a:effectLst/>
                <a:latin typeface="Calibri" panose="020F0502020204030204" pitchFamily="34" charset="0"/>
              </a:rPr>
              <a:t>lois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canadiennes</a:t>
            </a:r>
            <a:r>
              <a:rPr lang="en-US" sz="1800" b="0" i="0" u="none" strike="noStrike" dirty="0">
                <a:solidFill>
                  <a:srgbClr val="000000"/>
                </a:solidFill>
                <a:effectLst/>
                <a:latin typeface="Calibri" panose="020F0502020204030204" pitchFamily="34" charset="0"/>
              </a:rPr>
              <a:t> et </a:t>
            </a:r>
            <a:r>
              <a:rPr lang="en-US" sz="1800" b="0" i="0" u="none" strike="noStrike" dirty="0" err="1">
                <a:solidFill>
                  <a:srgbClr val="000000"/>
                </a:solidFill>
                <a:effectLst/>
                <a:latin typeface="Calibri" panose="020F0502020204030204" pitchFamily="34" charset="0"/>
              </a:rPr>
              <a:t>québécoises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est</a:t>
            </a:r>
            <a:r>
              <a:rPr lang="en-US" sz="1800" b="0" i="0" u="none" strike="noStrike" dirty="0">
                <a:solidFill>
                  <a:srgbClr val="000000"/>
                </a:solidFill>
                <a:effectLst/>
                <a:latin typeface="Calibri" panose="020F0502020204030204" pitchFamily="34" charset="0"/>
              </a:rPr>
              <a:t> disponible </a:t>
            </a:r>
            <a:r>
              <a:rPr lang="en-US" sz="1800" b="0" i="0" u="none" strike="noStrike" dirty="0" err="1">
                <a:solidFill>
                  <a:srgbClr val="000000"/>
                </a:solidFill>
                <a:effectLst/>
                <a:latin typeface="Calibri" panose="020F0502020204030204" pitchFamily="34" charset="0"/>
              </a:rPr>
              <a:t>en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ligne</a:t>
            </a:r>
            <a:r>
              <a:rPr lang="en-US" sz="1800" b="0" i="0" u="none" strike="noStrike" dirty="0">
                <a:solidFill>
                  <a:srgbClr val="000000"/>
                </a:solidFill>
                <a:effectLst/>
                <a:latin typeface="Calibri" panose="020F0502020204030204" pitchFamily="34" charset="0"/>
              </a:rPr>
              <a:t> : </a:t>
            </a:r>
            <a:r>
              <a:rPr lang="fr-CA" sz="1800" dirty="0">
                <a:hlinkClick r:id="rId5"/>
              </a:rPr>
              <a:t>P-34.1 - Loi sur la protection de la jeunesse (gouv.qc.ca)</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US" sz="1800" b="0" i="0" u="none" strike="noStrike" dirty="0">
              <a:solidFill>
                <a:srgbClr val="444444"/>
              </a:solidFill>
              <a:effectLst/>
              <a:latin typeface="Arial" panose="020B0604020202020204" pitchFamily="34" charset="0"/>
            </a:endParaRPr>
          </a:p>
          <a:p>
            <a:pPr algn="l" rtl="0" fontAlgn="base">
              <a:buFont typeface="Arial" panose="020B0604020202020204" pitchFamily="34" charset="0"/>
              <a:buNone/>
            </a:pPr>
            <a:r>
              <a:rPr lang="en-US" sz="1800" b="1" i="0" u="none" strike="noStrike" dirty="0">
                <a:solidFill>
                  <a:srgbClr val="000000"/>
                </a:solidFill>
                <a:effectLst/>
                <a:latin typeface="Calibri" panose="020F0502020204030204" pitchFamily="34" charset="0"/>
              </a:rPr>
              <a:t>SOURCES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Loi sur la protection de la jeunesse</a:t>
            </a:r>
            <a:r>
              <a:rPr lang="fr-CA" sz="1800" b="0" i="0" u="none" strike="noStrike" dirty="0">
                <a:solidFill>
                  <a:srgbClr val="000000"/>
                </a:solidFill>
                <a:effectLst/>
                <a:latin typeface="Calibri" panose="020F0502020204030204" pitchFamily="34" charset="0"/>
              </a:rPr>
              <a:t>, RLRQ c P-341, arts 2, 38, 39.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F6C799D8-CF1A-4970-BB24-D57ECCEF09D1}" type="slidenum">
              <a:rPr lang="fr-CA" smtClean="0"/>
              <a:t>17</a:t>
            </a:fld>
            <a:endParaRPr lang="fr-CA"/>
          </a:p>
        </p:txBody>
      </p:sp>
    </p:spTree>
    <p:extLst>
      <p:ext uri="{BB962C8B-B14F-4D97-AF65-F5344CB8AC3E}">
        <p14:creationId xmlns:p14="http://schemas.microsoft.com/office/powerpoint/2010/main" val="1171074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US" sz="1800" b="1" i="0" u="none" strike="noStrike" dirty="0">
                <a:solidFill>
                  <a:srgbClr val="000000"/>
                </a:solidFill>
                <a:effectLst/>
                <a:latin typeface="Calibri" panose="020F0502020204030204" pitchFamily="34" charset="0"/>
              </a:rPr>
              <a:t>NOTES À L'ENSEIGNANT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Comme </a:t>
            </a:r>
            <a:r>
              <a:rPr lang="en-US" sz="1800" b="0" i="0" u="none" strike="noStrike" dirty="0" err="1">
                <a:solidFill>
                  <a:srgbClr val="000000"/>
                </a:solidFill>
                <a:effectLst/>
                <a:latin typeface="Calibri" panose="020F0502020204030204" pitchFamily="34" charset="0"/>
              </a:rPr>
              <a:t>l'aide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juridique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est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offerte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fonction</a:t>
            </a:r>
            <a:r>
              <a:rPr lang="en-US" sz="1800" b="0" i="0" u="none" strike="noStrike" dirty="0">
                <a:solidFill>
                  <a:srgbClr val="000000"/>
                </a:solidFill>
                <a:effectLst/>
                <a:latin typeface="Calibri" panose="020F0502020204030204" pitchFamily="34" charset="0"/>
              </a:rPr>
              <a:t> des </a:t>
            </a:r>
            <a:r>
              <a:rPr lang="en-US" sz="1800" b="0" i="0" u="none" strike="noStrike" dirty="0" err="1">
                <a:solidFill>
                  <a:srgbClr val="000000"/>
                </a:solidFill>
                <a:effectLst/>
                <a:latin typeface="Calibri" panose="020F0502020204030204" pitchFamily="34" charset="0"/>
              </a:rPr>
              <a:t>revenus</a:t>
            </a:r>
            <a:r>
              <a:rPr lang="en-US" sz="1800" b="0" i="0" u="none" strike="noStrike" dirty="0">
                <a:solidFill>
                  <a:srgbClr val="000000"/>
                </a:solidFill>
                <a:effectLst/>
                <a:latin typeface="Calibri" panose="020F0502020204030204" pitchFamily="34" charset="0"/>
              </a:rPr>
              <a:t> d'un </a:t>
            </a:r>
            <a:r>
              <a:rPr lang="en-US" sz="1800" b="0" i="0" u="none" strike="noStrike" dirty="0" err="1">
                <a:solidFill>
                  <a:srgbClr val="000000"/>
                </a:solidFill>
                <a:effectLst/>
                <a:latin typeface="Calibri" panose="020F0502020204030204" pitchFamily="34" charset="0"/>
              </a:rPr>
              <a:t>individu</a:t>
            </a:r>
            <a:r>
              <a:rPr lang="en-US" sz="1800" b="0" i="0" u="none" strike="noStrike" dirty="0">
                <a:solidFill>
                  <a:srgbClr val="000000"/>
                </a:solidFill>
                <a:effectLst/>
                <a:latin typeface="Calibri" panose="020F0502020204030204" pitchFamily="34" charset="0"/>
              </a:rPr>
              <a:t>, un enfant </a:t>
            </a:r>
            <a:r>
              <a:rPr lang="en-US" sz="1800" b="0" i="0" u="none" strike="noStrike" dirty="0" err="1">
                <a:solidFill>
                  <a:srgbClr val="000000"/>
                </a:solidFill>
                <a:effectLst/>
                <a:latin typeface="Calibri" panose="020F0502020204030204" pitchFamily="34" charset="0"/>
              </a:rPr>
              <a:t>ou</a:t>
            </a:r>
            <a:r>
              <a:rPr lang="en-US" sz="1800" b="0" i="0" u="none" strike="noStrike" dirty="0">
                <a:solidFill>
                  <a:srgbClr val="000000"/>
                </a:solidFill>
                <a:effectLst/>
                <a:latin typeface="Calibri" panose="020F0502020204030204" pitchFamily="34" charset="0"/>
              </a:rPr>
              <a:t> un adolescent qui </a:t>
            </a:r>
            <a:r>
              <a:rPr lang="en-US" sz="1800" b="0" i="0" u="none" strike="noStrike" dirty="0" err="1">
                <a:solidFill>
                  <a:srgbClr val="000000"/>
                </a:solidFill>
                <a:effectLst/>
                <a:latin typeface="Calibri" panose="020F0502020204030204" pitchFamily="34" charset="0"/>
              </a:rPr>
              <a:t>n'a</a:t>
            </a:r>
            <a:r>
              <a:rPr lang="en-US" sz="1800" b="0" i="0" u="none" strike="noStrike" dirty="0">
                <a:solidFill>
                  <a:srgbClr val="000000"/>
                </a:solidFill>
                <a:effectLst/>
                <a:latin typeface="Calibri" panose="020F0502020204030204" pitchFamily="34" charset="0"/>
              </a:rPr>
              <a:t> pas </a:t>
            </a:r>
            <a:r>
              <a:rPr lang="en-US" sz="1800" b="0" i="0" u="none" strike="noStrike" dirty="0" err="1">
                <a:solidFill>
                  <a:srgbClr val="000000"/>
                </a:solidFill>
                <a:effectLst/>
                <a:latin typeface="Calibri" panose="020F0502020204030204" pitchFamily="34" charset="0"/>
              </a:rPr>
              <a:t>d'emploi</a:t>
            </a:r>
            <a:r>
              <a:rPr lang="en-US" sz="1800" b="0" i="0" u="none" strike="noStrike" dirty="0">
                <a:solidFill>
                  <a:srgbClr val="000000"/>
                </a:solidFill>
                <a:effectLst/>
                <a:latin typeface="Calibri" panose="020F0502020204030204" pitchFamily="34" charset="0"/>
              </a:rPr>
              <a:t> (et </a:t>
            </a:r>
            <a:r>
              <a:rPr lang="en-US" sz="1800" b="0" i="0" u="none" strike="noStrike" dirty="0" err="1">
                <a:solidFill>
                  <a:srgbClr val="000000"/>
                </a:solidFill>
                <a:effectLst/>
                <a:latin typeface="Calibri" panose="020F0502020204030204" pitchFamily="34" charset="0"/>
              </a:rPr>
              <a:t>donc</a:t>
            </a:r>
            <a:r>
              <a:rPr lang="en-US" sz="1800" b="0" i="0" u="none" strike="noStrike" dirty="0">
                <a:solidFill>
                  <a:srgbClr val="000000"/>
                </a:solidFill>
                <a:effectLst/>
                <a:latin typeface="Calibri" panose="020F0502020204030204" pitchFamily="34" charset="0"/>
              </a:rPr>
              <a:t> pas de </a:t>
            </a:r>
            <a:r>
              <a:rPr lang="en-US" sz="1800" b="0" i="0" u="none" strike="noStrike" dirty="0" err="1">
                <a:solidFill>
                  <a:srgbClr val="000000"/>
                </a:solidFill>
                <a:effectLst/>
                <a:latin typeface="Calibri" panose="020F0502020204030204" pitchFamily="34" charset="0"/>
              </a:rPr>
              <a:t>revenu</a:t>
            </a:r>
            <a:r>
              <a:rPr lang="en-US" sz="1800" b="0" i="0" u="none" strike="noStrike" dirty="0">
                <a:solidFill>
                  <a:srgbClr val="000000"/>
                </a:solidFill>
                <a:effectLst/>
                <a:latin typeface="Calibri" panose="020F0502020204030204" pitchFamily="34" charset="0"/>
              </a:rPr>
              <a:t>) aura </a:t>
            </a:r>
            <a:r>
              <a:rPr lang="en-US" sz="1800" b="0" i="0" u="none" strike="noStrike" dirty="0" err="1">
                <a:solidFill>
                  <a:srgbClr val="000000"/>
                </a:solidFill>
                <a:effectLst/>
                <a:latin typeface="Calibri" panose="020F0502020204030204" pitchFamily="34" charset="0"/>
              </a:rPr>
              <a:t>généralement</a:t>
            </a:r>
            <a:r>
              <a:rPr lang="en-US" sz="1800" b="0" i="0" u="none" strike="noStrike" dirty="0">
                <a:solidFill>
                  <a:srgbClr val="000000"/>
                </a:solidFill>
                <a:effectLst/>
                <a:latin typeface="Calibri" panose="020F0502020204030204" pitchFamily="34" charset="0"/>
              </a:rPr>
              <a:t> droit à un avocat de </a:t>
            </a:r>
            <a:r>
              <a:rPr lang="en-US" sz="1800" b="0" i="0" u="none" strike="noStrike" dirty="0" err="1">
                <a:solidFill>
                  <a:srgbClr val="000000"/>
                </a:solidFill>
                <a:effectLst/>
                <a:latin typeface="Calibri" panose="020F0502020204030204" pitchFamily="34" charset="0"/>
              </a:rPr>
              <a:t>l'aide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juridique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gratuitement</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Que </a:t>
            </a:r>
            <a:r>
              <a:rPr lang="en-US" sz="1800" b="0" i="0" u="none" strike="noStrike" dirty="0" err="1">
                <a:solidFill>
                  <a:srgbClr val="000000"/>
                </a:solidFill>
                <a:effectLst/>
                <a:latin typeface="Calibri" panose="020F0502020204030204" pitchFamily="34" charset="0"/>
              </a:rPr>
              <a:t>veut</a:t>
            </a:r>
            <a:r>
              <a:rPr lang="en-US" sz="1800" b="0" i="0" u="none" strike="noStrike" dirty="0">
                <a:solidFill>
                  <a:srgbClr val="000000"/>
                </a:solidFill>
                <a:effectLst/>
                <a:latin typeface="Calibri" panose="020F0502020204030204" pitchFamily="34" charset="0"/>
              </a:rPr>
              <a:t>-on dire par un enfant </a:t>
            </a:r>
            <a:r>
              <a:rPr lang="en-US" sz="1800" b="0" i="0" u="none" strike="noStrike" dirty="0" err="1">
                <a:solidFill>
                  <a:srgbClr val="000000"/>
                </a:solidFill>
                <a:effectLst/>
                <a:latin typeface="Calibri" panose="020F0502020204030204" pitchFamily="34" charset="0"/>
              </a:rPr>
              <a:t>dont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l'intérêt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est</a:t>
            </a:r>
            <a:r>
              <a:rPr lang="en-US" sz="1800" b="0" i="0" u="none" strike="noStrike" dirty="0">
                <a:solidFill>
                  <a:srgbClr val="000000"/>
                </a:solidFill>
                <a:effectLst/>
                <a:latin typeface="Calibri" panose="020F0502020204030204" pitchFamily="34" charset="0"/>
              </a:rPr>
              <a:t> contraire à </a:t>
            </a:r>
            <a:r>
              <a:rPr lang="en-US" sz="1800" b="0" i="0" u="none" strike="noStrike" dirty="0" err="1">
                <a:solidFill>
                  <a:srgbClr val="000000"/>
                </a:solidFill>
                <a:effectLst/>
                <a:latin typeface="Calibri" panose="020F0502020204030204" pitchFamily="34" charset="0"/>
              </a:rPr>
              <a:t>celui</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ses</a:t>
            </a:r>
            <a:r>
              <a:rPr lang="en-US" sz="1800" b="0" i="0" u="none" strike="noStrike" dirty="0">
                <a:solidFill>
                  <a:srgbClr val="000000"/>
                </a:solidFill>
                <a:effectLst/>
                <a:latin typeface="Calibri" panose="020F0502020204030204" pitchFamily="34" charset="0"/>
              </a:rPr>
              <a:t> parents? </a:t>
            </a:r>
            <a:r>
              <a:rPr lang="en-US" sz="1800" b="0" i="0" u="none" strike="noStrike" dirty="0" err="1">
                <a:solidFill>
                  <a:srgbClr val="000000"/>
                </a:solidFill>
                <a:effectLst/>
                <a:latin typeface="Calibri" panose="020F0502020204030204" pitchFamily="34" charset="0"/>
              </a:rPr>
              <a:t>Voici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quelques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exemples</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L'enfant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souhaite</a:t>
            </a:r>
            <a:r>
              <a:rPr lang="en-US" sz="1800" b="0" i="0" u="none" strike="noStrike" dirty="0">
                <a:solidFill>
                  <a:srgbClr val="000000"/>
                </a:solidFill>
                <a:effectLst/>
                <a:latin typeface="Calibri" panose="020F0502020204030204" pitchFamily="34" charset="0"/>
              </a:rPr>
              <a:t> se faire entendre quant à </a:t>
            </a:r>
            <a:r>
              <a:rPr lang="en-US" sz="1800" b="0" i="0" u="none" strike="noStrike" dirty="0" err="1">
                <a:solidFill>
                  <a:srgbClr val="000000"/>
                </a:solidFill>
                <a:effectLst/>
                <a:latin typeface="Calibri" panose="020F0502020204030204" pitchFamily="34" charset="0"/>
              </a:rPr>
              <a:t>une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décision</a:t>
            </a:r>
            <a:r>
              <a:rPr lang="en-US" sz="1800" b="0" i="0" u="none" strike="noStrike" dirty="0">
                <a:solidFill>
                  <a:srgbClr val="000000"/>
                </a:solidFill>
                <a:effectLst/>
                <a:latin typeface="Calibri" panose="020F0502020204030204" pitchFamily="34" charset="0"/>
              </a:rPr>
              <a:t> sur </a:t>
            </a:r>
            <a:r>
              <a:rPr lang="en-US" sz="1800" b="0" i="0" u="none" strike="noStrike" dirty="0" err="1">
                <a:solidFill>
                  <a:srgbClr val="000000"/>
                </a:solidFill>
                <a:effectLst/>
                <a:latin typeface="Calibri" panose="020F0502020204030204" pitchFamily="34" charset="0"/>
              </a:rPr>
              <a:t>sa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garde</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Un </a:t>
            </a:r>
            <a:r>
              <a:rPr lang="en-US" sz="1800" b="0" i="0" u="none" strike="noStrike" dirty="0" err="1">
                <a:solidFill>
                  <a:srgbClr val="000000"/>
                </a:solidFill>
                <a:effectLst/>
                <a:latin typeface="Calibri" panose="020F0502020204030204" pitchFamily="34" charset="0"/>
              </a:rPr>
              <a:t>jeune</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moins</a:t>
            </a:r>
            <a:r>
              <a:rPr lang="en-US" sz="1800" b="0" i="0" u="none" strike="noStrike" dirty="0">
                <a:solidFill>
                  <a:srgbClr val="000000"/>
                </a:solidFill>
                <a:effectLst/>
                <a:latin typeface="Calibri" panose="020F0502020204030204" pitchFamily="34" charset="0"/>
              </a:rPr>
              <a:t> de 14 </a:t>
            </a:r>
            <a:r>
              <a:rPr lang="en-US" sz="1800" b="0" i="0" u="none" strike="noStrike" dirty="0" err="1">
                <a:solidFill>
                  <a:srgbClr val="000000"/>
                </a:solidFill>
                <a:effectLst/>
                <a:latin typeface="Calibri" panose="020F0502020204030204" pitchFamily="34" charset="0"/>
              </a:rPr>
              <a:t>ans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désire</a:t>
            </a:r>
            <a:r>
              <a:rPr lang="en-US" sz="1800" b="0" i="0" u="none" strike="noStrike" dirty="0">
                <a:solidFill>
                  <a:srgbClr val="000000"/>
                </a:solidFill>
                <a:effectLst/>
                <a:latin typeface="Calibri" panose="020F0502020204030204" pitchFamily="34" charset="0"/>
              </a:rPr>
              <a:t> se faire </a:t>
            </a:r>
            <a:r>
              <a:rPr lang="en-US" sz="1800" b="0" i="0" u="none" strike="noStrike" dirty="0" err="1">
                <a:solidFill>
                  <a:srgbClr val="000000"/>
                </a:solidFill>
                <a:effectLst/>
                <a:latin typeface="Calibri" panose="020F0502020204030204" pitchFamily="34" charset="0"/>
              </a:rPr>
              <a:t>vacciner</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mais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ses</a:t>
            </a:r>
            <a:r>
              <a:rPr lang="en-US" sz="1800" b="0" i="0" u="none" strike="noStrike" dirty="0">
                <a:solidFill>
                  <a:srgbClr val="000000"/>
                </a:solidFill>
                <a:effectLst/>
                <a:latin typeface="Calibri" panose="020F0502020204030204" pitchFamily="34" charset="0"/>
              </a:rPr>
              <a:t> parents </a:t>
            </a:r>
            <a:r>
              <a:rPr lang="en-US" sz="1800" b="0" i="0" u="none" strike="noStrike" dirty="0" err="1">
                <a:solidFill>
                  <a:srgbClr val="000000"/>
                </a:solidFill>
                <a:effectLst/>
                <a:latin typeface="Calibri" panose="020F0502020204030204" pitchFamily="34" charset="0"/>
              </a:rPr>
              <a:t>refusent</a:t>
            </a:r>
            <a:r>
              <a:rPr lang="en-US" sz="1800" b="0" i="0" u="none" strike="noStrike" dirty="0">
                <a:solidFill>
                  <a:srgbClr val="000000"/>
                </a:solidFill>
                <a:effectLst/>
                <a:latin typeface="Calibri" panose="020F0502020204030204" pitchFamily="34" charset="0"/>
              </a:rPr>
              <a:t>. Le </a:t>
            </a:r>
            <a:r>
              <a:rPr lang="en-US" sz="1800" b="0" i="0" u="none" strike="noStrike" dirty="0" err="1">
                <a:solidFill>
                  <a:srgbClr val="000000"/>
                </a:solidFill>
                <a:effectLst/>
                <a:latin typeface="Calibri" panose="020F0502020204030204" pitchFamily="34" charset="0"/>
              </a:rPr>
              <a:t>jeune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pourrait</a:t>
            </a:r>
            <a:r>
              <a:rPr lang="en-US" sz="1800" b="0" i="0" u="none" strike="noStrike" dirty="0">
                <a:solidFill>
                  <a:srgbClr val="000000"/>
                </a:solidFill>
                <a:effectLst/>
                <a:latin typeface="Calibri" panose="020F0502020204030204" pitchFamily="34" charset="0"/>
              </a:rPr>
              <a:t> se </a:t>
            </a:r>
            <a:r>
              <a:rPr lang="en-US" sz="1800" b="0" i="0" u="none" strike="noStrike" dirty="0" err="1">
                <a:solidFill>
                  <a:srgbClr val="000000"/>
                </a:solidFill>
                <a:effectLst/>
                <a:latin typeface="Calibri" panose="020F0502020204030204" pitchFamily="34" charset="0"/>
              </a:rPr>
              <a:t>tourner</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vers</a:t>
            </a:r>
            <a:r>
              <a:rPr lang="en-US" sz="1800" b="0" i="0" u="none" strike="noStrike" dirty="0">
                <a:solidFill>
                  <a:srgbClr val="000000"/>
                </a:solidFill>
                <a:effectLst/>
                <a:latin typeface="Calibri" panose="020F0502020204030204" pitchFamily="34" charset="0"/>
              </a:rPr>
              <a:t> les </a:t>
            </a:r>
            <a:r>
              <a:rPr lang="en-US" sz="1800" b="0" i="0" u="none" strike="noStrike" dirty="0" err="1">
                <a:solidFill>
                  <a:srgbClr val="000000"/>
                </a:solidFill>
                <a:effectLst/>
                <a:latin typeface="Calibri" panose="020F0502020204030204" pitchFamily="34" charset="0"/>
              </a:rPr>
              <a:t>tribunaux</a:t>
            </a:r>
            <a:r>
              <a:rPr lang="en-US" sz="1800" b="0" i="0" u="none" strike="noStrike" dirty="0">
                <a:solidFill>
                  <a:srgbClr val="000000"/>
                </a:solidFill>
                <a:effectLst/>
                <a:latin typeface="Calibri" panose="020F0502020204030204" pitchFamily="34" charset="0"/>
              </a:rPr>
              <a:t> pour </a:t>
            </a:r>
            <a:r>
              <a:rPr lang="en-US" sz="1800" b="0" i="0" u="none" strike="noStrike" dirty="0" err="1">
                <a:solidFill>
                  <a:srgbClr val="000000"/>
                </a:solidFill>
                <a:effectLst/>
                <a:latin typeface="Calibri" panose="020F0502020204030204" pitchFamily="34" charset="0"/>
              </a:rPr>
              <a:t>avoir</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l’autorisation</a:t>
            </a:r>
            <a:r>
              <a:rPr lang="en-US" sz="1800" b="0" i="0" u="none" strike="noStrike" dirty="0">
                <a:solidFill>
                  <a:srgbClr val="000000"/>
                </a:solidFill>
                <a:effectLst/>
                <a:latin typeface="Calibri" panose="020F0502020204030204" pitchFamily="34" charset="0"/>
              </a:rPr>
              <a:t> de se faire </a:t>
            </a:r>
            <a:r>
              <a:rPr lang="en-US" sz="1800" b="0" i="0" u="none" strike="noStrike" dirty="0" err="1">
                <a:solidFill>
                  <a:srgbClr val="000000"/>
                </a:solidFill>
                <a:effectLst/>
                <a:latin typeface="Calibri" panose="020F0502020204030204" pitchFamily="34" charset="0"/>
              </a:rPr>
              <a:t>vacciner</a:t>
            </a:r>
            <a:r>
              <a:rPr lang="en-US" sz="1800" b="0" i="0" u="none" strike="noStrike" dirty="0">
                <a:solidFill>
                  <a:srgbClr val="000000"/>
                </a:solidFill>
                <a:effectLst/>
                <a:latin typeface="Calibri" panose="020F0502020204030204" pitchFamily="34" charset="0"/>
              </a:rPr>
              <a:t> sans </a:t>
            </a:r>
            <a:r>
              <a:rPr lang="en-US" sz="1800" b="0" i="0" u="none" strike="noStrike" dirty="0" err="1">
                <a:solidFill>
                  <a:srgbClr val="000000"/>
                </a:solidFill>
                <a:effectLst/>
                <a:latin typeface="Calibri" panose="020F0502020204030204" pitchFamily="34" charset="0"/>
              </a:rPr>
              <a:t>l’accord</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ses</a:t>
            </a:r>
            <a:r>
              <a:rPr lang="en-US" sz="1800" b="0" i="0" u="none" strike="noStrike" dirty="0">
                <a:solidFill>
                  <a:srgbClr val="000000"/>
                </a:solidFill>
                <a:effectLst/>
                <a:latin typeface="Calibri" panose="020F0502020204030204" pitchFamily="34" charset="0"/>
              </a:rPr>
              <a:t> parents.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Un </a:t>
            </a:r>
            <a:r>
              <a:rPr lang="en-US" sz="1800" b="0" i="0" u="none" strike="noStrike" dirty="0" err="1">
                <a:solidFill>
                  <a:srgbClr val="000000"/>
                </a:solidFill>
                <a:effectLst/>
                <a:latin typeface="Calibri" panose="020F0502020204030204" pitchFamily="34" charset="0"/>
              </a:rPr>
              <a:t>jeune</a:t>
            </a:r>
            <a:r>
              <a:rPr lang="en-US" sz="1800" b="0" i="0" u="none" strike="noStrike" dirty="0">
                <a:solidFill>
                  <a:srgbClr val="000000"/>
                </a:solidFill>
                <a:effectLst/>
                <a:latin typeface="Calibri" panose="020F0502020204030204" pitchFamily="34" charset="0"/>
              </a:rPr>
              <a:t> qui </a:t>
            </a:r>
            <a:r>
              <a:rPr lang="en-US" sz="1800" b="0" i="0" u="none" strike="noStrike" dirty="0" err="1">
                <a:solidFill>
                  <a:srgbClr val="000000"/>
                </a:solidFill>
                <a:effectLst/>
                <a:latin typeface="Calibri" panose="020F0502020204030204" pitchFamily="34" charset="0"/>
              </a:rPr>
              <a:t>porte</a:t>
            </a:r>
            <a:r>
              <a:rPr lang="en-US" sz="1800" b="0" i="0" u="none" strike="noStrike" dirty="0">
                <a:solidFill>
                  <a:srgbClr val="000000"/>
                </a:solidFill>
                <a:effectLst/>
                <a:latin typeface="Calibri" panose="020F0502020204030204" pitchFamily="34" charset="0"/>
              </a:rPr>
              <a:t> le nom de </a:t>
            </a:r>
            <a:r>
              <a:rPr lang="en-US" sz="1800" b="0" i="0" u="none" strike="noStrike" dirty="0" err="1">
                <a:solidFill>
                  <a:srgbClr val="000000"/>
                </a:solidFill>
                <a:effectLst/>
                <a:latin typeface="Calibri" panose="020F0502020204030204" pitchFamily="34" charset="0"/>
              </a:rPr>
              <a:t>famille</a:t>
            </a:r>
            <a:r>
              <a:rPr lang="en-US" sz="1800" b="0" i="0" u="none" strike="noStrike" dirty="0">
                <a:solidFill>
                  <a:srgbClr val="000000"/>
                </a:solidFill>
                <a:effectLst/>
                <a:latin typeface="Calibri" panose="020F0502020204030204" pitchFamily="34" charset="0"/>
              </a:rPr>
              <a:t> d’un parent avec qui il </a:t>
            </a:r>
            <a:r>
              <a:rPr lang="en-US" sz="1800" b="0" i="0" u="none" strike="noStrike" dirty="0" err="1">
                <a:solidFill>
                  <a:srgbClr val="000000"/>
                </a:solidFill>
                <a:effectLst/>
                <a:latin typeface="Calibri" panose="020F0502020204030204" pitchFamily="34" charset="0"/>
              </a:rPr>
              <a:t>n’a</a:t>
            </a:r>
            <a:r>
              <a:rPr lang="en-US" sz="1800" b="0" i="0" u="none" strike="noStrike" dirty="0">
                <a:solidFill>
                  <a:srgbClr val="000000"/>
                </a:solidFill>
                <a:effectLst/>
                <a:latin typeface="Calibri" panose="020F0502020204030204" pitchFamily="34" charset="0"/>
              </a:rPr>
              <a:t> pas de relation </a:t>
            </a:r>
            <a:r>
              <a:rPr lang="en-US" sz="1800" b="0" i="0" u="none" strike="noStrike" dirty="0" err="1">
                <a:solidFill>
                  <a:srgbClr val="000000"/>
                </a:solidFill>
                <a:effectLst/>
                <a:latin typeface="Calibri" panose="020F0502020204030204" pitchFamily="34" charset="0"/>
              </a:rPr>
              <a:t>pourrait</a:t>
            </a:r>
            <a:r>
              <a:rPr lang="en-US" sz="1800" b="0" i="0" u="none" strike="noStrike" dirty="0">
                <a:solidFill>
                  <a:srgbClr val="000000"/>
                </a:solidFill>
                <a:effectLst/>
                <a:latin typeface="Calibri" panose="020F0502020204030204" pitchFamily="34" charset="0"/>
              </a:rPr>
              <a:t> demander de changer son nom </a:t>
            </a:r>
            <a:r>
              <a:rPr lang="en-US" sz="1800" b="0" i="0" u="none" strike="noStrike" dirty="0" err="1">
                <a:solidFill>
                  <a:srgbClr val="000000"/>
                </a:solidFill>
                <a:effectLst/>
                <a:latin typeface="Calibri" panose="020F0502020204030204" pitchFamily="34" charset="0"/>
              </a:rPr>
              <a:t>en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Cour</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Ces</a:t>
            </a:r>
            <a:r>
              <a:rPr lang="en-US" sz="1800" b="0" i="0" u="none" strike="noStrike" dirty="0">
                <a:solidFill>
                  <a:srgbClr val="000000"/>
                </a:solidFill>
                <a:effectLst/>
                <a:latin typeface="Calibri" panose="020F0502020204030204" pitchFamily="34" charset="0"/>
              </a:rPr>
              <a:t> situations </a:t>
            </a:r>
            <a:r>
              <a:rPr lang="en-US" sz="1800" b="0" i="0" u="none" strike="noStrike" dirty="0" err="1">
                <a:solidFill>
                  <a:srgbClr val="000000"/>
                </a:solidFill>
                <a:effectLst/>
                <a:latin typeface="Calibri" panose="020F0502020204030204" pitchFamily="34" charset="0"/>
              </a:rPr>
              <a:t>restent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exceptionnelles</a:t>
            </a:r>
            <a:r>
              <a:rPr lang="en-US" sz="1800" b="0" i="0" u="none" strike="noStrike" dirty="0">
                <a:solidFill>
                  <a:srgbClr val="000000"/>
                </a:solidFill>
                <a:effectLst/>
                <a:latin typeface="Calibri" panose="020F0502020204030204" pitchFamily="34" charset="0"/>
              </a:rPr>
              <a:t> et dans </a:t>
            </a:r>
            <a:r>
              <a:rPr lang="en-US" sz="1800" b="0" i="0" u="none" strike="noStrike" dirty="0" err="1">
                <a:solidFill>
                  <a:srgbClr val="000000"/>
                </a:solidFill>
                <a:effectLst/>
                <a:latin typeface="Calibri" panose="020F0502020204030204" pitchFamily="34" charset="0"/>
              </a:rPr>
              <a:t>tous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cas</a:t>
            </a:r>
            <a:r>
              <a:rPr lang="en-US" sz="1800" b="0" i="0" u="none" strike="noStrike" dirty="0">
                <a:solidFill>
                  <a:srgbClr val="000000"/>
                </a:solidFill>
                <a:effectLst/>
                <a:latin typeface="Calibri" panose="020F0502020204030204" pitchFamily="34" charset="0"/>
              </a:rPr>
              <a:t>, le </a:t>
            </a:r>
            <a:r>
              <a:rPr lang="en-US" sz="1800" b="0" i="0" u="none" strike="noStrike" dirty="0" err="1">
                <a:solidFill>
                  <a:srgbClr val="000000"/>
                </a:solidFill>
                <a:effectLst/>
                <a:latin typeface="Calibri" panose="020F0502020204030204" pitchFamily="34" charset="0"/>
              </a:rPr>
              <a:t>juge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prendra</a:t>
            </a:r>
            <a:r>
              <a:rPr lang="en-US" sz="1800" b="0" i="0" u="none" strike="noStrike" dirty="0">
                <a:solidFill>
                  <a:srgbClr val="000000"/>
                </a:solidFill>
                <a:effectLst/>
                <a:latin typeface="Calibri" panose="020F0502020204030204" pitchFamily="34" charset="0"/>
              </a:rPr>
              <a:t> la </a:t>
            </a:r>
            <a:r>
              <a:rPr lang="en-US" sz="1800" b="0" i="0" u="none" strike="noStrike" dirty="0" err="1">
                <a:solidFill>
                  <a:srgbClr val="000000"/>
                </a:solidFill>
                <a:effectLst/>
                <a:latin typeface="Calibri" panose="020F0502020204030204" pitchFamily="34" charset="0"/>
              </a:rPr>
              <a:t>décision</a:t>
            </a:r>
            <a:r>
              <a:rPr lang="en-US" sz="1800" b="0" i="0" u="none" strike="noStrike" dirty="0">
                <a:solidFill>
                  <a:srgbClr val="000000"/>
                </a:solidFill>
                <a:effectLst/>
                <a:latin typeface="Calibri" panose="020F0502020204030204" pitchFamily="34" charset="0"/>
              </a:rPr>
              <a:t> qui </a:t>
            </a:r>
            <a:r>
              <a:rPr lang="en-US" sz="1800" b="0" i="0" u="none" strike="noStrike" dirty="0" err="1">
                <a:solidFill>
                  <a:srgbClr val="000000"/>
                </a:solidFill>
                <a:effectLst/>
                <a:latin typeface="Calibri" panose="020F0502020204030204" pitchFamily="34" charset="0"/>
              </a:rPr>
              <a:t>est</a:t>
            </a:r>
            <a:r>
              <a:rPr lang="en-US" sz="1800" b="0" i="0" u="none" strike="noStrike" dirty="0">
                <a:solidFill>
                  <a:srgbClr val="000000"/>
                </a:solidFill>
                <a:effectLst/>
                <a:latin typeface="Calibri" panose="020F0502020204030204" pitchFamily="34" charset="0"/>
              </a:rPr>
              <a:t> dans le </a:t>
            </a:r>
            <a:r>
              <a:rPr lang="en-US" sz="1800" b="0" i="0" u="none" strike="noStrike" dirty="0" err="1">
                <a:solidFill>
                  <a:srgbClr val="000000"/>
                </a:solidFill>
                <a:effectLst/>
                <a:latin typeface="Calibri" panose="020F0502020204030204" pitchFamily="34" charset="0"/>
              </a:rPr>
              <a:t>meilleur</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intérêt</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l’enfant</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1" i="0" u="none" strike="noStrike" dirty="0" err="1">
                <a:solidFill>
                  <a:srgbClr val="000000"/>
                </a:solidFill>
                <a:effectLst/>
                <a:latin typeface="Calibri" panose="020F0502020204030204" pitchFamily="34" charset="0"/>
              </a:rPr>
              <a:t>Informations</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supplémentaires</a:t>
            </a:r>
            <a:r>
              <a:rPr lang="en-US" sz="1800" b="1"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u="none" strike="noStrike" dirty="0" err="1">
                <a:solidFill>
                  <a:srgbClr val="000000"/>
                </a:solidFill>
                <a:effectLst/>
                <a:latin typeface="Calibri" panose="020F0502020204030204" pitchFamily="34" charset="0"/>
              </a:rPr>
              <a:t>Retrouvez</a:t>
            </a:r>
            <a:r>
              <a:rPr lang="en-US" sz="1800" b="0" i="0" u="none" strike="noStrike" dirty="0">
                <a:solidFill>
                  <a:srgbClr val="000000"/>
                </a:solidFill>
                <a:effectLst/>
                <a:latin typeface="Calibri" panose="020F0502020204030204" pitchFamily="34" charset="0"/>
              </a:rPr>
              <a:t> plus </a:t>
            </a:r>
            <a:r>
              <a:rPr lang="en-US" sz="1800" b="0" i="0" u="none" strike="noStrike" dirty="0" err="1">
                <a:solidFill>
                  <a:srgbClr val="000000"/>
                </a:solidFill>
                <a:effectLst/>
                <a:latin typeface="Calibri" panose="020F0502020204030204" pitchFamily="34" charset="0"/>
              </a:rPr>
              <a:t>d'informations</a:t>
            </a:r>
            <a:r>
              <a:rPr lang="en-US" sz="1800" b="0" i="0" u="none" strike="noStrike" dirty="0">
                <a:solidFill>
                  <a:srgbClr val="000000"/>
                </a:solidFill>
                <a:effectLst/>
                <a:latin typeface="Calibri" panose="020F0502020204030204" pitchFamily="34" charset="0"/>
              </a:rPr>
              <a:t> sur la </a:t>
            </a:r>
            <a:r>
              <a:rPr lang="en-US" sz="1800" b="0" i="0" u="none" strike="noStrike" dirty="0" err="1">
                <a:solidFill>
                  <a:srgbClr val="000000"/>
                </a:solidFill>
                <a:effectLst/>
                <a:latin typeface="Calibri" panose="020F0502020204030204" pitchFamily="34" charset="0"/>
              </a:rPr>
              <a:t>représentation</a:t>
            </a:r>
            <a:r>
              <a:rPr lang="en-US" sz="1800" b="0" i="0" u="none" strike="noStrike" dirty="0">
                <a:solidFill>
                  <a:srgbClr val="000000"/>
                </a:solidFill>
                <a:effectLst/>
                <a:latin typeface="Calibri" panose="020F0502020204030204" pitchFamily="34" charset="0"/>
              </a:rPr>
              <a:t> des </a:t>
            </a:r>
            <a:r>
              <a:rPr lang="en-US" sz="1800" b="0" i="0" u="none" strike="noStrike" dirty="0" err="1">
                <a:solidFill>
                  <a:srgbClr val="000000"/>
                </a:solidFill>
                <a:effectLst/>
                <a:latin typeface="Calibri" panose="020F0502020204030204" pitchFamily="34" charset="0"/>
              </a:rPr>
              <a:t>mineurs</a:t>
            </a:r>
            <a:r>
              <a:rPr lang="en-US" sz="1800" b="0" i="0" u="none" strike="noStrike" dirty="0">
                <a:solidFill>
                  <a:srgbClr val="000000"/>
                </a:solidFill>
                <a:effectLst/>
                <a:latin typeface="Calibri" panose="020F0502020204030204" pitchFamily="34" charset="0"/>
              </a:rPr>
              <a:t> par un avocat dans </a:t>
            </a:r>
            <a:r>
              <a:rPr lang="en-US" sz="1800" b="0" i="0" u="none" strike="noStrike" dirty="0" err="1">
                <a:solidFill>
                  <a:srgbClr val="000000"/>
                </a:solidFill>
                <a:effectLst/>
                <a:latin typeface="Calibri" panose="020F0502020204030204" pitchFamily="34" charset="0"/>
              </a:rPr>
              <a:t>notre</a:t>
            </a:r>
            <a:r>
              <a:rPr lang="en-US" sz="1800" b="0" i="0" u="none" strike="noStrike" dirty="0">
                <a:solidFill>
                  <a:srgbClr val="000000"/>
                </a:solidFill>
                <a:effectLst/>
                <a:latin typeface="Calibri" panose="020F0502020204030204" pitchFamily="34" charset="0"/>
              </a:rPr>
              <a:t> article sur le </a:t>
            </a:r>
            <a:r>
              <a:rPr lang="en-US" sz="1800" b="0" i="0" u="none" strike="noStrike" dirty="0" err="1">
                <a:solidFill>
                  <a:srgbClr val="000000"/>
                </a:solidFill>
                <a:effectLst/>
                <a:latin typeface="Calibri" panose="020F0502020204030204" pitchFamily="34" charset="0"/>
              </a:rPr>
              <a:t>sujet</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u="none" strike="noStrike" dirty="0">
                <a:solidFill>
                  <a:srgbClr val="0563C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educaloi.qc.ca/capsules/aide-</a:t>
            </a:r>
            <a:r>
              <a:rPr lang="en-US" sz="1800" b="0" i="0" u="none" strike="noStrike" dirty="0" err="1">
                <a:solidFill>
                  <a:srgbClr val="0563C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juridique</a:t>
            </a:r>
            <a:r>
              <a:rPr lang="en-US" sz="1800" b="0" i="0" u="none" strike="noStrike" dirty="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-pour-les-enfants-et-les-adolescents/</a:t>
            </a:r>
            <a:r>
              <a:rPr lang="en-US" sz="1800" b="0" i="0" u="none" strike="noStrike" dirty="0">
                <a:solidFill>
                  <a:schemeClr val="tx1"/>
                </a:solidFill>
                <a:effectLst/>
                <a:latin typeface="Calibri" panose="020F0502020204030204" pitchFamily="34" charset="0"/>
              </a:rPr>
              <a:t>   </a:t>
            </a:r>
            <a:r>
              <a:rPr lang="en-US" sz="1800" b="0" i="0" u="none" dirty="0">
                <a:solidFill>
                  <a:schemeClr val="tx1"/>
                </a:solidFill>
                <a:effectLst/>
                <a:latin typeface="Calibri" panose="020F0502020204030204" pitchFamily="34" charset="0"/>
              </a:rPr>
              <a:t>​</a:t>
            </a:r>
            <a:endParaRPr lang="en-US" b="0" i="0" u="none" dirty="0">
              <a:solidFill>
                <a:schemeClr val="tx1"/>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u="none" strike="noStrike" dirty="0">
                <a:solidFill>
                  <a:srgbClr val="000000"/>
                </a:solidFill>
                <a:effectLst/>
                <a:latin typeface="Calibri" panose="020F0502020204030204" pitchFamily="34" charset="0"/>
              </a:rPr>
              <a:t>La commission des services </a:t>
            </a:r>
            <a:r>
              <a:rPr lang="en-US" sz="1800" b="0" i="0" u="none" strike="noStrike" dirty="0" err="1">
                <a:solidFill>
                  <a:srgbClr val="000000"/>
                </a:solidFill>
                <a:effectLst/>
                <a:latin typeface="Calibri" panose="020F0502020204030204" pitchFamily="34" charset="0"/>
              </a:rPr>
              <a:t>juridiques</a:t>
            </a:r>
            <a:r>
              <a:rPr lang="en-US" sz="1800" b="0" i="0" u="none" strike="noStrike" dirty="0">
                <a:solidFill>
                  <a:srgbClr val="000000"/>
                </a:solidFill>
                <a:effectLst/>
                <a:latin typeface="Calibri" panose="020F0502020204030204" pitchFamily="34" charset="0"/>
              </a:rPr>
              <a:t> a </a:t>
            </a:r>
            <a:r>
              <a:rPr lang="en-US" sz="1800" b="0" i="0" u="none" strike="noStrike" dirty="0" err="1">
                <a:solidFill>
                  <a:srgbClr val="000000"/>
                </a:solidFill>
                <a:effectLst/>
                <a:latin typeface="Calibri" panose="020F0502020204030204" pitchFamily="34" charset="0"/>
              </a:rPr>
              <a:t>également</a:t>
            </a:r>
            <a:r>
              <a:rPr lang="en-US" sz="1800" b="0" i="0" u="none" strike="noStrike" dirty="0">
                <a:solidFill>
                  <a:srgbClr val="000000"/>
                </a:solidFill>
                <a:effectLst/>
                <a:latin typeface="Calibri" panose="020F0502020204030204" pitchFamily="34" charset="0"/>
              </a:rPr>
              <a:t> un article sur le </a:t>
            </a:r>
            <a:r>
              <a:rPr lang="en-US" sz="1800" b="0" i="0" u="none" strike="noStrike" dirty="0" err="1">
                <a:solidFill>
                  <a:srgbClr val="000000"/>
                </a:solidFill>
                <a:effectLst/>
                <a:latin typeface="Calibri" panose="020F0502020204030204" pitchFamily="34" charset="0"/>
              </a:rPr>
              <a:t>sujet</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u="sng" strike="noStrike" dirty="0">
                <a:solidFill>
                  <a:schemeClr val="tx1"/>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www.csj.qc.ca/commission-des-services-juridiques/aide-juridique/les-mineurs-sont-ils-admissibles/fr</a:t>
            </a:r>
            <a:r>
              <a:rPr lang="en-US" sz="1800" b="0" i="0" u="none" strike="noStrike" dirty="0">
                <a:solidFill>
                  <a:schemeClr val="tx1"/>
                </a:solidFill>
                <a:effectLst/>
                <a:latin typeface="Calibri" panose="020F0502020204030204" pitchFamily="34" charset="0"/>
              </a:rPr>
              <a:t> </a:t>
            </a:r>
            <a:r>
              <a:rPr lang="en-US" sz="1800" b="0" i="0" dirty="0">
                <a:solidFill>
                  <a:schemeClr val="tx1"/>
                </a:solidFill>
                <a:effectLst/>
                <a:latin typeface="Calibri" panose="020F0502020204030204" pitchFamily="34" charset="0"/>
              </a:rPr>
              <a:t>​</a:t>
            </a:r>
            <a:endParaRPr lang="en-US" b="0" i="0" dirty="0">
              <a:solidFill>
                <a:schemeClr val="tx1"/>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1" i="0" u="none" strike="noStrike" dirty="0">
                <a:solidFill>
                  <a:srgbClr val="000000"/>
                </a:solidFill>
                <a:effectLst/>
                <a:latin typeface="Calibri" panose="020F0502020204030204" pitchFamily="34" charset="0"/>
              </a:rPr>
              <a:t>SOURCES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Charte des droits et libertés de la personne</a:t>
            </a:r>
            <a:r>
              <a:rPr lang="fr-CA" sz="1800" b="0" i="0" u="none" strike="noStrike" dirty="0">
                <a:solidFill>
                  <a:srgbClr val="000000"/>
                </a:solidFill>
                <a:effectLst/>
                <a:latin typeface="Calibri" panose="020F0502020204030204" pitchFamily="34" charset="0"/>
              </a:rPr>
              <a:t>, RLRQ c C-12, art. 34 (toute personne a droit à un avocat)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Droit de la famille – 2224</a:t>
            </a:r>
            <a:r>
              <a:rPr lang="fr-CA" sz="1800" b="0" i="0" u="none" strike="noStrike" dirty="0">
                <a:solidFill>
                  <a:srgbClr val="000000"/>
                </a:solidFill>
                <a:effectLst/>
                <a:latin typeface="Calibri" panose="020F0502020204030204" pitchFamily="34" charset="0"/>
              </a:rPr>
              <a:t> [1995] R.D.F. 396, au para. 399 (les enfants peuvent confier un mandat à un avocat)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M.F </a:t>
            </a:r>
            <a:r>
              <a:rPr lang="fr-CA" sz="1800" b="0" i="0" u="none" strike="noStrike" dirty="0">
                <a:solidFill>
                  <a:srgbClr val="000000"/>
                </a:solidFill>
                <a:effectLst/>
                <a:latin typeface="Calibri" panose="020F0502020204030204" pitchFamily="34" charset="0"/>
              </a:rPr>
              <a:t>c. </a:t>
            </a:r>
            <a:r>
              <a:rPr lang="fr-CA" sz="1800" b="0" i="1" u="none" strike="noStrike" dirty="0">
                <a:solidFill>
                  <a:srgbClr val="000000"/>
                </a:solidFill>
                <a:effectLst/>
                <a:latin typeface="Calibri" panose="020F0502020204030204" pitchFamily="34" charset="0"/>
              </a:rPr>
              <a:t>J.L</a:t>
            </a:r>
            <a:r>
              <a:rPr lang="fr-CA" sz="1800" b="0" i="0" u="none" strike="noStrike" dirty="0">
                <a:solidFill>
                  <a:srgbClr val="000000"/>
                </a:solidFill>
                <a:effectLst/>
                <a:latin typeface="Calibri" panose="020F0502020204030204" pitchFamily="34" charset="0"/>
              </a:rPr>
              <a:t>, 2002 CanLII 36783 (QCCA), au para. 29 (cas où un enfant peut être représenté par avocat)</a:t>
            </a:r>
            <a:r>
              <a:rPr lang="fr-CA" sz="1800" b="0" i="0" dirty="0">
                <a:solidFill>
                  <a:srgbClr val="444444"/>
                </a:solidFill>
                <a:effectLst/>
                <a:latin typeface="Calibri" panose="020F0502020204030204" pitchFamily="34" charset="0"/>
              </a:rPr>
              <a:t>​</a:t>
            </a:r>
            <a:endParaRPr lang="fr-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Code de procédure civile</a:t>
            </a:r>
            <a:r>
              <a:rPr lang="fr-CA" sz="1800" b="0" i="0" u="none" strike="noStrike" dirty="0">
                <a:solidFill>
                  <a:srgbClr val="000000"/>
                </a:solidFill>
                <a:effectLst/>
                <a:latin typeface="Calibri" panose="020F0502020204030204" pitchFamily="34" charset="0"/>
              </a:rPr>
              <a:t>, RLRQ c C-25.01, art. 90 (le tribunal peut ordonner la représentation du mineur par un avocat pour protéger ses intérêts)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Code civil du Québec</a:t>
            </a:r>
            <a:r>
              <a:rPr lang="fr-CA" sz="1800" b="0" i="0" u="none" strike="noStrike" dirty="0">
                <a:solidFill>
                  <a:srgbClr val="000000"/>
                </a:solidFill>
                <a:effectLst/>
                <a:latin typeface="Calibri" panose="020F0502020204030204" pitchFamily="34" charset="0"/>
              </a:rPr>
              <a:t>, RLRQ c CCQ-1991, art. 159 (possibilité pour le mineur d’intenter seul une action relative à l’exercice de l’autorité parentale)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Droit de la famille - 061113</a:t>
            </a:r>
            <a:r>
              <a:rPr lang="fr-CA" sz="1800" b="0" i="0" u="none" strike="noStrike" dirty="0">
                <a:solidFill>
                  <a:srgbClr val="000000"/>
                </a:solidFill>
                <a:effectLst/>
                <a:latin typeface="Calibri" panose="020F0502020204030204" pitchFamily="34" charset="0"/>
              </a:rPr>
              <a:t>, 2006 QCCS 7658 au para. 43 (l’autorisation prévue à l’art. 159 C.c.Q. doit uniquement être accordée pour des motifs sérieux)</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K.D. c. M.B.</a:t>
            </a:r>
            <a:r>
              <a:rPr lang="fr-CA" sz="1800" b="0" i="0" u="none" strike="noStrike" dirty="0">
                <a:solidFill>
                  <a:srgbClr val="000000"/>
                </a:solidFill>
                <a:effectLst/>
                <a:latin typeface="Calibri" panose="020F0502020204030204" pitchFamily="34" charset="0"/>
              </a:rPr>
              <a:t> (C.S., 2003-02-12), SOQUIJ AZ-50163654, J.E. 2003-548, [2003] R.D.F. 291 au para. 46 (dans le cadre d’un recours sur le fondement de 159 C.c.Q., c’est à l’enfant de démontrer que ses intérêts sont opposés à ceux de ses parents)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Droit de la famille — 09746</a:t>
            </a:r>
            <a:r>
              <a:rPr lang="fr-CA" sz="1800" b="0" i="0" u="none" strike="noStrike" dirty="0">
                <a:solidFill>
                  <a:srgbClr val="000000"/>
                </a:solidFill>
                <a:effectLst/>
                <a:latin typeface="Calibri" panose="020F0502020204030204" pitchFamily="34" charset="0"/>
              </a:rPr>
              <a:t>, 2009 QCCA 623 ; </a:t>
            </a:r>
            <a:r>
              <a:rPr lang="fr-CA" sz="1800" b="0" i="1" u="none" strike="noStrike" dirty="0">
                <a:solidFill>
                  <a:srgbClr val="000000"/>
                </a:solidFill>
                <a:effectLst/>
                <a:latin typeface="Calibri" panose="020F0502020204030204" pitchFamily="34" charset="0"/>
              </a:rPr>
              <a:t>Droit de la famille - 091926</a:t>
            </a:r>
            <a:r>
              <a:rPr lang="fr-CA" sz="1800" b="0" i="0" u="none" strike="noStrike" dirty="0">
                <a:solidFill>
                  <a:srgbClr val="000000"/>
                </a:solidFill>
                <a:effectLst/>
                <a:latin typeface="Calibri" panose="020F0502020204030204" pitchFamily="34" charset="0"/>
              </a:rPr>
              <a:t>, 2009 QCCS 3441</a:t>
            </a:r>
            <a:r>
              <a:rPr lang="fr-CA" sz="1800" b="1" i="0" u="none" strike="noStrike" dirty="0">
                <a:solidFill>
                  <a:srgbClr val="000000"/>
                </a:solidFill>
                <a:effectLst/>
                <a:latin typeface="Calibri" panose="020F0502020204030204" pitchFamily="34" charset="0"/>
              </a:rPr>
              <a:t> </a:t>
            </a:r>
            <a:r>
              <a:rPr lang="fr-CA" sz="1800" b="0" i="0" u="none" strike="noStrike" dirty="0">
                <a:solidFill>
                  <a:srgbClr val="000000"/>
                </a:solidFill>
                <a:effectLst/>
                <a:latin typeface="Calibri" panose="020F0502020204030204" pitchFamily="34" charset="0"/>
              </a:rPr>
              <a:t>(exemples de cas où l’enfant a été autorisé à agir seul)</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Code civil du Québec</a:t>
            </a:r>
            <a:r>
              <a:rPr lang="fr-CA" sz="1800" b="0" i="0" u="none" strike="noStrike" dirty="0">
                <a:solidFill>
                  <a:srgbClr val="000000"/>
                </a:solidFill>
                <a:effectLst/>
                <a:latin typeface="Calibri" panose="020F0502020204030204" pitchFamily="34" charset="0"/>
              </a:rPr>
              <a:t>, RLRQ c CCQ-1991, art. 33 (intérêt de l’enfant)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Règlement sur l’aide juridique</a:t>
            </a:r>
            <a:r>
              <a:rPr lang="fr-CA" sz="1800" b="0" i="0" u="none" strike="noStrike" dirty="0">
                <a:solidFill>
                  <a:srgbClr val="000000"/>
                </a:solidFill>
                <a:effectLst/>
                <a:latin typeface="Calibri" panose="020F0502020204030204" pitchFamily="34" charset="0"/>
              </a:rPr>
              <a:t>, c. A-14, r. 2, art. 6.1, 7, 39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0" u="none" strike="noStrike" dirty="0">
                <a:solidFill>
                  <a:srgbClr val="000000"/>
                </a:solidFill>
                <a:effectLst/>
                <a:latin typeface="Calibri" panose="020F0502020204030204" pitchFamily="34" charset="0"/>
              </a:rPr>
              <a:t> J. Sébastien VAILLANCOURT, </a:t>
            </a:r>
            <a:r>
              <a:rPr lang="fr-CA" sz="1800" b="0" i="1" u="none" strike="noStrike" dirty="0">
                <a:solidFill>
                  <a:srgbClr val="000000"/>
                </a:solidFill>
                <a:effectLst/>
                <a:latin typeface="Calibri" panose="020F0502020204030204" pitchFamily="34" charset="0"/>
              </a:rPr>
              <a:t>Le rôle et l’utilité du procureur à l’enfant devant la Cour supérieure</a:t>
            </a:r>
            <a:r>
              <a:rPr lang="fr-CA" sz="1800" b="0" i="0" u="none" strike="noStrike" dirty="0">
                <a:solidFill>
                  <a:srgbClr val="000000"/>
                </a:solidFill>
                <a:effectLst/>
                <a:latin typeface="Calibri" panose="020F0502020204030204" pitchFamily="34" charset="0"/>
              </a:rPr>
              <a:t>, Congrès du Barreau, juin 2010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F6C799D8-CF1A-4970-BB24-D57ECCEF09D1}" type="slidenum">
              <a:rPr lang="fr-CA" smtClean="0"/>
              <a:t>18</a:t>
            </a:fld>
            <a:endParaRPr lang="fr-CA"/>
          </a:p>
        </p:txBody>
      </p:sp>
    </p:spTree>
    <p:extLst>
      <p:ext uri="{BB962C8B-B14F-4D97-AF65-F5344CB8AC3E}">
        <p14:creationId xmlns:p14="http://schemas.microsoft.com/office/powerpoint/2010/main" val="2514760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US" sz="1800" b="1" i="0" u="none" strike="noStrike" dirty="0">
                <a:solidFill>
                  <a:srgbClr val="000000"/>
                </a:solidFill>
                <a:effectLst/>
                <a:latin typeface="Calibri" panose="020F0502020204030204" pitchFamily="34" charset="0"/>
              </a:rPr>
              <a:t>NOTES À L'ENSEIGNANT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None/>
            </a:pPr>
            <a:r>
              <a:rPr lang="en-US" sz="1800" b="0" i="0" u="none" strike="noStrike" dirty="0" err="1">
                <a:solidFill>
                  <a:srgbClr val="000000"/>
                </a:solidFill>
                <a:effectLst/>
                <a:latin typeface="Calibri" panose="020F0502020204030204" pitchFamily="34" charset="0"/>
              </a:rPr>
              <a:t>Voici</a:t>
            </a:r>
            <a:r>
              <a:rPr lang="en-US" sz="1800" b="0" i="0" u="none" strike="noStrike" dirty="0">
                <a:solidFill>
                  <a:srgbClr val="000000"/>
                </a:solidFill>
                <a:effectLst/>
                <a:latin typeface="Calibri" panose="020F0502020204030204" pitchFamily="34" charset="0"/>
              </a:rPr>
              <a:t>, plus </a:t>
            </a:r>
            <a:r>
              <a:rPr lang="en-US" sz="1800" b="0" i="0" u="none" strike="noStrike" dirty="0" err="1">
                <a:solidFill>
                  <a:srgbClr val="000000"/>
                </a:solidFill>
                <a:effectLst/>
                <a:latin typeface="Calibri" panose="020F0502020204030204" pitchFamily="34" charset="0"/>
              </a:rPr>
              <a:t>en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détails</a:t>
            </a:r>
            <a:r>
              <a:rPr lang="en-US" sz="1800" b="0" i="0" u="none" strike="noStrike" dirty="0">
                <a:solidFill>
                  <a:srgbClr val="000000"/>
                </a:solidFill>
                <a:effectLst/>
                <a:latin typeface="Calibri" panose="020F0502020204030204" pitchFamily="34" charset="0"/>
              </a:rPr>
              <a:t>, les obligations de </a:t>
            </a:r>
            <a:r>
              <a:rPr lang="en-US" sz="1800" b="0" i="0" u="none" strike="noStrike" dirty="0" err="1">
                <a:solidFill>
                  <a:srgbClr val="000000"/>
                </a:solidFill>
                <a:effectLst/>
                <a:latin typeface="Calibri" panose="020F0502020204030204" pitchFamily="34" charset="0"/>
              </a:rPr>
              <a:t>l'enseignant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selon</a:t>
            </a:r>
            <a:r>
              <a:rPr lang="en-US" sz="1800" b="0" i="0" u="none" strike="noStrike" dirty="0">
                <a:solidFill>
                  <a:srgbClr val="000000"/>
                </a:solidFill>
                <a:effectLst/>
                <a:latin typeface="Calibri" panose="020F0502020204030204" pitchFamily="34" charset="0"/>
              </a:rPr>
              <a:t> la </a:t>
            </a:r>
            <a:r>
              <a:rPr lang="en-US" sz="1800" b="0" i="0" u="none" strike="noStrike" dirty="0" err="1">
                <a:solidFill>
                  <a:srgbClr val="000000"/>
                </a:solidFill>
                <a:effectLst/>
                <a:latin typeface="Calibri" panose="020F0502020204030204" pitchFamily="34" charset="0"/>
              </a:rPr>
              <a:t>Loi</a:t>
            </a:r>
            <a:r>
              <a:rPr lang="en-US" sz="1800" b="0" i="0" u="none" strike="noStrike" dirty="0">
                <a:solidFill>
                  <a:srgbClr val="000000"/>
                </a:solidFill>
                <a:effectLst/>
                <a:latin typeface="Calibri" panose="020F0502020204030204" pitchFamily="34" charset="0"/>
              </a:rPr>
              <a:t> sur </a:t>
            </a:r>
            <a:r>
              <a:rPr lang="en-US" sz="1800" b="0" i="0" u="none" strike="noStrike" dirty="0" err="1">
                <a:solidFill>
                  <a:srgbClr val="000000"/>
                </a:solidFill>
                <a:effectLst/>
                <a:latin typeface="Calibri" panose="020F0502020204030204" pitchFamily="34" charset="0"/>
              </a:rPr>
              <a:t>l'instruction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publique</a:t>
            </a:r>
            <a:r>
              <a:rPr lang="en-US" sz="1800" b="0" i="0" u="none" strike="noStrike" dirty="0">
                <a:solidFill>
                  <a:srgbClr val="000000"/>
                </a:solidFill>
                <a:effectLst/>
                <a:latin typeface="Calibri" panose="020F0502020204030204" pitchFamily="34" charset="0"/>
              </a:rPr>
              <a:t>. </a:t>
            </a:r>
            <a:r>
              <a:rPr lang="en-US" sz="1800" b="1" i="0" u="none" strike="noStrike" dirty="0">
                <a:solidFill>
                  <a:srgbClr val="000000"/>
                </a:solidFill>
                <a:effectLst/>
                <a:latin typeface="Calibri" panose="020F0502020204030204" pitchFamily="34" charset="0"/>
              </a:rPr>
              <a:t>Il </a:t>
            </a:r>
            <a:r>
              <a:rPr lang="en-US" sz="1800" b="1" i="0" u="none" strike="noStrike" dirty="0" err="1">
                <a:solidFill>
                  <a:srgbClr val="000000"/>
                </a:solidFill>
                <a:effectLst/>
                <a:latin typeface="Calibri" panose="020F0502020204030204" pitchFamily="34" charset="0"/>
              </a:rPr>
              <a:t>est</a:t>
            </a:r>
            <a:r>
              <a:rPr lang="en-US" sz="1800" b="1" i="0" u="none" strike="noStrike" dirty="0">
                <a:solidFill>
                  <a:srgbClr val="000000"/>
                </a:solidFill>
                <a:effectLst/>
                <a:latin typeface="Calibri" panose="020F0502020204030204" pitchFamily="34" charset="0"/>
              </a:rPr>
              <a:t> du devoir de </a:t>
            </a:r>
            <a:r>
              <a:rPr lang="en-US" sz="1800" b="1" i="0" u="none" strike="noStrike" dirty="0" err="1">
                <a:solidFill>
                  <a:srgbClr val="000000"/>
                </a:solidFill>
                <a:effectLst/>
                <a:latin typeface="Calibri" panose="020F0502020204030204" pitchFamily="34" charset="0"/>
              </a:rPr>
              <a:t>l'enseignant</a:t>
            </a:r>
            <a:r>
              <a:rPr lang="en-US" sz="1800" b="1"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contribuer</a:t>
            </a:r>
            <a:r>
              <a:rPr lang="en-US" sz="1800" b="0" i="0" u="none" strike="noStrike" dirty="0">
                <a:solidFill>
                  <a:srgbClr val="000000"/>
                </a:solidFill>
                <a:effectLst/>
                <a:latin typeface="Calibri" panose="020F0502020204030204" pitchFamily="34" charset="0"/>
              </a:rPr>
              <a:t> à la formation </a:t>
            </a:r>
            <a:r>
              <a:rPr lang="en-US" sz="1800" b="0" i="0" u="none" strike="noStrike" dirty="0" err="1">
                <a:solidFill>
                  <a:srgbClr val="000000"/>
                </a:solidFill>
                <a:effectLst/>
                <a:latin typeface="Calibri" panose="020F0502020204030204" pitchFamily="34" charset="0"/>
              </a:rPr>
              <a:t>intellectuelle</a:t>
            </a:r>
            <a:r>
              <a:rPr lang="en-US" sz="1800" b="0" i="0" u="none" strike="noStrike" dirty="0">
                <a:solidFill>
                  <a:srgbClr val="000000"/>
                </a:solidFill>
                <a:effectLst/>
                <a:latin typeface="Calibri" panose="020F0502020204030204" pitchFamily="34" charset="0"/>
              </a:rPr>
              <a:t> et au </a:t>
            </a:r>
            <a:r>
              <a:rPr lang="en-US" sz="1800" b="0" i="0" u="none" strike="noStrike" dirty="0" err="1">
                <a:solidFill>
                  <a:srgbClr val="000000"/>
                </a:solidFill>
                <a:effectLst/>
                <a:latin typeface="Calibri" panose="020F0502020204030204" pitchFamily="34" charset="0"/>
              </a:rPr>
              <a:t>développement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intégral</a:t>
            </a:r>
            <a:r>
              <a:rPr lang="en-US" sz="1800" b="0" i="0" u="none" strike="noStrike" dirty="0">
                <a:solidFill>
                  <a:srgbClr val="000000"/>
                </a:solidFill>
                <a:effectLst/>
                <a:latin typeface="Calibri" panose="020F0502020204030204" pitchFamily="34" charset="0"/>
              </a:rPr>
              <a:t> de la </a:t>
            </a:r>
            <a:r>
              <a:rPr lang="en-US" sz="1800" b="0" i="0" u="none" strike="noStrike" dirty="0" err="1">
                <a:solidFill>
                  <a:srgbClr val="000000"/>
                </a:solidFill>
                <a:effectLst/>
                <a:latin typeface="Calibri" panose="020F0502020204030204" pitchFamily="34" charset="0"/>
              </a:rPr>
              <a:t>personnalité</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chaque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élève</a:t>
            </a:r>
            <a:r>
              <a:rPr lang="en-US" sz="1800" b="0" i="0" u="none" strike="noStrike" dirty="0">
                <a:solidFill>
                  <a:srgbClr val="000000"/>
                </a:solidFill>
                <a:effectLst/>
                <a:latin typeface="Calibri" panose="020F0502020204030204" pitchFamily="34" charset="0"/>
              </a:rPr>
              <a:t> qui </a:t>
            </a:r>
            <a:r>
              <a:rPr lang="en-US" sz="1800" b="0" i="0" u="none" strike="noStrike" dirty="0" err="1">
                <a:solidFill>
                  <a:srgbClr val="000000"/>
                </a:solidFill>
                <a:effectLst/>
                <a:latin typeface="Calibri" panose="020F0502020204030204" pitchFamily="34" charset="0"/>
              </a:rPr>
              <a:t>lui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est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confié</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collaborer</a:t>
            </a:r>
            <a:r>
              <a:rPr lang="en-US" sz="1800" b="0" i="0" u="none" strike="noStrike" dirty="0">
                <a:solidFill>
                  <a:srgbClr val="000000"/>
                </a:solidFill>
                <a:effectLst/>
                <a:latin typeface="Calibri" panose="020F0502020204030204" pitchFamily="34" charset="0"/>
              </a:rPr>
              <a:t> à </a:t>
            </a:r>
            <a:r>
              <a:rPr lang="en-US" sz="1800" b="0" i="0" u="none" strike="noStrike" dirty="0" err="1">
                <a:solidFill>
                  <a:srgbClr val="000000"/>
                </a:solidFill>
                <a:effectLst/>
                <a:latin typeface="Calibri" panose="020F0502020204030204" pitchFamily="34" charset="0"/>
              </a:rPr>
              <a:t>développer</a:t>
            </a:r>
            <a:r>
              <a:rPr lang="en-US" sz="1800" b="0" i="0" u="none" strike="noStrike" dirty="0">
                <a:solidFill>
                  <a:srgbClr val="000000"/>
                </a:solidFill>
                <a:effectLst/>
                <a:latin typeface="Calibri" panose="020F0502020204030204" pitchFamily="34" charset="0"/>
              </a:rPr>
              <a:t> chez </a:t>
            </a:r>
            <a:r>
              <a:rPr lang="en-US" sz="1800" b="0" i="0" u="none" strike="noStrike" dirty="0" err="1">
                <a:solidFill>
                  <a:srgbClr val="000000"/>
                </a:solidFill>
                <a:effectLst/>
                <a:latin typeface="Calibri" panose="020F0502020204030204" pitchFamily="34" charset="0"/>
              </a:rPr>
              <a:t>chaque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élève</a:t>
            </a:r>
            <a:r>
              <a:rPr lang="en-US" sz="1800" b="0" i="0" u="none" strike="noStrike" dirty="0">
                <a:solidFill>
                  <a:srgbClr val="000000"/>
                </a:solidFill>
                <a:effectLst/>
                <a:latin typeface="Calibri" panose="020F0502020204030204" pitchFamily="34" charset="0"/>
              </a:rPr>
              <a:t> qui </a:t>
            </a:r>
            <a:r>
              <a:rPr lang="en-US" sz="1800" b="0" i="0" u="none" strike="noStrike" dirty="0" err="1">
                <a:solidFill>
                  <a:srgbClr val="000000"/>
                </a:solidFill>
                <a:effectLst/>
                <a:latin typeface="Calibri" panose="020F0502020204030204" pitchFamily="34" charset="0"/>
              </a:rPr>
              <a:t>lui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est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confié</a:t>
            </a:r>
            <a:r>
              <a:rPr lang="en-US" sz="1800" b="0" i="0" u="none" strike="noStrike" dirty="0">
                <a:solidFill>
                  <a:srgbClr val="000000"/>
                </a:solidFill>
                <a:effectLst/>
                <a:latin typeface="Calibri" panose="020F0502020204030204" pitchFamily="34" charset="0"/>
              </a:rPr>
              <a:t> le </a:t>
            </a:r>
            <a:r>
              <a:rPr lang="en-US" sz="1800" b="0" i="0" u="none" strike="noStrike" dirty="0" err="1">
                <a:solidFill>
                  <a:srgbClr val="000000"/>
                </a:solidFill>
                <a:effectLst/>
                <a:latin typeface="Calibri" panose="020F0502020204030204" pitchFamily="34" charset="0"/>
              </a:rPr>
              <a:t>goût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d’apprendre</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de prendre les </a:t>
            </a:r>
            <a:r>
              <a:rPr lang="en-US" sz="1800" b="0" i="0" u="none" strike="noStrike" dirty="0" err="1">
                <a:solidFill>
                  <a:srgbClr val="000000"/>
                </a:solidFill>
                <a:effectLst/>
                <a:latin typeface="Calibri" panose="020F0502020204030204" pitchFamily="34" charset="0"/>
              </a:rPr>
              <a:t>moyens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appropriés</a:t>
            </a:r>
            <a:r>
              <a:rPr lang="en-US" sz="1800" b="0" i="0" u="none" strike="noStrike" dirty="0">
                <a:solidFill>
                  <a:srgbClr val="000000"/>
                </a:solidFill>
                <a:effectLst/>
                <a:latin typeface="Calibri" panose="020F0502020204030204" pitchFamily="34" charset="0"/>
              </a:rPr>
              <a:t> pour aider à </a:t>
            </a:r>
            <a:r>
              <a:rPr lang="en-US" sz="1800" b="0" i="0" u="none" strike="noStrike" dirty="0" err="1">
                <a:solidFill>
                  <a:srgbClr val="000000"/>
                </a:solidFill>
                <a:effectLst/>
                <a:latin typeface="Calibri" panose="020F0502020204030204" pitchFamily="34" charset="0"/>
              </a:rPr>
              <a:t>développer</a:t>
            </a:r>
            <a:r>
              <a:rPr lang="en-US" sz="1800" b="0" i="0" u="none" strike="noStrike" dirty="0">
                <a:solidFill>
                  <a:srgbClr val="000000"/>
                </a:solidFill>
                <a:effectLst/>
                <a:latin typeface="Calibri" panose="020F0502020204030204" pitchFamily="34" charset="0"/>
              </a:rPr>
              <a:t> chez </a:t>
            </a:r>
            <a:r>
              <a:rPr lang="en-US" sz="1800" b="0" i="0" u="none" strike="noStrike" dirty="0" err="1">
                <a:solidFill>
                  <a:srgbClr val="000000"/>
                </a:solidFill>
                <a:effectLst/>
                <a:latin typeface="Calibri" panose="020F0502020204030204" pitchFamily="34" charset="0"/>
              </a:rPr>
              <a:t>ses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élèves</a:t>
            </a:r>
            <a:r>
              <a:rPr lang="en-US" sz="1800" b="0" i="0" u="none" strike="noStrike" dirty="0">
                <a:solidFill>
                  <a:srgbClr val="000000"/>
                </a:solidFill>
                <a:effectLst/>
                <a:latin typeface="Calibri" panose="020F0502020204030204" pitchFamily="34" charset="0"/>
              </a:rPr>
              <a:t> le respect des droits de la </a:t>
            </a:r>
            <a:r>
              <a:rPr lang="en-US" sz="1800" b="0" i="0" u="none" strike="noStrike" dirty="0" err="1">
                <a:solidFill>
                  <a:srgbClr val="000000"/>
                </a:solidFill>
                <a:effectLst/>
                <a:latin typeface="Calibri" panose="020F0502020204030204" pitchFamily="34" charset="0"/>
              </a:rPr>
              <a:t>personne</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d’agir</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d’une</a:t>
            </a:r>
            <a:r>
              <a:rPr lang="en-US" sz="1800" b="0" i="0" u="none" strike="noStrike" dirty="0">
                <a:solidFill>
                  <a:srgbClr val="000000"/>
                </a:solidFill>
                <a:effectLst/>
                <a:latin typeface="Calibri" panose="020F0502020204030204" pitchFamily="34" charset="0"/>
              </a:rPr>
              <a:t> manière </a:t>
            </a:r>
            <a:r>
              <a:rPr lang="en-US" sz="1800" b="0" i="0" u="none" strike="noStrike" dirty="0" err="1">
                <a:solidFill>
                  <a:srgbClr val="000000"/>
                </a:solidFill>
                <a:effectLst/>
                <a:latin typeface="Calibri" panose="020F0502020204030204" pitchFamily="34" charset="0"/>
              </a:rPr>
              <a:t>juste</a:t>
            </a:r>
            <a:r>
              <a:rPr lang="en-US" sz="1800" b="0" i="0" u="none" strike="noStrike" dirty="0">
                <a:solidFill>
                  <a:srgbClr val="000000"/>
                </a:solidFill>
                <a:effectLst/>
                <a:latin typeface="Calibri" panose="020F0502020204030204" pitchFamily="34" charset="0"/>
              </a:rPr>
              <a:t> et </a:t>
            </a:r>
            <a:r>
              <a:rPr lang="en-US" sz="1800" b="0" i="0" u="none" strike="noStrike" dirty="0" err="1">
                <a:solidFill>
                  <a:srgbClr val="000000"/>
                </a:solidFill>
                <a:effectLst/>
                <a:latin typeface="Calibri" panose="020F0502020204030204" pitchFamily="34" charset="0"/>
              </a:rPr>
              <a:t>impartiale</a:t>
            </a:r>
            <a:r>
              <a:rPr lang="en-US" sz="1800" b="0" i="0" u="none" strike="noStrike" dirty="0">
                <a:solidFill>
                  <a:srgbClr val="000000"/>
                </a:solidFill>
                <a:effectLst/>
                <a:latin typeface="Calibri" panose="020F0502020204030204" pitchFamily="34" charset="0"/>
              </a:rPr>
              <a:t> dans </a:t>
            </a:r>
            <a:r>
              <a:rPr lang="en-US" sz="1800" b="0" i="0" u="none" strike="noStrike" dirty="0" err="1">
                <a:solidFill>
                  <a:srgbClr val="000000"/>
                </a:solidFill>
                <a:effectLst/>
                <a:latin typeface="Calibri" panose="020F0502020204030204" pitchFamily="34" charset="0"/>
              </a:rPr>
              <a:t>ses</a:t>
            </a:r>
            <a:r>
              <a:rPr lang="en-US" sz="1800" b="0" i="0" u="none" strike="noStrike" dirty="0">
                <a:solidFill>
                  <a:srgbClr val="000000"/>
                </a:solidFill>
                <a:effectLst/>
                <a:latin typeface="Calibri" panose="020F0502020204030204" pitchFamily="34" charset="0"/>
              </a:rPr>
              <a:t> relations avec </a:t>
            </a:r>
            <a:r>
              <a:rPr lang="en-US" sz="1800" b="0" i="0" u="none" strike="noStrike" dirty="0" err="1">
                <a:solidFill>
                  <a:srgbClr val="000000"/>
                </a:solidFill>
                <a:effectLst/>
                <a:latin typeface="Calibri" panose="020F0502020204030204" pitchFamily="34" charset="0"/>
              </a:rPr>
              <a:t>ses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élèves</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de prendre les </a:t>
            </a:r>
            <a:r>
              <a:rPr lang="en-US" sz="1800" b="0" i="0" u="none" strike="noStrike" dirty="0" err="1">
                <a:solidFill>
                  <a:srgbClr val="000000"/>
                </a:solidFill>
                <a:effectLst/>
                <a:latin typeface="Calibri" panose="020F0502020204030204" pitchFamily="34" charset="0"/>
              </a:rPr>
              <a:t>mesures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nécessaires</a:t>
            </a:r>
            <a:r>
              <a:rPr lang="en-US" sz="1800" b="0" i="0" u="none" strike="noStrike" dirty="0">
                <a:solidFill>
                  <a:srgbClr val="000000"/>
                </a:solidFill>
                <a:effectLst/>
                <a:latin typeface="Calibri" panose="020F0502020204030204" pitchFamily="34" charset="0"/>
              </a:rPr>
              <a:t> pour </a:t>
            </a:r>
            <a:r>
              <a:rPr lang="en-US" sz="1800" b="0" i="0" u="none" strike="noStrike" dirty="0" err="1">
                <a:solidFill>
                  <a:srgbClr val="000000"/>
                </a:solidFill>
                <a:effectLst/>
                <a:latin typeface="Calibri" panose="020F0502020204030204" pitchFamily="34" charset="0"/>
              </a:rPr>
              <a:t>promouvoir</a:t>
            </a:r>
            <a:r>
              <a:rPr lang="en-US" sz="1800" b="0" i="0" u="none" strike="noStrike" dirty="0">
                <a:solidFill>
                  <a:srgbClr val="000000"/>
                </a:solidFill>
                <a:effectLst/>
                <a:latin typeface="Calibri" panose="020F0502020204030204" pitchFamily="34" charset="0"/>
              </a:rPr>
              <a:t> la </a:t>
            </a:r>
            <a:r>
              <a:rPr lang="en-US" sz="1800" b="0" i="0" u="none" strike="noStrike" dirty="0" err="1">
                <a:solidFill>
                  <a:srgbClr val="000000"/>
                </a:solidFill>
                <a:effectLst/>
                <a:latin typeface="Calibri" panose="020F0502020204030204" pitchFamily="34" charset="0"/>
              </a:rPr>
              <a:t>qualité</a:t>
            </a:r>
            <a:r>
              <a:rPr lang="en-US" sz="1800" b="0" i="0" u="none" strike="noStrike" dirty="0">
                <a:solidFill>
                  <a:srgbClr val="000000"/>
                </a:solidFill>
                <a:effectLst/>
                <a:latin typeface="Calibri" panose="020F0502020204030204" pitchFamily="34" charset="0"/>
              </a:rPr>
              <a:t> de la langue </a:t>
            </a:r>
            <a:r>
              <a:rPr lang="en-US" sz="1800" b="0" i="0" u="none" strike="noStrike" dirty="0" err="1">
                <a:solidFill>
                  <a:srgbClr val="000000"/>
                </a:solidFill>
                <a:effectLst/>
                <a:latin typeface="Calibri" panose="020F0502020204030204" pitchFamily="34" charset="0"/>
              </a:rPr>
              <a:t>écrite</a:t>
            </a:r>
            <a:r>
              <a:rPr lang="en-US" sz="1800" b="0" i="0" u="none" strike="noStrike" dirty="0">
                <a:solidFill>
                  <a:srgbClr val="000000"/>
                </a:solidFill>
                <a:effectLst/>
                <a:latin typeface="Calibri" panose="020F0502020204030204" pitchFamily="34" charset="0"/>
              </a:rPr>
              <a:t> et </a:t>
            </a:r>
            <a:r>
              <a:rPr lang="en-US" sz="1800" b="0" i="0" u="none" strike="noStrike" dirty="0" err="1">
                <a:solidFill>
                  <a:srgbClr val="000000"/>
                </a:solidFill>
                <a:effectLst/>
                <a:latin typeface="Calibri" panose="020F0502020204030204" pitchFamily="34" charset="0"/>
              </a:rPr>
              <a:t>parlée</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de prendre des </a:t>
            </a:r>
            <a:r>
              <a:rPr lang="en-US" sz="1800" b="0" i="0" u="none" strike="noStrike" dirty="0" err="1">
                <a:solidFill>
                  <a:srgbClr val="000000"/>
                </a:solidFill>
                <a:effectLst/>
                <a:latin typeface="Calibri" panose="020F0502020204030204" pitchFamily="34" charset="0"/>
              </a:rPr>
              <a:t>mesures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appropriées</a:t>
            </a:r>
            <a:r>
              <a:rPr lang="en-US" sz="1800" b="0" i="0" u="none" strike="noStrike" dirty="0">
                <a:solidFill>
                  <a:srgbClr val="000000"/>
                </a:solidFill>
                <a:effectLst/>
                <a:latin typeface="Calibri" panose="020F0502020204030204" pitchFamily="34" charset="0"/>
              </a:rPr>
              <a:t> qui </a:t>
            </a:r>
            <a:r>
              <a:rPr lang="en-US" sz="1800" b="0" i="0" u="none" strike="noStrike" dirty="0" err="1">
                <a:solidFill>
                  <a:srgbClr val="000000"/>
                </a:solidFill>
                <a:effectLst/>
                <a:latin typeface="Calibri" panose="020F0502020204030204" pitchFamily="34" charset="0"/>
              </a:rPr>
              <a:t>lui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permettent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d’atteindre</a:t>
            </a:r>
            <a:r>
              <a:rPr lang="en-US" sz="1800" b="0" i="0" u="none" strike="noStrike" dirty="0">
                <a:solidFill>
                  <a:srgbClr val="000000"/>
                </a:solidFill>
                <a:effectLst/>
                <a:latin typeface="Calibri" panose="020F0502020204030204" pitchFamily="34" charset="0"/>
              </a:rPr>
              <a:t> et de conserver un haut </a:t>
            </a:r>
            <a:r>
              <a:rPr lang="en-US" sz="1800" b="0" i="0" u="none" strike="noStrike" dirty="0" err="1">
                <a:solidFill>
                  <a:srgbClr val="000000"/>
                </a:solidFill>
                <a:effectLst/>
                <a:latin typeface="Calibri" panose="020F0502020204030204" pitchFamily="34" charset="0"/>
              </a:rPr>
              <a:t>degré</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compétence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professionnelle</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collaborer</a:t>
            </a:r>
            <a:r>
              <a:rPr lang="en-US" sz="1800" b="0" i="0" u="none" strike="noStrike" dirty="0">
                <a:solidFill>
                  <a:srgbClr val="000000"/>
                </a:solidFill>
                <a:effectLst/>
                <a:latin typeface="Calibri" panose="020F0502020204030204" pitchFamily="34" charset="0"/>
              </a:rPr>
              <a:t> à la formation des </a:t>
            </a:r>
            <a:r>
              <a:rPr lang="en-US" sz="1800" b="0" i="0" u="none" strike="noStrike" dirty="0" err="1">
                <a:solidFill>
                  <a:srgbClr val="000000"/>
                </a:solidFill>
                <a:effectLst/>
                <a:latin typeface="Calibri" panose="020F0502020204030204" pitchFamily="34" charset="0"/>
              </a:rPr>
              <a:t>futurs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enseignants</a:t>
            </a:r>
            <a:r>
              <a:rPr lang="en-US" sz="1800" b="0" i="0" u="none" strike="noStrike" dirty="0">
                <a:solidFill>
                  <a:srgbClr val="000000"/>
                </a:solidFill>
                <a:effectLst/>
                <a:latin typeface="Calibri" panose="020F0502020204030204" pitchFamily="34" charset="0"/>
              </a:rPr>
              <a:t> et à </a:t>
            </a:r>
            <a:r>
              <a:rPr lang="en-US" sz="1800" b="0" i="0" u="none" strike="noStrike" dirty="0" err="1">
                <a:solidFill>
                  <a:srgbClr val="000000"/>
                </a:solidFill>
                <a:effectLst/>
                <a:latin typeface="Calibri" panose="020F0502020204030204" pitchFamily="34" charset="0"/>
              </a:rPr>
              <a:t>l’accompagnement</a:t>
            </a:r>
            <a:r>
              <a:rPr lang="en-US" sz="1800" b="0" i="0" u="none" strike="noStrike" dirty="0">
                <a:solidFill>
                  <a:srgbClr val="000000"/>
                </a:solidFill>
                <a:effectLst/>
                <a:latin typeface="Calibri" panose="020F0502020204030204" pitchFamily="34" charset="0"/>
              </a:rPr>
              <a:t> des </a:t>
            </a:r>
            <a:r>
              <a:rPr lang="en-US" sz="1800" b="0" i="0" u="none" strike="noStrike" dirty="0" err="1">
                <a:solidFill>
                  <a:srgbClr val="000000"/>
                </a:solidFill>
                <a:effectLst/>
                <a:latin typeface="Calibri" panose="020F0502020204030204" pitchFamily="34" charset="0"/>
              </a:rPr>
              <a:t>enseignants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en</a:t>
            </a:r>
            <a:r>
              <a:rPr lang="en-US" sz="1800" b="0" i="0" u="none" strike="noStrike" dirty="0">
                <a:solidFill>
                  <a:srgbClr val="000000"/>
                </a:solidFill>
                <a:effectLst/>
                <a:latin typeface="Calibri" panose="020F0502020204030204" pitchFamily="34" charset="0"/>
              </a:rPr>
              <a:t> début de </a:t>
            </a:r>
            <a:r>
              <a:rPr lang="en-US" sz="1800" b="0" i="0" u="none" strike="noStrike" dirty="0" err="1">
                <a:solidFill>
                  <a:srgbClr val="000000"/>
                </a:solidFill>
                <a:effectLst/>
                <a:latin typeface="Calibri" panose="020F0502020204030204" pitchFamily="34" charset="0"/>
              </a:rPr>
              <a:t>carrière</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de respecter le </a:t>
            </a:r>
            <a:r>
              <a:rPr lang="en-US" sz="1800" b="0" i="0" u="none" strike="noStrike" dirty="0" err="1">
                <a:solidFill>
                  <a:srgbClr val="000000"/>
                </a:solidFill>
                <a:effectLst/>
                <a:latin typeface="Calibri" panose="020F0502020204030204" pitchFamily="34" charset="0"/>
              </a:rPr>
              <a:t>projet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éducatif</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l’école</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None/>
            </a:pPr>
            <a:r>
              <a:rPr lang="en-US" sz="1800" b="0" i="0" u="none" strike="noStrike" dirty="0">
                <a:solidFill>
                  <a:srgbClr val="000000"/>
                </a:solidFill>
                <a:effectLst/>
                <a:latin typeface="Calibri" panose="020F0502020204030204" pitchFamily="34" charset="0"/>
              </a:rPr>
              <a:t>La </a:t>
            </a:r>
            <a:r>
              <a:rPr lang="en-US" sz="1800" b="0" i="0" u="none" strike="noStrike" dirty="0" err="1">
                <a:solidFill>
                  <a:srgbClr val="000000"/>
                </a:solidFill>
                <a:effectLst/>
                <a:latin typeface="Calibri" panose="020F0502020204030204" pitchFamily="34" charset="0"/>
              </a:rPr>
              <a:t>loi</a:t>
            </a:r>
            <a:r>
              <a:rPr lang="en-US" sz="1800" b="0" i="0" u="none" strike="noStrike" dirty="0">
                <a:solidFill>
                  <a:srgbClr val="000000"/>
                </a:solidFill>
                <a:effectLst/>
                <a:latin typeface="Calibri" panose="020F0502020204030204" pitchFamily="34" charset="0"/>
              </a:rPr>
              <a:t> oblige </a:t>
            </a:r>
            <a:r>
              <a:rPr lang="en-US" sz="1800" b="0" i="0" u="none" strike="noStrike" dirty="0" err="1">
                <a:solidFill>
                  <a:srgbClr val="000000"/>
                </a:solidFill>
                <a:effectLst/>
                <a:latin typeface="Calibri" panose="020F0502020204030204" pitchFamily="34" charset="0"/>
              </a:rPr>
              <a:t>chaque</a:t>
            </a:r>
            <a:r>
              <a:rPr lang="en-US" sz="1800" b="0" i="0" u="none" strike="noStrike" dirty="0">
                <a:solidFill>
                  <a:srgbClr val="000000"/>
                </a:solidFill>
                <a:effectLst/>
                <a:latin typeface="Calibri" panose="020F0502020204030204" pitchFamily="34" charset="0"/>
              </a:rPr>
              <a:t> école à </a:t>
            </a:r>
            <a:r>
              <a:rPr lang="en-US" sz="1800" b="0" i="0" u="none" strike="noStrike" dirty="0" err="1">
                <a:solidFill>
                  <a:srgbClr val="000000"/>
                </a:solidFill>
                <a:effectLst/>
                <a:latin typeface="Calibri" panose="020F0502020204030204" pitchFamily="34" charset="0"/>
              </a:rPr>
              <a:t>avoir</a:t>
            </a:r>
            <a:r>
              <a:rPr lang="en-US" sz="1800" b="0" i="0" u="none" strike="noStrike" dirty="0">
                <a:solidFill>
                  <a:srgbClr val="000000"/>
                </a:solidFill>
                <a:effectLst/>
                <a:latin typeface="Calibri" panose="020F0502020204030204" pitchFamily="34" charset="0"/>
              </a:rPr>
              <a:t> un plan </a:t>
            </a:r>
            <a:r>
              <a:rPr lang="en-US" sz="1800" b="0" i="0" u="none" strike="noStrike" dirty="0" err="1">
                <a:solidFill>
                  <a:srgbClr val="000000"/>
                </a:solidFill>
                <a:effectLst/>
                <a:latin typeface="Calibri" panose="020F0502020204030204" pitchFamily="34" charset="0"/>
              </a:rPr>
              <a:t>d’action</a:t>
            </a:r>
            <a:r>
              <a:rPr lang="en-US" sz="1800" b="0" i="0" u="none" strike="noStrike" dirty="0">
                <a:solidFill>
                  <a:srgbClr val="000000"/>
                </a:solidFill>
                <a:effectLst/>
                <a:latin typeface="Calibri" panose="020F0502020204030204" pitchFamily="34" charset="0"/>
              </a:rPr>
              <a:t> pour </a:t>
            </a:r>
            <a:r>
              <a:rPr lang="en-US" sz="1800" b="0" i="0" u="none" strike="noStrike" dirty="0" err="1">
                <a:solidFill>
                  <a:srgbClr val="000000"/>
                </a:solidFill>
                <a:effectLst/>
                <a:latin typeface="Calibri" panose="020F0502020204030204" pitchFamily="34" charset="0"/>
              </a:rPr>
              <a:t>prévenir</a:t>
            </a:r>
            <a:r>
              <a:rPr lang="en-US" sz="1800" b="0" i="0" u="none" strike="noStrike" dirty="0">
                <a:solidFill>
                  <a:srgbClr val="000000"/>
                </a:solidFill>
                <a:effectLst/>
                <a:latin typeface="Calibri" panose="020F0502020204030204" pitchFamily="34" charset="0"/>
              </a:rPr>
              <a:t> et </a:t>
            </a:r>
            <a:r>
              <a:rPr lang="en-US" sz="1800" b="0" i="0" u="none" strike="noStrike" dirty="0" err="1">
                <a:solidFill>
                  <a:srgbClr val="000000"/>
                </a:solidFill>
                <a:effectLst/>
                <a:latin typeface="Calibri" panose="020F0502020204030204" pitchFamily="34" charset="0"/>
              </a:rPr>
              <a:t>combattre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l’intimidation</a:t>
            </a:r>
            <a:r>
              <a:rPr lang="en-US" sz="1800" b="0" i="0" u="none" strike="noStrike" dirty="0">
                <a:solidFill>
                  <a:srgbClr val="000000"/>
                </a:solidFill>
                <a:effectLst/>
                <a:latin typeface="Calibri" panose="020F0502020204030204" pitchFamily="34" charset="0"/>
              </a:rPr>
              <a:t> et la violence. Le plan doit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err="1">
                <a:solidFill>
                  <a:srgbClr val="000000"/>
                </a:solidFill>
                <a:effectLst/>
                <a:latin typeface="Calibri" panose="020F0502020204030204" pitchFamily="34" charset="0"/>
              </a:rPr>
              <a:t>Prévoir</a:t>
            </a:r>
            <a:r>
              <a:rPr lang="en-US" sz="1800" b="0" i="0" u="none" strike="noStrike" dirty="0">
                <a:solidFill>
                  <a:srgbClr val="000000"/>
                </a:solidFill>
                <a:effectLst/>
                <a:latin typeface="Calibri" panose="020F0502020204030204" pitchFamily="34" charset="0"/>
              </a:rPr>
              <a:t> comment </a:t>
            </a:r>
            <a:r>
              <a:rPr lang="en-US" sz="1800" b="0" i="0" u="none" strike="noStrike" dirty="0" err="1">
                <a:solidFill>
                  <a:srgbClr val="000000"/>
                </a:solidFill>
                <a:effectLst/>
                <a:latin typeface="Calibri" panose="020F0502020204030204" pitchFamily="34" charset="0"/>
              </a:rPr>
              <a:t>prévenir</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l’intimidation</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err="1">
                <a:solidFill>
                  <a:srgbClr val="000000"/>
                </a:solidFill>
                <a:effectLst/>
                <a:latin typeface="Calibri" panose="020F0502020204030204" pitchFamily="34" charset="0"/>
              </a:rPr>
              <a:t>Prévoir</a:t>
            </a:r>
            <a:r>
              <a:rPr lang="en-US" sz="1800" b="0" i="0" u="none" strike="noStrike" dirty="0">
                <a:solidFill>
                  <a:srgbClr val="000000"/>
                </a:solidFill>
                <a:effectLst/>
                <a:latin typeface="Calibri" panose="020F0502020204030204" pitchFamily="34" charset="0"/>
              </a:rPr>
              <a:t> comment </a:t>
            </a:r>
            <a:r>
              <a:rPr lang="en-US" sz="1800" b="0" i="0" u="none" strike="noStrike" dirty="0" err="1">
                <a:solidFill>
                  <a:srgbClr val="000000"/>
                </a:solidFill>
                <a:effectLst/>
                <a:latin typeface="Calibri" panose="020F0502020204030204" pitchFamily="34" charset="0"/>
              </a:rPr>
              <a:t>dénoncer</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l’intimidation</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err="1">
                <a:solidFill>
                  <a:srgbClr val="000000"/>
                </a:solidFill>
                <a:effectLst/>
                <a:latin typeface="Calibri" panose="020F0502020204030204" pitchFamily="34" charset="0"/>
              </a:rPr>
              <a:t>Prévoir</a:t>
            </a:r>
            <a:r>
              <a:rPr lang="en-US" sz="1800" b="0" i="0" u="none" strike="noStrike" dirty="0">
                <a:solidFill>
                  <a:srgbClr val="000000"/>
                </a:solidFill>
                <a:effectLst/>
                <a:latin typeface="Calibri" panose="020F0502020204030204" pitchFamily="34" charset="0"/>
              </a:rPr>
              <a:t> comment assurer la </a:t>
            </a:r>
            <a:r>
              <a:rPr lang="en-US" sz="1800" b="0" i="0" u="none" strike="noStrike" dirty="0" err="1">
                <a:solidFill>
                  <a:srgbClr val="000000"/>
                </a:solidFill>
                <a:effectLst/>
                <a:latin typeface="Calibri" panose="020F0502020204030204" pitchFamily="34" charset="0"/>
              </a:rPr>
              <a:t>confidentialité</a:t>
            </a:r>
            <a:r>
              <a:rPr lang="en-US" sz="1800" b="0" i="0" u="none" strike="noStrike" dirty="0">
                <a:solidFill>
                  <a:srgbClr val="000000"/>
                </a:solidFill>
                <a:effectLst/>
                <a:latin typeface="Calibri" panose="020F0502020204030204" pitchFamily="34" charset="0"/>
              </a:rPr>
              <a:t> des </a:t>
            </a:r>
            <a:r>
              <a:rPr lang="en-US" sz="1800" b="0" i="0" u="none" strike="noStrike" dirty="0" err="1">
                <a:solidFill>
                  <a:srgbClr val="000000"/>
                </a:solidFill>
                <a:effectLst/>
                <a:latin typeface="Calibri" panose="020F0502020204030204" pitchFamily="34" charset="0"/>
              </a:rPr>
              <a:t>plaintes</a:t>
            </a:r>
            <a:r>
              <a:rPr lang="en-US" sz="1800" b="0" i="0" u="none" strike="noStrike" dirty="0">
                <a:solidFill>
                  <a:srgbClr val="000000"/>
                </a:solidFill>
                <a:effectLst/>
                <a:latin typeface="Calibri" panose="020F0502020204030204" pitchFamily="34" charset="0"/>
              </a:rPr>
              <a:t> et </a:t>
            </a:r>
            <a:r>
              <a:rPr lang="en-US" sz="1800" b="0" i="0" u="none" strike="noStrike" dirty="0" err="1">
                <a:solidFill>
                  <a:srgbClr val="000000"/>
                </a:solidFill>
                <a:effectLst/>
                <a:latin typeface="Calibri" panose="020F0502020204030204" pitchFamily="34" charset="0"/>
              </a:rPr>
              <a:t>renseignements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err="1">
                <a:solidFill>
                  <a:srgbClr val="000000"/>
                </a:solidFill>
                <a:effectLst/>
                <a:latin typeface="Calibri" panose="020F0502020204030204" pitchFamily="34" charset="0"/>
              </a:rPr>
              <a:t>Prévoir</a:t>
            </a:r>
            <a:r>
              <a:rPr lang="en-US" sz="1800" b="0" i="0" u="none" strike="noStrike" dirty="0">
                <a:solidFill>
                  <a:srgbClr val="000000"/>
                </a:solidFill>
                <a:effectLst/>
                <a:latin typeface="Calibri" panose="020F0502020204030204" pitchFamily="34" charset="0"/>
              </a:rPr>
              <a:t> comment </a:t>
            </a:r>
            <a:r>
              <a:rPr lang="en-US" sz="1800" b="0" i="0" u="none" strike="noStrike" dirty="0" err="1">
                <a:solidFill>
                  <a:srgbClr val="000000"/>
                </a:solidFill>
                <a:effectLst/>
                <a:latin typeface="Calibri" panose="020F0502020204030204" pitchFamily="34" charset="0"/>
              </a:rPr>
              <a:t>soutenir</a:t>
            </a:r>
            <a:r>
              <a:rPr lang="en-US" sz="1800" b="0" i="0" u="none" strike="noStrike" dirty="0">
                <a:solidFill>
                  <a:srgbClr val="000000"/>
                </a:solidFill>
                <a:effectLst/>
                <a:latin typeface="Calibri" panose="020F0502020204030204" pitchFamily="34" charset="0"/>
              </a:rPr>
              <a:t> les </a:t>
            </a:r>
            <a:r>
              <a:rPr lang="en-US" sz="1800" b="0" i="0" u="none" strike="noStrike" dirty="0" err="1">
                <a:solidFill>
                  <a:srgbClr val="000000"/>
                </a:solidFill>
                <a:effectLst/>
                <a:latin typeface="Calibri" panose="020F0502020204030204" pitchFamily="34" charset="0"/>
              </a:rPr>
              <a:t>élèves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victimes</a:t>
            </a:r>
            <a:r>
              <a:rPr lang="en-US" sz="1800" b="0" i="0" u="none" strike="noStrike" dirty="0">
                <a:solidFill>
                  <a:srgbClr val="000000"/>
                </a:solidFill>
                <a:effectLst/>
                <a:latin typeface="Calibri" panose="020F0502020204030204" pitchFamily="34" charset="0"/>
              </a:rPr>
              <a:t> et </a:t>
            </a:r>
            <a:r>
              <a:rPr lang="en-US" sz="1800" b="0" i="0" u="none" strike="noStrike" dirty="0" err="1">
                <a:solidFill>
                  <a:srgbClr val="000000"/>
                </a:solidFill>
                <a:effectLst/>
                <a:latin typeface="Calibri" panose="020F0502020204030204" pitchFamily="34" charset="0"/>
              </a:rPr>
              <a:t>témoins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err="1">
                <a:solidFill>
                  <a:srgbClr val="000000"/>
                </a:solidFill>
                <a:effectLst/>
                <a:latin typeface="Calibri" panose="020F0502020204030204" pitchFamily="34" charset="0"/>
              </a:rPr>
              <a:t>Être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distribué</a:t>
            </a:r>
            <a:r>
              <a:rPr lang="en-US" sz="1800" b="0" i="0" u="none" strike="noStrike" dirty="0">
                <a:solidFill>
                  <a:srgbClr val="000000"/>
                </a:solidFill>
                <a:effectLst/>
                <a:latin typeface="Calibri" panose="020F0502020204030204" pitchFamily="34" charset="0"/>
              </a:rPr>
              <a:t> aux parents.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RESSOURCES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Notre article sur </a:t>
            </a:r>
            <a:r>
              <a:rPr lang="en-US" sz="1800" b="0" i="0" u="none" strike="noStrike" dirty="0" err="1">
                <a:solidFill>
                  <a:srgbClr val="000000"/>
                </a:solidFill>
                <a:effectLst/>
                <a:latin typeface="Calibri" panose="020F0502020204030204" pitchFamily="34" charset="0"/>
              </a:rPr>
              <a:t>l’intimidation</a:t>
            </a:r>
            <a:r>
              <a:rPr lang="en-US" sz="1800" b="0" i="0" u="none" strike="noStrike" dirty="0">
                <a:solidFill>
                  <a:srgbClr val="000000"/>
                </a:solidFill>
                <a:effectLst/>
                <a:latin typeface="Calibri" panose="020F0502020204030204" pitchFamily="34" charset="0"/>
              </a:rPr>
              <a:t> et la violence à </a:t>
            </a:r>
            <a:r>
              <a:rPr lang="en-US" sz="1800" b="0" i="0" u="none" strike="noStrike" dirty="0" err="1">
                <a:solidFill>
                  <a:srgbClr val="000000"/>
                </a:solidFill>
                <a:effectLst/>
                <a:latin typeface="Calibri" panose="020F0502020204030204" pitchFamily="34" charset="0"/>
              </a:rPr>
              <a:t>l’école</a:t>
            </a:r>
            <a:r>
              <a:rPr lang="en-US" sz="1800" b="0" i="0" u="none" strike="noStrike" dirty="0">
                <a:solidFill>
                  <a:srgbClr val="000000"/>
                </a:solidFill>
                <a:effectLst/>
                <a:latin typeface="Calibri" panose="020F0502020204030204" pitchFamily="34" charset="0"/>
              </a:rPr>
              <a:t> : educaloi.qc.ca/capsules/intimidation-et-la-violence-a-l-ecole/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SOURCES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Loi sur l’instruction publique</a:t>
            </a:r>
            <a:r>
              <a:rPr lang="fr-CA" sz="1800" b="0" i="0" u="none" strike="noStrike" dirty="0">
                <a:solidFill>
                  <a:srgbClr val="000000"/>
                </a:solidFill>
                <a:effectLst/>
                <a:latin typeface="Calibri" panose="020F0502020204030204" pitchFamily="34" charset="0"/>
              </a:rPr>
              <a:t>, RLRQ c I-133, art. 14 (obligation de fréquentation scolaire)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Loi sur l’instruction publique</a:t>
            </a:r>
            <a:r>
              <a:rPr lang="fr-CA" sz="1800" b="0" i="0" u="none" strike="noStrike" dirty="0">
                <a:solidFill>
                  <a:srgbClr val="000000"/>
                </a:solidFill>
                <a:effectLst/>
                <a:latin typeface="Calibri" panose="020F0502020204030204" pitchFamily="34" charset="0"/>
              </a:rPr>
              <a:t>, RLRQ c I-133, art. 22 (obligations de l’enseignant)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Loi sur l’instruction publique</a:t>
            </a:r>
            <a:r>
              <a:rPr lang="fr-CA" sz="1800" b="0" i="0" u="none" strike="noStrike" dirty="0">
                <a:solidFill>
                  <a:srgbClr val="000000"/>
                </a:solidFill>
                <a:effectLst/>
                <a:latin typeface="Calibri" panose="020F0502020204030204" pitchFamily="34" charset="0"/>
              </a:rPr>
              <a:t>, RLRQ c I-133, art. 75.1 (plan de lutte contre l’intimidation et la violence)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F6C799D8-CF1A-4970-BB24-D57ECCEF09D1}" type="slidenum">
              <a:rPr lang="fr-CA" smtClean="0"/>
              <a:t>19</a:t>
            </a:fld>
            <a:endParaRPr lang="fr-CA"/>
          </a:p>
        </p:txBody>
      </p:sp>
    </p:spTree>
    <p:extLst>
      <p:ext uri="{BB962C8B-B14F-4D97-AF65-F5344CB8AC3E}">
        <p14:creationId xmlns:p14="http://schemas.microsoft.com/office/powerpoint/2010/main" val="297187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US" sz="1800" b="1" i="0" u="none" strike="noStrike" dirty="0">
                <a:solidFill>
                  <a:srgbClr val="000000"/>
                </a:solidFill>
                <a:effectLst/>
                <a:latin typeface="Arial" panose="020B0604020202020204" pitchFamily="34" charset="0"/>
              </a:rPr>
              <a:t>NOTES À L'ENSEIGNANT</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u="none" strike="noStrike" dirty="0" err="1">
                <a:solidFill>
                  <a:srgbClr val="000000"/>
                </a:solidFill>
                <a:effectLst/>
                <a:latin typeface="Arial" panose="020B0604020202020204" pitchFamily="34" charset="0"/>
              </a:rPr>
              <a:t>Posez</a:t>
            </a:r>
            <a:r>
              <a:rPr lang="en-US" sz="1800" b="0" i="0" u="none" strike="noStrike" dirty="0">
                <a:solidFill>
                  <a:srgbClr val="000000"/>
                </a:solidFill>
                <a:effectLst/>
                <a:latin typeface="Arial" panose="020B0604020202020204" pitchFamily="34" charset="0"/>
              </a:rPr>
              <a:t> la question et laissez les </a:t>
            </a:r>
            <a:r>
              <a:rPr lang="en-US" sz="1800" b="0" i="0" u="none" strike="noStrike" dirty="0" err="1">
                <a:solidFill>
                  <a:srgbClr val="000000"/>
                </a:solidFill>
                <a:effectLst/>
                <a:latin typeface="Arial" panose="020B0604020202020204" pitchFamily="34" charset="0"/>
              </a:rPr>
              <a:t>élèves</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répondre</a:t>
            </a:r>
            <a:r>
              <a:rPr lang="en-US" sz="1800" b="0" i="0" u="none" strike="noStrike" dirty="0">
                <a:solidFill>
                  <a:srgbClr val="000000"/>
                </a:solidFill>
                <a:effectLst/>
                <a:latin typeface="Arial" panose="020B0604020202020204" pitchFamily="34" charset="0"/>
              </a:rPr>
              <a:t>. </a:t>
            </a:r>
            <a:r>
              <a:rPr lang="en-US" sz="1800" b="0" i="0" dirty="0">
                <a:solidFill>
                  <a:srgbClr val="444444"/>
                </a:solidFill>
                <a:effectLst/>
                <a:latin typeface="Arial" panose="020B0604020202020204" pitchFamily="34" charset="0"/>
              </a:rPr>
              <a:t>​</a:t>
            </a:r>
            <a:r>
              <a:rPr lang="en-US" sz="1800" b="0" i="0" u="none" strike="noStrike" dirty="0" err="1">
                <a:solidFill>
                  <a:srgbClr val="000000"/>
                </a:solidFill>
                <a:effectLst/>
                <a:latin typeface="Arial" panose="020B0604020202020204" pitchFamily="34" charset="0"/>
              </a:rPr>
              <a:t>Lorsqu’une</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réponse</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vous</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semble</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réfléchie</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ou</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revient</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plusieurs</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fois</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vous</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pouvez</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l’inscrire</a:t>
            </a:r>
            <a:r>
              <a:rPr lang="en-US" sz="1800" b="0" i="0" u="none" strike="noStrike" dirty="0">
                <a:solidFill>
                  <a:srgbClr val="000000"/>
                </a:solidFill>
                <a:effectLst/>
                <a:latin typeface="Arial" panose="020B0604020202020204" pitchFamily="34" charset="0"/>
              </a:rPr>
              <a:t> au tableau.</a:t>
            </a:r>
            <a:endParaRPr lang="en-US" sz="1800" b="0" i="0" dirty="0">
              <a:solidFill>
                <a:srgbClr val="444444"/>
              </a:solidFill>
              <a:effectLst/>
              <a:latin typeface="Calibri" panose="020F0502020204030204" pitchFamily="34" charset="0"/>
            </a:endParaRPr>
          </a:p>
          <a:p>
            <a:pPr algn="l" rtl="0" fontAlgn="base"/>
            <a:endParaRPr lang="en-US" sz="1800" b="0" i="0" dirty="0">
              <a:solidFill>
                <a:srgbClr val="444444"/>
              </a:solidFill>
              <a:effectLst/>
              <a:latin typeface="Arial" panose="020B0604020202020204" pitchFamily="34" charset="0"/>
            </a:endParaRPr>
          </a:p>
          <a:p>
            <a:pPr algn="l" rtl="0" fontAlgn="base"/>
            <a:r>
              <a:rPr lang="en-US" sz="1800" b="1" i="0" dirty="0" err="1">
                <a:solidFill>
                  <a:srgbClr val="444444"/>
                </a:solidFill>
                <a:effectLst/>
                <a:latin typeface="Arial" panose="020B0604020202020204" pitchFamily="34" charset="0"/>
              </a:rPr>
              <a:t>Cliquez</a:t>
            </a:r>
            <a:r>
              <a:rPr lang="en-US" sz="1800" b="1" i="0" dirty="0">
                <a:solidFill>
                  <a:srgbClr val="444444"/>
                </a:solidFill>
                <a:effectLst/>
                <a:latin typeface="Arial" panose="020B0604020202020204" pitchFamily="34" charset="0"/>
              </a:rPr>
              <a:t> pour fair </a:t>
            </a:r>
            <a:r>
              <a:rPr lang="en-US" sz="1800" b="1" i="0" dirty="0" err="1">
                <a:solidFill>
                  <a:srgbClr val="444444"/>
                </a:solidFill>
                <a:effectLst/>
                <a:latin typeface="Arial" panose="020B0604020202020204" pitchFamily="34" charset="0"/>
              </a:rPr>
              <a:t>apparaitre</a:t>
            </a:r>
            <a:r>
              <a:rPr lang="en-US" sz="1800" b="1" i="0" dirty="0">
                <a:solidFill>
                  <a:srgbClr val="444444"/>
                </a:solidFill>
                <a:effectLst/>
                <a:latin typeface="Arial" panose="020B0604020202020204" pitchFamily="34" charset="0"/>
              </a:rPr>
              <a:t> les images indices.</a:t>
            </a:r>
          </a:p>
          <a:p>
            <a:pPr algn="l" rtl="0" fontAlgn="base"/>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Arial" panose="020B0604020202020204" pitchFamily="34" charset="0"/>
              </a:rPr>
              <a:t>La </a:t>
            </a:r>
            <a:r>
              <a:rPr lang="en-US" sz="1800" b="1" i="0" u="none" strike="noStrike" dirty="0" err="1">
                <a:solidFill>
                  <a:srgbClr val="000000"/>
                </a:solidFill>
                <a:effectLst/>
                <a:latin typeface="Arial" panose="020B0604020202020204" pitchFamily="34" charset="0"/>
              </a:rPr>
              <a:t>loi</a:t>
            </a:r>
            <a:r>
              <a:rPr lang="en-US" sz="1800" b="1" i="0" u="none" strike="noStrike" dirty="0">
                <a:solidFill>
                  <a:srgbClr val="000000"/>
                </a:solidFill>
                <a:effectLst/>
                <a:latin typeface="Arial" panose="020B0604020202020204" pitchFamily="34" charset="0"/>
              </a:rPr>
              <a:t>, </a:t>
            </a:r>
            <a:r>
              <a:rPr lang="en-US" sz="1800" b="1" i="0" u="none" strike="noStrike" dirty="0" err="1">
                <a:solidFill>
                  <a:srgbClr val="000000"/>
                </a:solidFill>
                <a:effectLst/>
                <a:latin typeface="Arial" panose="020B0604020202020204" pitchFamily="34" charset="0"/>
              </a:rPr>
              <a:t>qu'est-ce</a:t>
            </a:r>
            <a:r>
              <a:rPr lang="en-US" sz="1800" b="1" i="0" u="none" strike="noStrike" dirty="0">
                <a:solidFill>
                  <a:srgbClr val="000000"/>
                </a:solidFill>
                <a:effectLst/>
                <a:latin typeface="Arial" panose="020B0604020202020204" pitchFamily="34" charset="0"/>
              </a:rPr>
              <a:t> que </a:t>
            </a:r>
            <a:r>
              <a:rPr lang="en-US" sz="1800" b="1" i="0" u="none" strike="noStrike" dirty="0" err="1">
                <a:solidFill>
                  <a:srgbClr val="000000"/>
                </a:solidFill>
                <a:effectLst/>
                <a:latin typeface="Arial" panose="020B0604020202020204" pitchFamily="34" charset="0"/>
              </a:rPr>
              <a:t>c'est</a:t>
            </a:r>
            <a:r>
              <a:rPr lang="en-US" sz="1800" b="1" i="0" u="none" strike="noStrike" dirty="0">
                <a:solidFill>
                  <a:srgbClr val="000000"/>
                </a:solidFill>
                <a:effectLst/>
                <a:latin typeface="Arial" panose="020B0604020202020204" pitchFamily="34" charset="0"/>
              </a:rPr>
              <a:t>?</a:t>
            </a:r>
            <a:r>
              <a:rPr lang="en-US" sz="1800" b="0" i="0" u="none" strike="noStrike" dirty="0">
                <a:solidFill>
                  <a:srgbClr val="000000"/>
                </a:solidFill>
                <a:effectLst/>
                <a:latin typeface="Arial" panose="020B0604020202020204" pitchFamily="34" charset="0"/>
              </a:rPr>
              <a:t> </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Arial" panose="020B0604020202020204" pitchFamily="34" charset="0"/>
              </a:rPr>
              <a:t>On </a:t>
            </a:r>
            <a:r>
              <a:rPr lang="en-US" sz="1800" b="0" i="0" u="none" strike="noStrike" dirty="0" err="1">
                <a:solidFill>
                  <a:srgbClr val="000000"/>
                </a:solidFill>
                <a:effectLst/>
                <a:latin typeface="Arial" panose="020B0604020202020204" pitchFamily="34" charset="0"/>
              </a:rPr>
              <a:t>peut</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définir</a:t>
            </a:r>
            <a:r>
              <a:rPr lang="en-US" sz="1800" b="0" i="0" u="none" strike="noStrike" dirty="0">
                <a:solidFill>
                  <a:srgbClr val="000000"/>
                </a:solidFill>
                <a:effectLst/>
                <a:latin typeface="Arial" panose="020B0604020202020204" pitchFamily="34" charset="0"/>
              </a:rPr>
              <a:t> le droit, </a:t>
            </a:r>
            <a:r>
              <a:rPr lang="en-US" sz="1800" b="0" i="0" u="none" strike="noStrike" dirty="0" err="1">
                <a:solidFill>
                  <a:srgbClr val="000000"/>
                </a:solidFill>
                <a:effectLst/>
                <a:latin typeface="Arial" panose="020B0604020202020204" pitchFamily="34" charset="0"/>
              </a:rPr>
              <a:t>ou</a:t>
            </a:r>
            <a:r>
              <a:rPr lang="en-US" sz="1800" b="0" i="0" u="none" strike="noStrike" dirty="0">
                <a:solidFill>
                  <a:srgbClr val="000000"/>
                </a:solidFill>
                <a:effectLst/>
                <a:latin typeface="Arial" panose="020B0604020202020204" pitchFamily="34" charset="0"/>
              </a:rPr>
              <a:t> les </a:t>
            </a:r>
            <a:r>
              <a:rPr lang="en-US" sz="1800" b="0" i="0" u="none" strike="noStrike" dirty="0" err="1">
                <a:solidFill>
                  <a:srgbClr val="000000"/>
                </a:solidFill>
                <a:effectLst/>
                <a:latin typeface="Arial" panose="020B0604020202020204" pitchFamily="34" charset="0"/>
              </a:rPr>
              <a:t>lois</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comme</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étant</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l’ensemble</a:t>
            </a:r>
            <a:r>
              <a:rPr lang="en-US" sz="1800" b="0" i="0" u="none" strike="noStrike" dirty="0">
                <a:solidFill>
                  <a:srgbClr val="000000"/>
                </a:solidFill>
                <a:effectLst/>
                <a:latin typeface="Arial" panose="020B0604020202020204" pitchFamily="34" charset="0"/>
              </a:rPr>
              <a:t> des </a:t>
            </a:r>
            <a:r>
              <a:rPr lang="en-US" sz="1800" b="0" i="0" u="none" strike="noStrike" dirty="0" err="1">
                <a:solidFill>
                  <a:srgbClr val="000000"/>
                </a:solidFill>
                <a:effectLst/>
                <a:latin typeface="Arial" panose="020B0604020202020204" pitchFamily="34" charset="0"/>
              </a:rPr>
              <a:t>règles</a:t>
            </a:r>
            <a:r>
              <a:rPr lang="en-US" sz="1800" b="0" i="0" u="none" strike="noStrike" dirty="0">
                <a:solidFill>
                  <a:srgbClr val="000000"/>
                </a:solidFill>
                <a:effectLst/>
                <a:latin typeface="Arial" panose="020B0604020202020204" pitchFamily="34" charset="0"/>
              </a:rPr>
              <a:t> de </a:t>
            </a:r>
            <a:r>
              <a:rPr lang="en-US" sz="1800" b="0" i="0" u="none" strike="noStrike" dirty="0" err="1">
                <a:solidFill>
                  <a:srgbClr val="000000"/>
                </a:solidFill>
                <a:effectLst/>
                <a:latin typeface="Arial" panose="020B0604020202020204" pitchFamily="34" charset="0"/>
              </a:rPr>
              <a:t>conduite</a:t>
            </a:r>
            <a:r>
              <a:rPr lang="en-US" sz="1800" b="0" i="0" u="none" strike="noStrike" dirty="0">
                <a:solidFill>
                  <a:srgbClr val="000000"/>
                </a:solidFill>
                <a:effectLst/>
                <a:latin typeface="Arial" panose="020B0604020202020204" pitchFamily="34" charset="0"/>
              </a:rPr>
              <a:t> que les </a:t>
            </a:r>
            <a:r>
              <a:rPr lang="en-US" sz="1800" b="0" i="0" u="none" strike="noStrike" dirty="0" err="1">
                <a:solidFill>
                  <a:srgbClr val="000000"/>
                </a:solidFill>
                <a:effectLst/>
                <a:latin typeface="Arial" panose="020B0604020202020204" pitchFamily="34" charset="0"/>
              </a:rPr>
              <a:t>membres</a:t>
            </a:r>
            <a:r>
              <a:rPr lang="en-US" sz="1800" b="0" i="0" u="none" strike="noStrike" dirty="0">
                <a:solidFill>
                  <a:srgbClr val="000000"/>
                </a:solidFill>
                <a:effectLst/>
                <a:latin typeface="Arial" panose="020B0604020202020204" pitchFamily="34" charset="0"/>
              </a:rPr>
              <a:t> de la </a:t>
            </a:r>
            <a:r>
              <a:rPr lang="en-US" sz="1800" b="0" i="0" u="none" strike="noStrike" dirty="0" err="1">
                <a:solidFill>
                  <a:srgbClr val="000000"/>
                </a:solidFill>
                <a:effectLst/>
                <a:latin typeface="Arial" panose="020B0604020202020204" pitchFamily="34" charset="0"/>
              </a:rPr>
              <a:t>société</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doivent</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suivre</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Autrement</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dit</a:t>
            </a:r>
            <a:r>
              <a:rPr lang="en-US" sz="1800" b="0" i="0" u="none" strike="noStrike" dirty="0">
                <a:solidFill>
                  <a:srgbClr val="000000"/>
                </a:solidFill>
                <a:effectLst/>
                <a:latin typeface="Arial" panose="020B0604020202020204" pitchFamily="34" charset="0"/>
              </a:rPr>
              <a:t>, le droit nous </a:t>
            </a:r>
            <a:r>
              <a:rPr lang="en-US" sz="1800" b="0" i="0" u="none" strike="noStrike" dirty="0" err="1">
                <a:solidFill>
                  <a:srgbClr val="000000"/>
                </a:solidFill>
                <a:effectLst/>
                <a:latin typeface="Arial" panose="020B0604020202020204" pitchFamily="34" charset="0"/>
              </a:rPr>
              <a:t>informe</a:t>
            </a:r>
            <a:r>
              <a:rPr lang="en-US" sz="1800" b="0" i="0" u="none" strike="noStrike" dirty="0">
                <a:solidFill>
                  <a:srgbClr val="000000"/>
                </a:solidFill>
                <a:effectLst/>
                <a:latin typeface="Arial" panose="020B0604020202020204" pitchFamily="34" charset="0"/>
              </a:rPr>
              <a:t> de </a:t>
            </a:r>
            <a:r>
              <a:rPr lang="en-US" sz="1800" b="0" i="0" u="none" strike="noStrike" dirty="0" err="1">
                <a:solidFill>
                  <a:srgbClr val="000000"/>
                </a:solidFill>
                <a:effectLst/>
                <a:latin typeface="Arial" panose="020B0604020202020204" pitchFamily="34" charset="0"/>
              </a:rPr>
              <a:t>ce</a:t>
            </a:r>
            <a:r>
              <a:rPr lang="en-US" sz="1800" b="0" i="0" u="none" strike="noStrike" dirty="0">
                <a:solidFill>
                  <a:srgbClr val="000000"/>
                </a:solidFill>
                <a:effectLst/>
                <a:latin typeface="Arial" panose="020B0604020202020204" pitchFamily="34" charset="0"/>
              </a:rPr>
              <a:t> qui doit </a:t>
            </a:r>
            <a:r>
              <a:rPr lang="en-US" sz="1800" b="0" i="0" u="none" strike="noStrike" dirty="0" err="1">
                <a:solidFill>
                  <a:srgbClr val="000000"/>
                </a:solidFill>
                <a:effectLst/>
                <a:latin typeface="Arial" panose="020B0604020202020204" pitchFamily="34" charset="0"/>
              </a:rPr>
              <a:t>être</a:t>
            </a:r>
            <a:r>
              <a:rPr lang="en-US" sz="1800" b="0" i="0" u="none" strike="noStrike" dirty="0">
                <a:solidFill>
                  <a:srgbClr val="000000"/>
                </a:solidFill>
                <a:effectLst/>
                <a:latin typeface="Arial" panose="020B0604020202020204" pitchFamily="34" charset="0"/>
              </a:rPr>
              <a:t> fait, ne doit pas </a:t>
            </a:r>
            <a:r>
              <a:rPr lang="en-US" sz="1800" b="0" i="0" u="none" strike="noStrike" dirty="0" err="1">
                <a:solidFill>
                  <a:srgbClr val="000000"/>
                </a:solidFill>
                <a:effectLst/>
                <a:latin typeface="Arial" panose="020B0604020202020204" pitchFamily="34" charset="0"/>
              </a:rPr>
              <a:t>être</a:t>
            </a:r>
            <a:r>
              <a:rPr lang="en-US" sz="1800" b="0" i="0" u="none" strike="noStrike" dirty="0">
                <a:solidFill>
                  <a:srgbClr val="000000"/>
                </a:solidFill>
                <a:effectLst/>
                <a:latin typeface="Arial" panose="020B0604020202020204" pitchFamily="34" charset="0"/>
              </a:rPr>
              <a:t> fait, et de </a:t>
            </a:r>
            <a:r>
              <a:rPr lang="en-US" sz="1800" b="0" i="0" u="none" strike="noStrike" dirty="0" err="1">
                <a:solidFill>
                  <a:srgbClr val="000000"/>
                </a:solidFill>
                <a:effectLst/>
                <a:latin typeface="Arial" panose="020B0604020202020204" pitchFamily="34" charset="0"/>
              </a:rPr>
              <a:t>ce</a:t>
            </a:r>
            <a:r>
              <a:rPr lang="en-US" sz="1800" b="0" i="0" u="none" strike="noStrike" dirty="0">
                <a:solidFill>
                  <a:srgbClr val="000000"/>
                </a:solidFill>
                <a:effectLst/>
                <a:latin typeface="Arial" panose="020B0604020202020204" pitchFamily="34" charset="0"/>
              </a:rPr>
              <a:t> qui </a:t>
            </a:r>
            <a:r>
              <a:rPr lang="en-US" sz="1800" b="0" i="0" u="none" strike="noStrike" dirty="0" err="1">
                <a:solidFill>
                  <a:srgbClr val="000000"/>
                </a:solidFill>
                <a:effectLst/>
                <a:latin typeface="Arial" panose="020B0604020202020204" pitchFamily="34" charset="0"/>
              </a:rPr>
              <a:t>peut</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être</a:t>
            </a:r>
            <a:r>
              <a:rPr lang="en-US" sz="1800" b="0" i="0" u="none" strike="noStrike" dirty="0">
                <a:solidFill>
                  <a:srgbClr val="000000"/>
                </a:solidFill>
                <a:effectLst/>
                <a:latin typeface="Arial" panose="020B0604020202020204" pitchFamily="34" charset="0"/>
              </a:rPr>
              <a:t> fait. Que </a:t>
            </a:r>
            <a:r>
              <a:rPr lang="en-US" sz="1800" b="0" i="0" u="none" strike="noStrike" dirty="0" err="1">
                <a:solidFill>
                  <a:srgbClr val="000000"/>
                </a:solidFill>
                <a:effectLst/>
                <a:latin typeface="Arial" panose="020B0604020202020204" pitchFamily="34" charset="0"/>
              </a:rPr>
              <a:t>l’on</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soit</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citoyen</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ou</a:t>
            </a:r>
            <a:r>
              <a:rPr lang="en-US" sz="1800" b="0" i="0" u="none" strike="noStrike" dirty="0">
                <a:solidFill>
                  <a:srgbClr val="000000"/>
                </a:solidFill>
                <a:effectLst/>
                <a:latin typeface="Arial" panose="020B0604020202020204" pitchFamily="34" charset="0"/>
              </a:rPr>
              <a:t> premier </a:t>
            </a:r>
            <a:r>
              <a:rPr lang="en-US" sz="1800" b="0" i="0" u="none" strike="noStrike" dirty="0" err="1">
                <a:solidFill>
                  <a:srgbClr val="000000"/>
                </a:solidFill>
                <a:effectLst/>
                <a:latin typeface="Arial" panose="020B0604020202020204" pitchFamily="34" charset="0"/>
              </a:rPr>
              <a:t>ministre</a:t>
            </a:r>
            <a:r>
              <a:rPr lang="en-US" sz="1800" b="0" i="0" u="none" strike="noStrike" dirty="0">
                <a:solidFill>
                  <a:srgbClr val="000000"/>
                </a:solidFill>
                <a:effectLst/>
                <a:latin typeface="Arial" panose="020B0604020202020204" pitchFamily="34" charset="0"/>
              </a:rPr>
              <a:t>, nous </a:t>
            </a:r>
            <a:r>
              <a:rPr lang="en-US" sz="1800" b="0" i="0" u="none" strike="noStrike" dirty="0" err="1">
                <a:solidFill>
                  <a:srgbClr val="000000"/>
                </a:solidFill>
                <a:effectLst/>
                <a:latin typeface="Arial" panose="020B0604020202020204" pitchFamily="34" charset="0"/>
              </a:rPr>
              <a:t>devons</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tous</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obéir</a:t>
            </a:r>
            <a:r>
              <a:rPr lang="en-US" sz="1800" b="0" i="0" u="none" strike="noStrike" dirty="0">
                <a:solidFill>
                  <a:srgbClr val="000000"/>
                </a:solidFill>
                <a:effectLst/>
                <a:latin typeface="Arial" panose="020B0604020202020204" pitchFamily="34" charset="0"/>
              </a:rPr>
              <a:t> aux </a:t>
            </a:r>
            <a:r>
              <a:rPr lang="en-US" sz="1800" b="0" i="0" u="none" strike="noStrike" dirty="0" err="1">
                <a:solidFill>
                  <a:srgbClr val="000000"/>
                </a:solidFill>
                <a:effectLst/>
                <a:latin typeface="Arial" panose="020B0604020202020204" pitchFamily="34" charset="0"/>
              </a:rPr>
              <a:t>règles</a:t>
            </a:r>
            <a:r>
              <a:rPr lang="en-US" sz="1800" b="0" i="0" u="none" strike="noStrike" dirty="0">
                <a:solidFill>
                  <a:srgbClr val="000000"/>
                </a:solidFill>
                <a:effectLst/>
                <a:latin typeface="Arial" panose="020B0604020202020204" pitchFamily="34" charset="0"/>
              </a:rPr>
              <a:t> de droit! Les </a:t>
            </a:r>
            <a:r>
              <a:rPr lang="en-US" sz="1800" b="0" i="0" u="none" strike="noStrike" dirty="0" err="1">
                <a:solidFill>
                  <a:srgbClr val="000000"/>
                </a:solidFill>
                <a:effectLst/>
                <a:latin typeface="Arial" panose="020B0604020202020204" pitchFamily="34" charset="0"/>
              </a:rPr>
              <a:t>loi</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ce</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sont</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donc</a:t>
            </a:r>
            <a:r>
              <a:rPr lang="en-US" sz="1800" b="0" i="0" u="none" strike="noStrike" dirty="0">
                <a:solidFill>
                  <a:srgbClr val="000000"/>
                </a:solidFill>
                <a:effectLst/>
                <a:latin typeface="Arial" panose="020B0604020202020204" pitchFamily="34" charset="0"/>
              </a:rPr>
              <a:t> :</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Règles</a:t>
            </a:r>
            <a:r>
              <a:rPr lang="en-US" sz="1800" b="0" i="0" u="none" strike="noStrike" dirty="0">
                <a:solidFill>
                  <a:srgbClr val="000000"/>
                </a:solidFill>
                <a:effectLst/>
                <a:latin typeface="Arial" panose="020B0604020202020204" pitchFamily="34" charset="0"/>
              </a:rPr>
              <a:t> qui </a:t>
            </a:r>
            <a:r>
              <a:rPr lang="en-US" sz="1800" b="0" i="0" u="none" strike="noStrike" dirty="0" err="1">
                <a:solidFill>
                  <a:srgbClr val="000000"/>
                </a:solidFill>
                <a:effectLst/>
                <a:latin typeface="Arial" panose="020B0604020202020204" pitchFamily="34" charset="0"/>
              </a:rPr>
              <a:t>encadrent</a:t>
            </a:r>
            <a:r>
              <a:rPr lang="en-US" sz="1800" b="0" i="0" u="none" strike="noStrike" dirty="0">
                <a:solidFill>
                  <a:srgbClr val="000000"/>
                </a:solidFill>
                <a:effectLst/>
                <a:latin typeface="Arial" panose="020B0604020202020204" pitchFamily="34" charset="0"/>
              </a:rPr>
              <a:t> les </a:t>
            </a:r>
            <a:r>
              <a:rPr lang="en-US" sz="1800" b="0" i="0" u="none" strike="noStrike" dirty="0" err="1">
                <a:solidFill>
                  <a:srgbClr val="000000"/>
                </a:solidFill>
                <a:effectLst/>
                <a:latin typeface="Arial" panose="020B0604020202020204" pitchFamily="34" charset="0"/>
              </a:rPr>
              <a:t>comportements</a:t>
            </a:r>
            <a:r>
              <a:rPr lang="en-US" sz="1800" b="0" i="0" u="none" strike="noStrike" dirty="0">
                <a:solidFill>
                  <a:srgbClr val="000000"/>
                </a:solidFill>
                <a:effectLst/>
                <a:latin typeface="Arial" panose="020B0604020202020204" pitchFamily="34" charset="0"/>
              </a:rPr>
              <a:t> dans la </a:t>
            </a:r>
            <a:r>
              <a:rPr lang="en-US" sz="1800" b="0" i="0" u="none" strike="noStrike" dirty="0" err="1">
                <a:solidFill>
                  <a:srgbClr val="000000"/>
                </a:solidFill>
                <a:effectLst/>
                <a:latin typeface="Arial" panose="020B0604020202020204" pitchFamily="34" charset="0"/>
              </a:rPr>
              <a:t>société</a:t>
            </a:r>
            <a:r>
              <a:rPr lang="en-US" sz="1800" b="0" i="0" u="none" strike="noStrike" dirty="0">
                <a:solidFill>
                  <a:srgbClr val="000000"/>
                </a:solidFill>
                <a:effectLst/>
                <a:latin typeface="Arial" panose="020B0604020202020204" pitchFamily="34" charset="0"/>
              </a:rPr>
              <a:t> : crimes, sur la route, </a:t>
            </a:r>
            <a:r>
              <a:rPr lang="en-US" sz="1800" b="0" i="0" u="none" strike="noStrike" dirty="0" err="1">
                <a:solidFill>
                  <a:srgbClr val="000000"/>
                </a:solidFill>
                <a:effectLst/>
                <a:latin typeface="Arial" panose="020B0604020202020204" pitchFamily="34" charset="0"/>
              </a:rPr>
              <a:t>contrats</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mariages</a:t>
            </a:r>
            <a:r>
              <a:rPr lang="en-US" sz="1800" b="0" i="0" u="none" strike="noStrike" dirty="0">
                <a:solidFill>
                  <a:srgbClr val="000000"/>
                </a:solidFill>
                <a:effectLst/>
                <a:latin typeface="Arial" panose="020B0604020202020204" pitchFamily="34" charset="0"/>
              </a:rPr>
              <a:t>, divorces, etc.</a:t>
            </a:r>
            <a:r>
              <a:rPr lang="en-US"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Système</a:t>
            </a:r>
            <a:r>
              <a:rPr lang="en-US" sz="1800" b="0" i="0" u="none" strike="noStrike" dirty="0">
                <a:solidFill>
                  <a:srgbClr val="000000"/>
                </a:solidFill>
                <a:effectLst/>
                <a:latin typeface="Arial" panose="020B0604020202020204" pitchFamily="34" charset="0"/>
              </a:rPr>
              <a:t> de justice pour </a:t>
            </a:r>
            <a:r>
              <a:rPr lang="en-US" sz="1800" b="0" i="0" u="none" strike="noStrike" dirty="0" err="1">
                <a:solidFill>
                  <a:srgbClr val="000000"/>
                </a:solidFill>
                <a:effectLst/>
                <a:latin typeface="Arial" panose="020B0604020202020204" pitchFamily="34" charset="0"/>
              </a:rPr>
              <a:t>déterminer</a:t>
            </a:r>
            <a:r>
              <a:rPr lang="en-US" sz="1800" b="0" i="0" u="none" strike="noStrike" dirty="0">
                <a:solidFill>
                  <a:srgbClr val="000000"/>
                </a:solidFill>
                <a:effectLst/>
                <a:latin typeface="Arial" panose="020B0604020202020204" pitchFamily="34" charset="0"/>
              </a:rPr>
              <a:t> la </a:t>
            </a:r>
            <a:r>
              <a:rPr lang="en-US" sz="1800" b="0" i="0" u="none" strike="noStrike" dirty="0" err="1">
                <a:solidFill>
                  <a:srgbClr val="000000"/>
                </a:solidFill>
                <a:effectLst/>
                <a:latin typeface="Arial" panose="020B0604020202020204" pitchFamily="34" charset="0"/>
              </a:rPr>
              <a:t>culpabilité</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ou</a:t>
            </a:r>
            <a:r>
              <a:rPr lang="en-US" sz="1800" b="0" i="0" u="none" strike="noStrike" dirty="0">
                <a:solidFill>
                  <a:srgbClr val="000000"/>
                </a:solidFill>
                <a:effectLst/>
                <a:latin typeface="Arial" panose="020B0604020202020204" pitchFamily="34" charset="0"/>
              </a:rPr>
              <a:t> non d'un </a:t>
            </a:r>
            <a:r>
              <a:rPr lang="en-US" sz="1800" b="0" i="0" u="none" strike="noStrike" dirty="0" err="1">
                <a:solidFill>
                  <a:srgbClr val="000000"/>
                </a:solidFill>
                <a:effectLst/>
                <a:latin typeface="Arial" panose="020B0604020202020204" pitchFamily="34" charset="0"/>
              </a:rPr>
              <a:t>accusé</a:t>
            </a:r>
            <a:r>
              <a:rPr lang="en-US" sz="1800" b="0" i="0" u="none" strike="noStrike" dirty="0">
                <a:solidFill>
                  <a:srgbClr val="000000"/>
                </a:solidFill>
                <a:effectLst/>
                <a:latin typeface="Arial" panose="020B0604020202020204" pitchFamily="34" charset="0"/>
              </a:rPr>
              <a:t>. </a:t>
            </a:r>
            <a:r>
              <a:rPr lang="en-US"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 Punitions pour </a:t>
            </a:r>
            <a:r>
              <a:rPr lang="en-US" sz="1800" b="0" i="0" u="none" strike="noStrike" dirty="0" err="1">
                <a:solidFill>
                  <a:srgbClr val="000000"/>
                </a:solidFill>
                <a:effectLst/>
                <a:latin typeface="Arial" panose="020B0604020202020204" pitchFamily="34" charset="0"/>
              </a:rPr>
              <a:t>ceux</a:t>
            </a:r>
            <a:r>
              <a:rPr lang="en-US" sz="1800" b="0" i="0" u="none" strike="noStrike" dirty="0">
                <a:solidFill>
                  <a:srgbClr val="000000"/>
                </a:solidFill>
                <a:effectLst/>
                <a:latin typeface="Arial" panose="020B0604020202020204" pitchFamily="34" charset="0"/>
              </a:rPr>
              <a:t> qui ne </a:t>
            </a:r>
            <a:r>
              <a:rPr lang="en-US" sz="1800" b="0" i="0" u="none" strike="noStrike" dirty="0" err="1">
                <a:solidFill>
                  <a:srgbClr val="000000"/>
                </a:solidFill>
                <a:effectLst/>
                <a:latin typeface="Arial" panose="020B0604020202020204" pitchFamily="34" charset="0"/>
              </a:rPr>
              <a:t>respectent</a:t>
            </a:r>
            <a:r>
              <a:rPr lang="en-US" sz="1800" b="0" i="0" u="none" strike="noStrike" dirty="0">
                <a:solidFill>
                  <a:srgbClr val="000000"/>
                </a:solidFill>
                <a:effectLst/>
                <a:latin typeface="Arial" panose="020B0604020202020204" pitchFamily="34" charset="0"/>
              </a:rPr>
              <a:t> pas la </a:t>
            </a:r>
            <a:r>
              <a:rPr lang="en-US" sz="1800" b="0" i="0" u="none" strike="noStrike" dirty="0" err="1">
                <a:solidFill>
                  <a:srgbClr val="000000"/>
                </a:solidFill>
                <a:effectLst/>
                <a:latin typeface="Arial" panose="020B0604020202020204" pitchFamily="34" charset="0"/>
              </a:rPr>
              <a:t>loi</a:t>
            </a:r>
            <a:r>
              <a:rPr lang="en-US" sz="1800" b="0" i="0" u="none" strike="noStrike" dirty="0">
                <a:solidFill>
                  <a:srgbClr val="000000"/>
                </a:solidFill>
                <a:effectLst/>
                <a:latin typeface="Arial" panose="020B0604020202020204" pitchFamily="34" charset="0"/>
              </a:rPr>
              <a:t>.</a:t>
            </a:r>
            <a:r>
              <a:rPr lang="en-US" sz="1800" b="0" i="0" dirty="0">
                <a:solidFill>
                  <a:srgbClr val="444444"/>
                </a:solidFill>
                <a:effectLst/>
                <a:latin typeface="Arial" panose="020B0604020202020204" pitchFamily="34" charset="0"/>
              </a:rPr>
              <a:t>​</a:t>
            </a:r>
          </a:p>
          <a:p>
            <a:pPr algn="l" rtl="0" fontAlgn="base"/>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 Il </a:t>
            </a:r>
            <a:r>
              <a:rPr lang="en-US" sz="1800" b="0" i="0" u="none" strike="noStrike" dirty="0" err="1">
                <a:solidFill>
                  <a:srgbClr val="000000"/>
                </a:solidFill>
                <a:effectLst/>
                <a:latin typeface="Arial" panose="020B0604020202020204" pitchFamily="34" charset="0"/>
              </a:rPr>
              <a:t>existe</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plusieurs</a:t>
            </a:r>
            <a:r>
              <a:rPr lang="en-US" sz="1800" b="0" i="0" u="none" strike="noStrike" dirty="0">
                <a:solidFill>
                  <a:srgbClr val="000000"/>
                </a:solidFill>
                <a:effectLst/>
                <a:latin typeface="Arial" panose="020B0604020202020204" pitchFamily="34" charset="0"/>
              </a:rPr>
              <a:t> documents qui </a:t>
            </a:r>
            <a:r>
              <a:rPr lang="en-US" sz="1800" b="0" i="0" u="none" strike="noStrike" dirty="0" err="1">
                <a:solidFill>
                  <a:srgbClr val="000000"/>
                </a:solidFill>
                <a:effectLst/>
                <a:latin typeface="Arial" panose="020B0604020202020204" pitchFamily="34" charset="0"/>
              </a:rPr>
              <a:t>contiennent</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ces</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règles</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comme</a:t>
            </a:r>
            <a:r>
              <a:rPr lang="en-US" sz="1800" b="0" i="0" u="none" strike="noStrike" dirty="0">
                <a:solidFill>
                  <a:srgbClr val="000000"/>
                </a:solidFill>
                <a:effectLst/>
                <a:latin typeface="Arial" panose="020B0604020202020204" pitchFamily="34" charset="0"/>
              </a:rPr>
              <a:t> les codes, les </a:t>
            </a:r>
            <a:r>
              <a:rPr lang="en-US" sz="1800" b="0" i="0" u="none" strike="noStrike" dirty="0" err="1">
                <a:solidFill>
                  <a:srgbClr val="000000"/>
                </a:solidFill>
                <a:effectLst/>
                <a:latin typeface="Arial" panose="020B0604020202020204" pitchFamily="34" charset="0"/>
              </a:rPr>
              <a:t>chartes</a:t>
            </a:r>
            <a:r>
              <a:rPr lang="en-US" sz="1800" b="0" i="0" u="none" strike="noStrike" dirty="0">
                <a:solidFill>
                  <a:srgbClr val="000000"/>
                </a:solidFill>
                <a:effectLst/>
                <a:latin typeface="Arial" panose="020B0604020202020204" pitchFamily="34" charset="0"/>
              </a:rPr>
              <a:t>, les </a:t>
            </a:r>
            <a:r>
              <a:rPr lang="en-US" sz="1800" b="0" i="0" u="none" strike="noStrike" dirty="0" err="1">
                <a:solidFill>
                  <a:srgbClr val="000000"/>
                </a:solidFill>
                <a:effectLst/>
                <a:latin typeface="Arial" panose="020B0604020202020204" pitchFamily="34" charset="0"/>
              </a:rPr>
              <a:t>lois</a:t>
            </a:r>
            <a:r>
              <a:rPr lang="en-US" sz="1800" b="0" i="0" u="none" strike="noStrike" dirty="0">
                <a:solidFill>
                  <a:srgbClr val="000000"/>
                </a:solidFill>
                <a:effectLst/>
                <a:latin typeface="Arial" panose="020B0604020202020204" pitchFamily="34" charset="0"/>
              </a:rPr>
              <a:t> et les </a:t>
            </a:r>
            <a:r>
              <a:rPr lang="en-US" sz="1800" b="0" i="0" u="none" strike="noStrike" dirty="0" err="1">
                <a:solidFill>
                  <a:srgbClr val="000000"/>
                </a:solidFill>
                <a:effectLst/>
                <a:latin typeface="Arial" panose="020B0604020202020204" pitchFamily="34" charset="0"/>
              </a:rPr>
              <a:t>règlements</a:t>
            </a:r>
            <a:r>
              <a:rPr lang="en-US" sz="1800" b="0" i="0" u="none" strike="noStrike" dirty="0">
                <a:solidFill>
                  <a:srgbClr val="000000"/>
                </a:solidFill>
                <a:effectLst/>
                <a:latin typeface="Arial" panose="020B0604020202020204" pitchFamily="34" charset="0"/>
              </a:rPr>
              <a:t> (code </a:t>
            </a:r>
            <a:r>
              <a:rPr lang="en-US" sz="1800" b="0" i="0" u="none" strike="noStrike" dirty="0" err="1">
                <a:solidFill>
                  <a:srgbClr val="000000"/>
                </a:solidFill>
                <a:effectLst/>
                <a:latin typeface="Arial" panose="020B0604020202020204" pitchFamily="34" charset="0"/>
              </a:rPr>
              <a:t>criminel</a:t>
            </a:r>
            <a:r>
              <a:rPr lang="en-US" sz="1800" b="0" i="0" u="none" strike="noStrike" dirty="0">
                <a:solidFill>
                  <a:srgbClr val="000000"/>
                </a:solidFill>
                <a:effectLst/>
                <a:latin typeface="Arial" panose="020B0604020202020204" pitchFamily="34" charset="0"/>
              </a:rPr>
              <a:t>, code civil, </a:t>
            </a:r>
            <a:r>
              <a:rPr lang="en-US" sz="1800" b="0" i="0" u="none" strike="noStrike" dirty="0" err="1">
                <a:solidFill>
                  <a:srgbClr val="000000"/>
                </a:solidFill>
                <a:effectLst/>
                <a:latin typeface="Arial" panose="020B0604020202020204" pitchFamily="34" charset="0"/>
              </a:rPr>
              <a:t>etc</a:t>
            </a:r>
            <a:r>
              <a:rPr lang="en-US" sz="1800" b="0" i="0" u="none" strike="noStrike" dirty="0">
                <a:solidFill>
                  <a:srgbClr val="000000"/>
                </a:solidFill>
                <a:effectLst/>
                <a:latin typeface="Arial" panose="020B0604020202020204" pitchFamily="34" charset="0"/>
              </a:rPr>
              <a:t>)</a:t>
            </a:r>
            <a:r>
              <a:rPr lang="en-US"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 La </a:t>
            </a:r>
            <a:r>
              <a:rPr lang="en-US" sz="1800" b="0" i="0" u="none" strike="noStrike" dirty="0" err="1">
                <a:solidFill>
                  <a:srgbClr val="000000"/>
                </a:solidFill>
                <a:effectLst/>
                <a:latin typeface="Arial" panose="020B0604020202020204" pitchFamily="34" charset="0"/>
              </a:rPr>
              <a:t>loi</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n’est</a:t>
            </a:r>
            <a:r>
              <a:rPr lang="en-US" sz="1800" b="0" i="0" u="none" strike="noStrike" dirty="0">
                <a:solidFill>
                  <a:srgbClr val="000000"/>
                </a:solidFill>
                <a:effectLst/>
                <a:latin typeface="Arial" panose="020B0604020202020204" pitchFamily="34" charset="0"/>
              </a:rPr>
              <a:t> pas </a:t>
            </a:r>
            <a:r>
              <a:rPr lang="en-US" sz="1800" b="0" i="0" u="none" strike="noStrike" dirty="0" err="1">
                <a:solidFill>
                  <a:srgbClr val="000000"/>
                </a:solidFill>
                <a:effectLst/>
                <a:latin typeface="Arial" panose="020B0604020202020204" pitchFamily="34" charset="0"/>
              </a:rPr>
              <a:t>secrète</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tous</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peuvent</a:t>
            </a:r>
            <a:r>
              <a:rPr lang="en-US" sz="1800" b="0" i="0" u="none" strike="noStrike" dirty="0">
                <a:solidFill>
                  <a:srgbClr val="000000"/>
                </a:solidFill>
                <a:effectLst/>
                <a:latin typeface="Arial" panose="020B0604020202020204" pitchFamily="34" charset="0"/>
              </a:rPr>
              <a:t> les consulter </a:t>
            </a:r>
            <a:r>
              <a:rPr lang="en-US" sz="1800" b="0" i="0" u="none" strike="noStrike" dirty="0" err="1">
                <a:solidFill>
                  <a:srgbClr val="000000"/>
                </a:solidFill>
                <a:effectLst/>
                <a:latin typeface="Arial" panose="020B0604020202020204" pitchFamily="34" charset="0"/>
              </a:rPr>
              <a:t>en</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ligne</a:t>
            </a:r>
            <a:r>
              <a:rPr lang="en-US" sz="1800" b="0" i="0" u="none" strike="noStrike" dirty="0">
                <a:solidFill>
                  <a:srgbClr val="000000"/>
                </a:solidFill>
                <a:effectLst/>
                <a:latin typeface="Arial" panose="020B0604020202020204" pitchFamily="34" charset="0"/>
              </a:rPr>
              <a:t>. Par </a:t>
            </a:r>
            <a:r>
              <a:rPr lang="en-US" sz="1800" b="0" i="0" u="none" strike="noStrike" dirty="0" err="1">
                <a:solidFill>
                  <a:srgbClr val="000000"/>
                </a:solidFill>
                <a:effectLst/>
                <a:latin typeface="Arial" panose="020B0604020202020204" pitchFamily="34" charset="0"/>
              </a:rPr>
              <a:t>exemple</a:t>
            </a:r>
            <a:r>
              <a:rPr lang="en-US" sz="1800" b="0" i="0" u="none" strike="noStrike" dirty="0">
                <a:solidFill>
                  <a:srgbClr val="000000"/>
                </a:solidFill>
                <a:effectLst/>
                <a:latin typeface="Arial" panose="020B0604020202020204" pitchFamily="34" charset="0"/>
              </a:rPr>
              <a:t>, on </a:t>
            </a:r>
            <a:r>
              <a:rPr lang="en-US" sz="1800" b="0" i="0" u="none" strike="noStrike" dirty="0" err="1">
                <a:solidFill>
                  <a:srgbClr val="000000"/>
                </a:solidFill>
                <a:effectLst/>
                <a:latin typeface="Arial" panose="020B0604020202020204" pitchFamily="34" charset="0"/>
              </a:rPr>
              <a:t>peut</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trouver</a:t>
            </a:r>
            <a:r>
              <a:rPr lang="en-US" sz="1800" b="0" i="0" u="none" strike="noStrike" dirty="0">
                <a:solidFill>
                  <a:srgbClr val="000000"/>
                </a:solidFill>
                <a:effectLst/>
                <a:latin typeface="Arial" panose="020B0604020202020204" pitchFamily="34" charset="0"/>
              </a:rPr>
              <a:t> le Code </a:t>
            </a:r>
            <a:r>
              <a:rPr lang="en-US" sz="1800" b="0" i="0" u="none" strike="noStrike" dirty="0" err="1">
                <a:solidFill>
                  <a:srgbClr val="000000"/>
                </a:solidFill>
                <a:effectLst/>
                <a:latin typeface="Arial" panose="020B0604020202020204" pitchFamily="34" charset="0"/>
              </a:rPr>
              <a:t>criminel</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en</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ligne</a:t>
            </a:r>
            <a:r>
              <a:rPr lang="en-US" sz="1800" b="0" i="0" u="none" strike="noStrike" dirty="0">
                <a:solidFill>
                  <a:srgbClr val="000000"/>
                </a:solidFill>
                <a:effectLst/>
                <a:latin typeface="Arial" panose="020B0604020202020204" pitchFamily="34" charset="0"/>
              </a:rPr>
              <a:t> sur le site du </a:t>
            </a:r>
            <a:r>
              <a:rPr lang="en-US" sz="1800" b="0" i="0" u="none" strike="noStrike" dirty="0" err="1">
                <a:solidFill>
                  <a:srgbClr val="000000"/>
                </a:solidFill>
                <a:effectLst/>
                <a:latin typeface="Arial" panose="020B0604020202020204" pitchFamily="34" charset="0"/>
              </a:rPr>
              <a:t>ministère</a:t>
            </a:r>
            <a:r>
              <a:rPr lang="en-US" sz="1800" b="0" i="0" u="none" strike="noStrike" dirty="0">
                <a:solidFill>
                  <a:srgbClr val="000000"/>
                </a:solidFill>
                <a:effectLst/>
                <a:latin typeface="Arial" panose="020B0604020202020204" pitchFamily="34" charset="0"/>
              </a:rPr>
              <a:t> de la Justice : </a:t>
            </a:r>
            <a:r>
              <a:rPr lang="en-US" sz="1800" b="0" i="0" u="sng" strike="noStrike" dirty="0">
                <a:solidFill>
                  <a:srgbClr val="0563C1"/>
                </a:solidFill>
                <a:effectLst/>
                <a:latin typeface="Arial" panose="020B0604020202020204" pitchFamily="34" charset="0"/>
                <a:hlinkClick r:id="rId3"/>
              </a:rPr>
              <a:t>https://laws-lois.justice.gc.ca/fra/lois/C-46</a:t>
            </a:r>
            <a:r>
              <a:rPr lang="en-US" sz="1800" b="0" i="0" dirty="0">
                <a:solidFill>
                  <a:srgbClr val="444444"/>
                </a:solidFill>
                <a:effectLst/>
                <a:latin typeface="Arial" panose="020B0604020202020204" pitchFamily="34" charset="0"/>
              </a:rPr>
              <a:t>​</a:t>
            </a:r>
          </a:p>
          <a:p>
            <a:pPr algn="l" rtl="0" fontAlgn="base"/>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err="1">
                <a:solidFill>
                  <a:srgbClr val="000000"/>
                </a:solidFill>
                <a:effectLst/>
                <a:latin typeface="Arial" panose="020B0604020202020204" pitchFamily="34" charset="0"/>
              </a:rPr>
              <a:t>Pourrais-tu</a:t>
            </a:r>
            <a:r>
              <a:rPr lang="en-US" sz="1800" b="1" i="0" u="none" strike="noStrike" dirty="0">
                <a:solidFill>
                  <a:srgbClr val="000000"/>
                </a:solidFill>
                <a:effectLst/>
                <a:latin typeface="Arial" panose="020B0604020202020204" pitchFamily="34" charset="0"/>
              </a:rPr>
              <a:t> </a:t>
            </a:r>
            <a:r>
              <a:rPr lang="en-US" sz="1800" b="1" i="0" u="none" strike="noStrike" dirty="0" err="1">
                <a:solidFill>
                  <a:srgbClr val="000000"/>
                </a:solidFill>
                <a:effectLst/>
                <a:latin typeface="Arial" panose="020B0604020202020204" pitchFamily="34" charset="0"/>
              </a:rPr>
              <a:t>expliquer</a:t>
            </a:r>
            <a:r>
              <a:rPr lang="en-US" sz="1800" b="1" i="0" u="none" strike="noStrike" dirty="0">
                <a:solidFill>
                  <a:srgbClr val="000000"/>
                </a:solidFill>
                <a:effectLst/>
                <a:latin typeface="Arial" panose="020B0604020202020204" pitchFamily="34" charset="0"/>
              </a:rPr>
              <a:t> la </a:t>
            </a:r>
            <a:r>
              <a:rPr lang="en-US" sz="1800" b="1" i="0" u="none" strike="noStrike" dirty="0" err="1">
                <a:solidFill>
                  <a:srgbClr val="000000"/>
                </a:solidFill>
                <a:effectLst/>
                <a:latin typeface="Arial" panose="020B0604020202020204" pitchFamily="34" charset="0"/>
              </a:rPr>
              <a:t>différence</a:t>
            </a:r>
            <a:r>
              <a:rPr lang="en-US" sz="1800" b="1" i="0" u="none" strike="noStrike" dirty="0">
                <a:solidFill>
                  <a:srgbClr val="000000"/>
                </a:solidFill>
                <a:effectLst/>
                <a:latin typeface="Arial" panose="020B0604020202020204" pitchFamily="34" charset="0"/>
              </a:rPr>
              <a:t> entre la </a:t>
            </a:r>
            <a:r>
              <a:rPr lang="en-US" sz="1800" b="1" i="0" u="none" strike="noStrike" dirty="0" err="1">
                <a:solidFill>
                  <a:srgbClr val="000000"/>
                </a:solidFill>
                <a:effectLst/>
                <a:latin typeface="Arial" panose="020B0604020202020204" pitchFamily="34" charset="0"/>
              </a:rPr>
              <a:t>loi</a:t>
            </a:r>
            <a:r>
              <a:rPr lang="en-US" sz="1800" b="1" i="0" u="none" strike="noStrike" dirty="0">
                <a:solidFill>
                  <a:srgbClr val="000000"/>
                </a:solidFill>
                <a:effectLst/>
                <a:latin typeface="Arial" panose="020B0604020202020204" pitchFamily="34" charset="0"/>
              </a:rPr>
              <a:t> et les </a:t>
            </a:r>
            <a:r>
              <a:rPr lang="en-US" sz="1800" b="1" i="0" u="none" strike="noStrike" dirty="0" err="1">
                <a:solidFill>
                  <a:srgbClr val="000000"/>
                </a:solidFill>
                <a:effectLst/>
                <a:latin typeface="Arial" panose="020B0604020202020204" pitchFamily="34" charset="0"/>
              </a:rPr>
              <a:t>règles</a:t>
            </a:r>
            <a:r>
              <a:rPr lang="en-US" sz="1800" b="1" i="0" u="none" strike="noStrike" dirty="0">
                <a:solidFill>
                  <a:srgbClr val="000000"/>
                </a:solidFill>
                <a:effectLst/>
                <a:latin typeface="Arial" panose="020B0604020202020204" pitchFamily="34" charset="0"/>
              </a:rPr>
              <a:t>? </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Arial" panose="020B0604020202020204" pitchFamily="34" charset="0"/>
              </a:rPr>
              <a:t>• Les </a:t>
            </a:r>
            <a:r>
              <a:rPr lang="en-US" sz="1800" b="0" i="0" u="none" strike="noStrike" dirty="0" err="1">
                <a:solidFill>
                  <a:srgbClr val="000000"/>
                </a:solidFill>
                <a:effectLst/>
                <a:latin typeface="Arial" panose="020B0604020202020204" pitchFamily="34" charset="0"/>
              </a:rPr>
              <a:t>règles</a:t>
            </a:r>
            <a:r>
              <a:rPr lang="en-US" sz="1800" b="0" i="0" u="none" strike="noStrike" dirty="0">
                <a:solidFill>
                  <a:srgbClr val="000000"/>
                </a:solidFill>
                <a:effectLst/>
                <a:latin typeface="Arial" panose="020B0604020202020204" pitchFamily="34" charset="0"/>
              </a:rPr>
              <a:t>, à la </a:t>
            </a:r>
            <a:r>
              <a:rPr lang="en-US" sz="1800" b="0" i="0" u="none" strike="noStrike" dirty="0" err="1">
                <a:solidFill>
                  <a:srgbClr val="000000"/>
                </a:solidFill>
                <a:effectLst/>
                <a:latin typeface="Arial" panose="020B0604020202020204" pitchFamily="34" charset="0"/>
              </a:rPr>
              <a:t>maison</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ou</a:t>
            </a:r>
            <a:r>
              <a:rPr lang="en-US" sz="1800" b="0" i="0" u="none" strike="noStrike" dirty="0">
                <a:solidFill>
                  <a:srgbClr val="000000"/>
                </a:solidFill>
                <a:effectLst/>
                <a:latin typeface="Arial" panose="020B0604020202020204" pitchFamily="34" charset="0"/>
              </a:rPr>
              <a:t> à </a:t>
            </a:r>
            <a:r>
              <a:rPr lang="en-US" sz="1800" b="0" i="0" u="none" strike="noStrike" dirty="0" err="1">
                <a:solidFill>
                  <a:srgbClr val="000000"/>
                </a:solidFill>
                <a:effectLst/>
                <a:latin typeface="Arial" panose="020B0604020202020204" pitchFamily="34" charset="0"/>
              </a:rPr>
              <a:t>l'école</a:t>
            </a:r>
            <a:r>
              <a:rPr lang="en-US" sz="1800" b="0" i="0" u="none" strike="noStrike" dirty="0">
                <a:solidFill>
                  <a:srgbClr val="000000"/>
                </a:solidFill>
                <a:effectLst/>
                <a:latin typeface="Arial" panose="020B0604020202020204" pitchFamily="34" charset="0"/>
              </a:rPr>
              <a:t>, ne </a:t>
            </a:r>
            <a:r>
              <a:rPr lang="en-US" sz="1800" b="0" i="0" u="none" strike="noStrike" dirty="0" err="1">
                <a:solidFill>
                  <a:srgbClr val="000000"/>
                </a:solidFill>
                <a:effectLst/>
                <a:latin typeface="Arial" panose="020B0604020202020204" pitchFamily="34" charset="0"/>
              </a:rPr>
              <a:t>sont</a:t>
            </a:r>
            <a:r>
              <a:rPr lang="en-US" sz="1800" b="0" i="0" u="none" strike="noStrike" dirty="0">
                <a:solidFill>
                  <a:srgbClr val="000000"/>
                </a:solidFill>
                <a:effectLst/>
                <a:latin typeface="Arial" panose="020B0604020202020204" pitchFamily="34" charset="0"/>
              </a:rPr>
              <a:t> pas </a:t>
            </a:r>
            <a:r>
              <a:rPr lang="en-US" sz="1800" b="0" i="0" u="none" strike="noStrike" dirty="0" err="1">
                <a:solidFill>
                  <a:srgbClr val="000000"/>
                </a:solidFill>
                <a:effectLst/>
                <a:latin typeface="Arial" panose="020B0604020202020204" pitchFamily="34" charset="0"/>
              </a:rPr>
              <a:t>toujours</a:t>
            </a:r>
            <a:r>
              <a:rPr lang="en-US" sz="1800" b="0" i="0" u="none" strike="noStrike" dirty="0">
                <a:solidFill>
                  <a:srgbClr val="000000"/>
                </a:solidFill>
                <a:effectLst/>
                <a:latin typeface="Arial" panose="020B0604020202020204" pitchFamily="34" charset="0"/>
              </a:rPr>
              <a:t> les </a:t>
            </a:r>
            <a:r>
              <a:rPr lang="en-US" sz="1800" b="0" i="0" u="none" strike="noStrike" dirty="0" err="1">
                <a:solidFill>
                  <a:srgbClr val="000000"/>
                </a:solidFill>
                <a:effectLst/>
                <a:latin typeface="Arial" panose="020B0604020202020204" pitchFamily="34" charset="0"/>
              </a:rPr>
              <a:t>mêmes</a:t>
            </a:r>
            <a:r>
              <a:rPr lang="en-US" sz="1800" b="0" i="0" u="none" strike="noStrike" dirty="0">
                <a:solidFill>
                  <a:srgbClr val="000000"/>
                </a:solidFill>
                <a:effectLst/>
                <a:latin typeface="Arial" panose="020B0604020202020204" pitchFamily="34" charset="0"/>
              </a:rPr>
              <a:t> pour </a:t>
            </a:r>
            <a:r>
              <a:rPr lang="en-US" sz="1800" b="0" i="0" u="none" strike="noStrike" dirty="0" err="1">
                <a:solidFill>
                  <a:srgbClr val="000000"/>
                </a:solidFill>
                <a:effectLst/>
                <a:latin typeface="Arial" panose="020B0604020202020204" pitchFamily="34" charset="0"/>
              </a:rPr>
              <a:t>tous</a:t>
            </a:r>
            <a:r>
              <a:rPr lang="en-US" sz="1800" b="0" i="0" u="none" strike="noStrike" dirty="0">
                <a:solidFill>
                  <a:srgbClr val="000000"/>
                </a:solidFill>
                <a:effectLst/>
                <a:latin typeface="Arial" panose="020B0604020202020204" pitchFamily="34" charset="0"/>
              </a:rPr>
              <a:t>. Par </a:t>
            </a:r>
            <a:r>
              <a:rPr lang="en-US" sz="1800" b="0" i="0" u="none" strike="noStrike" dirty="0" err="1">
                <a:solidFill>
                  <a:srgbClr val="000000"/>
                </a:solidFill>
                <a:effectLst/>
                <a:latin typeface="Arial" panose="020B0604020202020204" pitchFamily="34" charset="0"/>
              </a:rPr>
              <a:t>exemple</a:t>
            </a:r>
            <a:r>
              <a:rPr lang="en-US" sz="1800" b="0" i="0" u="none" strike="noStrike" dirty="0">
                <a:solidFill>
                  <a:srgbClr val="000000"/>
                </a:solidFill>
                <a:effectLst/>
                <a:latin typeface="Arial" panose="020B0604020202020204" pitchFamily="34" charset="0"/>
              </a:rPr>
              <a:t>, dans la </a:t>
            </a:r>
            <a:r>
              <a:rPr lang="en-US" sz="1800" b="0" i="0" u="none" strike="noStrike" dirty="0" err="1">
                <a:solidFill>
                  <a:srgbClr val="000000"/>
                </a:solidFill>
                <a:effectLst/>
                <a:latin typeface="Arial" panose="020B0604020202020204" pitchFamily="34" charset="0"/>
              </a:rPr>
              <a:t>même</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famille</a:t>
            </a:r>
            <a:r>
              <a:rPr lang="en-US" sz="1800" b="0" i="0" u="none" strike="noStrike" dirty="0">
                <a:solidFill>
                  <a:srgbClr val="000000"/>
                </a:solidFill>
                <a:effectLst/>
                <a:latin typeface="Arial" panose="020B0604020202020204" pitchFamily="34" charset="0"/>
              </a:rPr>
              <a:t>, un enfant de 5 </a:t>
            </a:r>
            <a:r>
              <a:rPr lang="en-US" sz="1800" b="0" i="0" u="none" strike="noStrike" dirty="0" err="1">
                <a:solidFill>
                  <a:srgbClr val="000000"/>
                </a:solidFill>
                <a:effectLst/>
                <a:latin typeface="Arial" panose="020B0604020202020204" pitchFamily="34" charset="0"/>
              </a:rPr>
              <a:t>ans</a:t>
            </a:r>
            <a:r>
              <a:rPr lang="en-US" sz="1800" b="0" i="0" u="none" strike="noStrike" dirty="0">
                <a:solidFill>
                  <a:srgbClr val="000000"/>
                </a:solidFill>
                <a:effectLst/>
                <a:latin typeface="Arial" panose="020B0604020202020204" pitchFamily="34" charset="0"/>
              </a:rPr>
              <a:t> et un enfant de 11 </a:t>
            </a:r>
            <a:r>
              <a:rPr lang="en-US" sz="1800" b="0" i="0" u="none" strike="noStrike" dirty="0" err="1">
                <a:solidFill>
                  <a:srgbClr val="000000"/>
                </a:solidFill>
                <a:effectLst/>
                <a:latin typeface="Arial" panose="020B0604020202020204" pitchFamily="34" charset="0"/>
              </a:rPr>
              <a:t>ans</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peuvent</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avoir</a:t>
            </a:r>
            <a:r>
              <a:rPr lang="en-US" sz="1800" b="0" i="0" u="none" strike="noStrike" dirty="0">
                <a:solidFill>
                  <a:srgbClr val="000000"/>
                </a:solidFill>
                <a:effectLst/>
                <a:latin typeface="Arial" panose="020B0604020202020204" pitchFamily="34" charset="0"/>
              </a:rPr>
              <a:t> des </a:t>
            </a:r>
            <a:r>
              <a:rPr lang="en-US" sz="1800" b="0" i="0" u="none" strike="noStrike" dirty="0" err="1">
                <a:solidFill>
                  <a:srgbClr val="000000"/>
                </a:solidFill>
                <a:effectLst/>
                <a:latin typeface="Arial" panose="020B0604020202020204" pitchFamily="34" charset="0"/>
              </a:rPr>
              <a:t>heures</a:t>
            </a:r>
            <a:r>
              <a:rPr lang="en-US" sz="1800" b="0" i="0" u="none" strike="noStrike" dirty="0">
                <a:solidFill>
                  <a:srgbClr val="000000"/>
                </a:solidFill>
                <a:effectLst/>
                <a:latin typeface="Arial" panose="020B0604020202020204" pitchFamily="34" charset="0"/>
              </a:rPr>
              <a:t> de </a:t>
            </a:r>
            <a:r>
              <a:rPr lang="en-US" sz="1800" b="0" i="0" u="none" strike="noStrike" dirty="0" err="1">
                <a:solidFill>
                  <a:srgbClr val="000000"/>
                </a:solidFill>
                <a:effectLst/>
                <a:latin typeface="Arial" panose="020B0604020202020204" pitchFamily="34" charset="0"/>
              </a:rPr>
              <a:t>coucher</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différentes</a:t>
            </a:r>
            <a:r>
              <a:rPr lang="en-US" sz="1800" b="0" i="0" u="none" strike="noStrike" dirty="0">
                <a:solidFill>
                  <a:srgbClr val="000000"/>
                </a:solidFill>
                <a:effectLst/>
                <a:latin typeface="Arial" panose="020B0604020202020204" pitchFamily="34" charset="0"/>
              </a:rPr>
              <a:t>. À </a:t>
            </a:r>
            <a:r>
              <a:rPr lang="en-US" sz="1800" b="0" i="0" u="none" strike="noStrike" dirty="0" err="1">
                <a:solidFill>
                  <a:srgbClr val="000000"/>
                </a:solidFill>
                <a:effectLst/>
                <a:latin typeface="Arial" panose="020B0604020202020204" pitchFamily="34" charset="0"/>
              </a:rPr>
              <a:t>l'école</a:t>
            </a:r>
            <a:r>
              <a:rPr lang="en-US" sz="1800" b="0" i="0" u="none" strike="noStrike" dirty="0">
                <a:solidFill>
                  <a:srgbClr val="000000"/>
                </a:solidFill>
                <a:effectLst/>
                <a:latin typeface="Arial" panose="020B0604020202020204" pitchFamily="34" charset="0"/>
              </a:rPr>
              <a:t>, les </a:t>
            </a:r>
            <a:r>
              <a:rPr lang="en-US" sz="1800" b="0" i="0" u="none" strike="noStrike" dirty="0" err="1">
                <a:solidFill>
                  <a:srgbClr val="000000"/>
                </a:solidFill>
                <a:effectLst/>
                <a:latin typeface="Arial" panose="020B0604020202020204" pitchFamily="34" charset="0"/>
              </a:rPr>
              <a:t>élèves</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ont</a:t>
            </a:r>
            <a:r>
              <a:rPr lang="en-US" sz="1800" b="0" i="0" u="none" strike="noStrike" dirty="0">
                <a:solidFill>
                  <a:srgbClr val="000000"/>
                </a:solidFill>
                <a:effectLst/>
                <a:latin typeface="Arial" panose="020B0604020202020204" pitchFamily="34" charset="0"/>
              </a:rPr>
              <a:t> des devoirs, </a:t>
            </a:r>
            <a:r>
              <a:rPr lang="en-US" sz="1800" b="0" i="0" u="none" strike="noStrike" dirty="0" err="1">
                <a:solidFill>
                  <a:srgbClr val="000000"/>
                </a:solidFill>
                <a:effectLst/>
                <a:latin typeface="Arial" panose="020B0604020202020204" pitchFamily="34" charset="0"/>
              </a:rPr>
              <a:t>mais</a:t>
            </a:r>
            <a:r>
              <a:rPr lang="en-US" sz="1800" b="0" i="0" u="none" strike="noStrike" dirty="0">
                <a:solidFill>
                  <a:srgbClr val="000000"/>
                </a:solidFill>
                <a:effectLst/>
                <a:latin typeface="Arial" panose="020B0604020202020204" pitchFamily="34" charset="0"/>
              </a:rPr>
              <a:t> pas les concierges </a:t>
            </a:r>
            <a:r>
              <a:rPr lang="en-US" sz="1800" b="0" i="0" u="none" strike="noStrike" dirty="0" err="1">
                <a:solidFill>
                  <a:srgbClr val="000000"/>
                </a:solidFill>
                <a:effectLst/>
                <a:latin typeface="Arial" panose="020B0604020202020204" pitchFamily="34" charset="0"/>
              </a:rPr>
              <a:t>ou</a:t>
            </a:r>
            <a:r>
              <a:rPr lang="en-US" sz="1800" b="0" i="0" u="none" strike="noStrike" dirty="0">
                <a:solidFill>
                  <a:srgbClr val="000000"/>
                </a:solidFill>
                <a:effectLst/>
                <a:latin typeface="Arial" panose="020B0604020202020204" pitchFamily="34" charset="0"/>
              </a:rPr>
              <a:t> les surveillants. La </a:t>
            </a:r>
            <a:r>
              <a:rPr lang="en-US" sz="1800" b="0" i="0" u="none" strike="noStrike" dirty="0" err="1">
                <a:solidFill>
                  <a:srgbClr val="000000"/>
                </a:solidFill>
                <a:effectLst/>
                <a:latin typeface="Arial" panose="020B0604020202020204" pitchFamily="34" charset="0"/>
              </a:rPr>
              <a:t>loi</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elle</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s'applique</a:t>
            </a:r>
            <a:r>
              <a:rPr lang="en-US" sz="1800" b="0" i="0" u="none" strike="noStrike" dirty="0">
                <a:solidFill>
                  <a:srgbClr val="000000"/>
                </a:solidFill>
                <a:effectLst/>
                <a:latin typeface="Arial" panose="020B0604020202020204" pitchFamily="34" charset="0"/>
              </a:rPr>
              <a:t> à </a:t>
            </a:r>
            <a:r>
              <a:rPr lang="en-US" sz="1800" b="0" i="0" u="none" strike="noStrike" dirty="0" err="1">
                <a:solidFill>
                  <a:srgbClr val="000000"/>
                </a:solidFill>
                <a:effectLst/>
                <a:latin typeface="Arial" panose="020B0604020202020204" pitchFamily="34" charset="0"/>
              </a:rPr>
              <a:t>tous</a:t>
            </a:r>
            <a:r>
              <a:rPr lang="en-US" sz="1800" b="0" i="0" u="none" strike="noStrike" dirty="0">
                <a:solidFill>
                  <a:srgbClr val="000000"/>
                </a:solidFill>
                <a:effectLst/>
                <a:latin typeface="Arial" panose="020B0604020202020204" pitchFamily="34" charset="0"/>
              </a:rPr>
              <a:t>!</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Arial" panose="020B0604020202020204" pitchFamily="34" charset="0"/>
              </a:rPr>
              <a:t>• La </a:t>
            </a:r>
            <a:r>
              <a:rPr lang="en-US" sz="1800" b="0" i="0" u="none" strike="noStrike" dirty="0" err="1">
                <a:solidFill>
                  <a:srgbClr val="000000"/>
                </a:solidFill>
                <a:effectLst/>
                <a:latin typeface="Arial" panose="020B0604020202020204" pitchFamily="34" charset="0"/>
              </a:rPr>
              <a:t>loi</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est</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renforcée</a:t>
            </a:r>
            <a:r>
              <a:rPr lang="en-US" sz="1800" b="0" i="0" u="none" strike="noStrike" dirty="0">
                <a:solidFill>
                  <a:srgbClr val="000000"/>
                </a:solidFill>
                <a:effectLst/>
                <a:latin typeface="Arial" panose="020B0604020202020204" pitchFamily="34" charset="0"/>
              </a:rPr>
              <a:t> par les forces </a:t>
            </a:r>
            <a:r>
              <a:rPr lang="en-US" sz="1800" b="0" i="0" u="none" strike="noStrike" dirty="0" err="1">
                <a:solidFill>
                  <a:srgbClr val="000000"/>
                </a:solidFill>
                <a:effectLst/>
                <a:latin typeface="Arial" panose="020B0604020202020204" pitchFamily="34" charset="0"/>
              </a:rPr>
              <a:t>policières</a:t>
            </a:r>
            <a:r>
              <a:rPr lang="en-US" sz="1800" b="0" i="0" u="none" strike="noStrike" dirty="0">
                <a:solidFill>
                  <a:srgbClr val="000000"/>
                </a:solidFill>
                <a:effectLst/>
                <a:latin typeface="Arial" panose="020B0604020202020204" pitchFamily="34" charset="0"/>
              </a:rPr>
              <a:t> et les </a:t>
            </a:r>
            <a:r>
              <a:rPr lang="en-US" sz="1800" b="0" i="0" u="none" strike="noStrike" dirty="0" err="1">
                <a:solidFill>
                  <a:srgbClr val="000000"/>
                </a:solidFill>
                <a:effectLst/>
                <a:latin typeface="Arial" panose="020B0604020202020204" pitchFamily="34" charset="0"/>
              </a:rPr>
              <a:t>tribunaux</a:t>
            </a:r>
            <a:r>
              <a:rPr lang="en-US" sz="1800" b="0" i="0" u="none" strike="noStrike" dirty="0">
                <a:solidFill>
                  <a:srgbClr val="000000"/>
                </a:solidFill>
                <a:effectLst/>
                <a:latin typeface="Arial" panose="020B0604020202020204" pitchFamily="34" charset="0"/>
              </a:rPr>
              <a:t>. Par </a:t>
            </a:r>
            <a:r>
              <a:rPr lang="en-US" sz="1800" b="0" i="0" u="none" strike="noStrike" dirty="0" err="1">
                <a:solidFill>
                  <a:srgbClr val="000000"/>
                </a:solidFill>
                <a:effectLst/>
                <a:latin typeface="Arial" panose="020B0604020202020204" pitchFamily="34" charset="0"/>
              </a:rPr>
              <a:t>exemple</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quelqu'un</a:t>
            </a:r>
            <a:r>
              <a:rPr lang="en-US" sz="1800" b="0" i="0" u="none" strike="noStrike" dirty="0">
                <a:solidFill>
                  <a:srgbClr val="000000"/>
                </a:solidFill>
                <a:effectLst/>
                <a:latin typeface="Arial" panose="020B0604020202020204" pitchFamily="34" charset="0"/>
              </a:rPr>
              <a:t> qui </a:t>
            </a:r>
            <a:r>
              <a:rPr lang="en-US" sz="1800" b="0" i="0" u="none" strike="noStrike" dirty="0" err="1">
                <a:solidFill>
                  <a:srgbClr val="000000"/>
                </a:solidFill>
                <a:effectLst/>
                <a:latin typeface="Arial" panose="020B0604020202020204" pitchFamily="34" charset="0"/>
              </a:rPr>
              <a:t>commet</a:t>
            </a:r>
            <a:r>
              <a:rPr lang="en-US" sz="1800" b="0" i="0" u="none" strike="noStrike" dirty="0">
                <a:solidFill>
                  <a:srgbClr val="000000"/>
                </a:solidFill>
                <a:effectLst/>
                <a:latin typeface="Arial" panose="020B0604020202020204" pitchFamily="34" charset="0"/>
              </a:rPr>
              <a:t> un vol </a:t>
            </a:r>
            <a:r>
              <a:rPr lang="en-US" sz="1800" b="0" i="0" u="none" strike="noStrike" dirty="0" err="1">
                <a:solidFill>
                  <a:srgbClr val="000000"/>
                </a:solidFill>
                <a:effectLst/>
                <a:latin typeface="Arial" panose="020B0604020202020204" pitchFamily="34" charset="0"/>
              </a:rPr>
              <a:t>ou</a:t>
            </a:r>
            <a:r>
              <a:rPr lang="en-US" sz="1800" b="0" i="0" u="none" strike="noStrike" dirty="0">
                <a:solidFill>
                  <a:srgbClr val="000000"/>
                </a:solidFill>
                <a:effectLst/>
                <a:latin typeface="Arial" panose="020B0604020202020204" pitchFamily="34" charset="0"/>
              </a:rPr>
              <a:t> qui </a:t>
            </a:r>
            <a:r>
              <a:rPr lang="en-US" sz="1800" b="0" i="0" u="none" strike="noStrike" dirty="0" err="1">
                <a:solidFill>
                  <a:srgbClr val="000000"/>
                </a:solidFill>
                <a:effectLst/>
                <a:latin typeface="Arial" panose="020B0604020202020204" pitchFamily="34" charset="0"/>
              </a:rPr>
              <a:t>attaque</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une</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autre</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personne</a:t>
            </a:r>
            <a:r>
              <a:rPr lang="en-US" sz="1800" b="0" i="0" u="none" strike="noStrike" dirty="0">
                <a:solidFill>
                  <a:srgbClr val="000000"/>
                </a:solidFill>
                <a:effectLst/>
                <a:latin typeface="Arial" panose="020B0604020202020204" pitchFamily="34" charset="0"/>
              </a:rPr>
              <a:t> sera mis </a:t>
            </a:r>
            <a:r>
              <a:rPr lang="en-US" sz="1800" b="0" i="0" u="none" strike="noStrike" dirty="0" err="1">
                <a:solidFill>
                  <a:srgbClr val="000000"/>
                </a:solidFill>
                <a:effectLst/>
                <a:latin typeface="Arial" panose="020B0604020202020204" pitchFamily="34" charset="0"/>
              </a:rPr>
              <a:t>en</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état</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d'arrestation</a:t>
            </a:r>
            <a:r>
              <a:rPr lang="en-US" sz="1800" b="0" i="0" u="none" strike="noStrike" dirty="0">
                <a:solidFill>
                  <a:srgbClr val="000000"/>
                </a:solidFill>
                <a:effectLst/>
                <a:latin typeface="Arial" panose="020B0604020202020204" pitchFamily="34" charset="0"/>
              </a:rPr>
              <a:t> par la police, </a:t>
            </a:r>
            <a:r>
              <a:rPr lang="en-US" sz="1800" b="0" i="0" u="none" strike="noStrike" dirty="0" err="1">
                <a:solidFill>
                  <a:srgbClr val="000000"/>
                </a:solidFill>
                <a:effectLst/>
                <a:latin typeface="Arial" panose="020B0604020202020204" pitchFamily="34" charset="0"/>
              </a:rPr>
              <a:t>puis</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jugé</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devant</a:t>
            </a:r>
            <a:r>
              <a:rPr lang="en-US" sz="1800" b="0" i="0" u="none" strike="noStrike" dirty="0">
                <a:solidFill>
                  <a:srgbClr val="000000"/>
                </a:solidFill>
                <a:effectLst/>
                <a:latin typeface="Arial" panose="020B0604020202020204" pitchFamily="34" charset="0"/>
              </a:rPr>
              <a:t> un tribunal. Un </a:t>
            </a:r>
            <a:r>
              <a:rPr lang="en-US" sz="1800" b="0" i="0" u="none" strike="noStrike" dirty="0" err="1">
                <a:solidFill>
                  <a:srgbClr val="000000"/>
                </a:solidFill>
                <a:effectLst/>
                <a:latin typeface="Arial" panose="020B0604020202020204" pitchFamily="34" charset="0"/>
              </a:rPr>
              <a:t>jeune</a:t>
            </a:r>
            <a:r>
              <a:rPr lang="en-US" sz="1800" b="0" i="0" u="none" strike="noStrike" dirty="0">
                <a:solidFill>
                  <a:srgbClr val="000000"/>
                </a:solidFill>
                <a:effectLst/>
                <a:latin typeface="Arial" panose="020B0604020202020204" pitchFamily="34" charset="0"/>
              </a:rPr>
              <a:t> qui ne fait pas </a:t>
            </a:r>
            <a:r>
              <a:rPr lang="en-US" sz="1800" b="0" i="0" u="none" strike="noStrike" dirty="0" err="1">
                <a:solidFill>
                  <a:srgbClr val="000000"/>
                </a:solidFill>
                <a:effectLst/>
                <a:latin typeface="Arial" panose="020B0604020202020204" pitchFamily="34" charset="0"/>
              </a:rPr>
              <a:t>ses</a:t>
            </a:r>
            <a:r>
              <a:rPr lang="en-US" sz="1800" b="0" i="0" u="none" strike="noStrike" dirty="0">
                <a:solidFill>
                  <a:srgbClr val="000000"/>
                </a:solidFill>
                <a:effectLst/>
                <a:latin typeface="Arial" panose="020B0604020202020204" pitchFamily="34" charset="0"/>
              </a:rPr>
              <a:t> devoirs </a:t>
            </a:r>
            <a:r>
              <a:rPr lang="en-US" sz="1800" b="0" i="0" u="none" strike="noStrike" dirty="0" err="1">
                <a:solidFill>
                  <a:srgbClr val="000000"/>
                </a:solidFill>
                <a:effectLst/>
                <a:latin typeface="Arial" panose="020B0604020202020204" pitchFamily="34" charset="0"/>
              </a:rPr>
              <a:t>ou</a:t>
            </a:r>
            <a:r>
              <a:rPr lang="en-US" sz="1800" b="0" i="0" u="none" strike="noStrike" dirty="0">
                <a:solidFill>
                  <a:srgbClr val="000000"/>
                </a:solidFill>
                <a:effectLst/>
                <a:latin typeface="Arial" panose="020B0604020202020204" pitchFamily="34" charset="0"/>
              </a:rPr>
              <a:t> qui ne se </a:t>
            </a:r>
            <a:r>
              <a:rPr lang="en-US" sz="1800" b="0" i="0" u="none" strike="noStrike" dirty="0" err="1">
                <a:solidFill>
                  <a:srgbClr val="000000"/>
                </a:solidFill>
                <a:effectLst/>
                <a:latin typeface="Arial" panose="020B0604020202020204" pitchFamily="34" charset="0"/>
              </a:rPr>
              <a:t>couche</a:t>
            </a:r>
            <a:r>
              <a:rPr lang="en-US" sz="1800" b="0" i="0" u="none" strike="noStrike" dirty="0">
                <a:solidFill>
                  <a:srgbClr val="000000"/>
                </a:solidFill>
                <a:effectLst/>
                <a:latin typeface="Arial" panose="020B0604020202020204" pitchFamily="34" charset="0"/>
              </a:rPr>
              <a:t> pas à </a:t>
            </a:r>
            <a:r>
              <a:rPr lang="en-US" sz="1800" b="0" i="0" u="none" strike="noStrike" dirty="0" err="1">
                <a:solidFill>
                  <a:srgbClr val="000000"/>
                </a:solidFill>
                <a:effectLst/>
                <a:latin typeface="Arial" panose="020B0604020202020204" pitchFamily="34" charset="0"/>
              </a:rPr>
              <a:t>l'heure</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demandée</a:t>
            </a:r>
            <a:r>
              <a:rPr lang="en-US" sz="1800" b="0" i="0" u="none" strike="noStrike" dirty="0">
                <a:solidFill>
                  <a:srgbClr val="000000"/>
                </a:solidFill>
                <a:effectLst/>
                <a:latin typeface="Arial" panose="020B0604020202020204" pitchFamily="34" charset="0"/>
              </a:rPr>
              <a:t> par </a:t>
            </a:r>
            <a:r>
              <a:rPr lang="en-US" sz="1800" b="0" i="0" u="none" strike="noStrike" dirty="0" err="1">
                <a:solidFill>
                  <a:srgbClr val="000000"/>
                </a:solidFill>
                <a:effectLst/>
                <a:latin typeface="Arial" panose="020B0604020202020204" pitchFamily="34" charset="0"/>
              </a:rPr>
              <a:t>ses</a:t>
            </a:r>
            <a:r>
              <a:rPr lang="en-US" sz="1800" b="0" i="0" u="none" strike="noStrike" dirty="0">
                <a:solidFill>
                  <a:srgbClr val="000000"/>
                </a:solidFill>
                <a:effectLst/>
                <a:latin typeface="Arial" panose="020B0604020202020204" pitchFamily="34" charset="0"/>
              </a:rPr>
              <a:t> parents ne se </a:t>
            </a:r>
            <a:r>
              <a:rPr lang="en-US" sz="1800" b="0" i="0" u="none" strike="noStrike" dirty="0" err="1">
                <a:solidFill>
                  <a:srgbClr val="000000"/>
                </a:solidFill>
                <a:effectLst/>
                <a:latin typeface="Arial" panose="020B0604020202020204" pitchFamily="34" charset="0"/>
              </a:rPr>
              <a:t>fera</a:t>
            </a:r>
            <a:r>
              <a:rPr lang="en-US" sz="1800" b="0" i="0" u="none" strike="noStrike" dirty="0">
                <a:solidFill>
                  <a:srgbClr val="000000"/>
                </a:solidFill>
                <a:effectLst/>
                <a:latin typeface="Arial" panose="020B0604020202020204" pitchFamily="34" charset="0"/>
              </a:rPr>
              <a:t> pas </a:t>
            </a:r>
            <a:r>
              <a:rPr lang="en-US" sz="1800" b="0" i="0" u="none" strike="noStrike" dirty="0" err="1">
                <a:solidFill>
                  <a:srgbClr val="000000"/>
                </a:solidFill>
                <a:effectLst/>
                <a:latin typeface="Arial" panose="020B0604020202020204" pitchFamily="34" charset="0"/>
              </a:rPr>
              <a:t>arrêter</a:t>
            </a:r>
            <a:r>
              <a:rPr lang="en-US" sz="1800" b="0" i="0" u="none" strike="noStrike" dirty="0">
                <a:solidFill>
                  <a:srgbClr val="000000"/>
                </a:solidFill>
                <a:effectLst/>
                <a:latin typeface="Arial" panose="020B0604020202020204" pitchFamily="34" charset="0"/>
              </a:rPr>
              <a:t> par la police, car </a:t>
            </a:r>
            <a:r>
              <a:rPr lang="en-US" sz="1800" b="0" i="0" u="none" strike="noStrike" dirty="0" err="1">
                <a:solidFill>
                  <a:srgbClr val="000000"/>
                </a:solidFill>
                <a:effectLst/>
                <a:latin typeface="Arial" panose="020B0604020202020204" pitchFamily="34" charset="0"/>
              </a:rPr>
              <a:t>c'est</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une</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règle</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qu'il</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enfreint</a:t>
            </a:r>
            <a:r>
              <a:rPr lang="en-US" sz="1800" b="0" i="0" u="none" strike="noStrike" dirty="0">
                <a:solidFill>
                  <a:srgbClr val="000000"/>
                </a:solidFill>
                <a:effectLst/>
                <a:latin typeface="Arial" panose="020B0604020202020204" pitchFamily="34" charset="0"/>
              </a:rPr>
              <a:t>, et non </a:t>
            </a:r>
            <a:r>
              <a:rPr lang="en-US" sz="1800" b="0" i="0" u="none" strike="noStrike" dirty="0" err="1">
                <a:solidFill>
                  <a:srgbClr val="000000"/>
                </a:solidFill>
                <a:effectLst/>
                <a:latin typeface="Arial" panose="020B0604020202020204" pitchFamily="34" charset="0"/>
              </a:rPr>
              <a:t>une</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loi</a:t>
            </a:r>
            <a:r>
              <a:rPr lang="en-US" sz="1800" b="0" i="0" u="none" strike="noStrike" dirty="0">
                <a:solidFill>
                  <a:srgbClr val="000000"/>
                </a:solidFill>
                <a:effectLst/>
                <a:latin typeface="Arial" panose="020B0604020202020204" pitchFamily="34" charset="0"/>
              </a:rPr>
              <a:t>.</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Arial" panose="020B0604020202020204" pitchFamily="34" charset="0"/>
              </a:rPr>
              <a:t>RESSOURCES </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u="sng" dirty="0">
                <a:solidFill>
                  <a:srgbClr val="000000"/>
                </a:solidFill>
                <a:effectLst/>
                <a:latin typeface="Arial" panose="020B0604020202020204" pitchFamily="34" charset="0"/>
              </a:rPr>
              <a:t>Articles </a:t>
            </a:r>
            <a:r>
              <a:rPr lang="en-US" sz="1800" b="0" i="0" u="sng" dirty="0" err="1">
                <a:solidFill>
                  <a:srgbClr val="000000"/>
                </a:solidFill>
                <a:effectLst/>
                <a:latin typeface="Arial" panose="020B0604020202020204" pitchFamily="34" charset="0"/>
              </a:rPr>
              <a:t>d’Éducaloi</a:t>
            </a:r>
            <a:r>
              <a:rPr lang="en-US" sz="1800" b="0" i="0" u="sng" dirty="0">
                <a:solidFill>
                  <a:srgbClr val="000000"/>
                </a:solidFill>
                <a:effectLst/>
                <a:latin typeface="Arial" panose="020B0604020202020204" pitchFamily="34" charset="0"/>
              </a:rPr>
              <a:t> sur </a:t>
            </a:r>
            <a:r>
              <a:rPr lang="en-US" sz="1800" b="0" i="0" u="sng" dirty="0" err="1">
                <a:solidFill>
                  <a:srgbClr val="000000"/>
                </a:solidFill>
                <a:effectLst/>
                <a:latin typeface="Arial" panose="020B0604020202020204" pitchFamily="34" charset="0"/>
              </a:rPr>
              <a:t>ces</a:t>
            </a:r>
            <a:r>
              <a:rPr lang="en-US" sz="1800" b="0" i="0" u="sng" dirty="0">
                <a:solidFill>
                  <a:srgbClr val="000000"/>
                </a:solidFill>
                <a:effectLst/>
                <a:latin typeface="Arial" panose="020B0604020202020204" pitchFamily="34" charset="0"/>
              </a:rPr>
              <a:t> </a:t>
            </a:r>
            <a:r>
              <a:rPr lang="en-US" sz="1800" b="0" i="0" u="sng" dirty="0" err="1">
                <a:solidFill>
                  <a:srgbClr val="000000"/>
                </a:solidFill>
                <a:effectLst/>
                <a:latin typeface="Arial" panose="020B0604020202020204" pitchFamily="34" charset="0"/>
              </a:rPr>
              <a:t>sujets</a:t>
            </a:r>
            <a:r>
              <a:rPr lang="en-US" sz="1800" b="0" i="0" u="none" strike="noStrike" dirty="0">
                <a:solidFill>
                  <a:srgbClr val="000000"/>
                </a:solidFill>
                <a:effectLst/>
                <a:latin typeface="Arial" panose="020B0604020202020204" pitchFamily="34" charset="0"/>
              </a:rPr>
              <a:t> : </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 Les </a:t>
            </a:r>
            <a:r>
              <a:rPr lang="en-US" sz="1800" b="0" i="0" u="none" strike="noStrike" dirty="0" err="1">
                <a:solidFill>
                  <a:srgbClr val="000000"/>
                </a:solidFill>
                <a:effectLst/>
                <a:latin typeface="Arial" panose="020B0604020202020204" pitchFamily="34" charset="0"/>
              </a:rPr>
              <a:t>lois</a:t>
            </a:r>
            <a:r>
              <a:rPr lang="en-US" sz="1800" b="0" i="0" u="none" strike="noStrike" dirty="0">
                <a:solidFill>
                  <a:srgbClr val="000000"/>
                </a:solidFill>
                <a:effectLst/>
                <a:latin typeface="Arial" panose="020B0604020202020204" pitchFamily="34" charset="0"/>
              </a:rPr>
              <a:t> au Canada et au Québec : </a:t>
            </a:r>
            <a:r>
              <a:rPr lang="fr-CA" sz="1800" b="0" i="0" u="sng" strike="noStrike" dirty="0">
                <a:solidFill>
                  <a:srgbClr val="0563C1"/>
                </a:solidFill>
                <a:effectLst/>
                <a:latin typeface="Calibri" panose="020F0502020204030204" pitchFamily="34" charset="0"/>
                <a:hlinkClick r:id="rId4"/>
              </a:rPr>
              <a:t>Les lois au Canada et au Québec | Éducaloi (educaloi.qc.ca)</a:t>
            </a:r>
            <a:r>
              <a:rPr lang="fr-CA" sz="1800" b="0" i="0" u="none" strike="noStrike" dirty="0">
                <a:solidFill>
                  <a:srgbClr val="000000"/>
                </a:solidFill>
                <a:effectLst/>
                <a:latin typeface="Calibri" panose="020F0502020204030204" pitchFamily="34" charset="0"/>
              </a:rPr>
              <a:t> (définition de la loi, différents types de lois)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u="none" strike="noStrike" dirty="0">
                <a:solidFill>
                  <a:srgbClr val="000000"/>
                </a:solidFill>
                <a:effectLst/>
                <a:latin typeface="Arial" panose="020B0604020202020204" pitchFamily="34" charset="0"/>
              </a:rPr>
              <a:t> </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F6C799D8-CF1A-4970-BB24-D57ECCEF09D1}" type="slidenum">
              <a:rPr lang="fr-CA" smtClean="0"/>
              <a:t>2</a:t>
            </a:fld>
            <a:endParaRPr lang="fr-CA"/>
          </a:p>
        </p:txBody>
      </p:sp>
    </p:spTree>
    <p:extLst>
      <p:ext uri="{BB962C8B-B14F-4D97-AF65-F5344CB8AC3E}">
        <p14:creationId xmlns:p14="http://schemas.microsoft.com/office/powerpoint/2010/main" val="2285456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US" sz="1800" b="1" i="0" u="none" strike="noStrike" dirty="0">
                <a:solidFill>
                  <a:srgbClr val="000000"/>
                </a:solidFill>
                <a:effectLst/>
                <a:latin typeface="Calibri" panose="020F0502020204030204" pitchFamily="34" charset="0"/>
              </a:rPr>
              <a:t>NOTES À L'ENSEIGNANT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a:cs typeface="Calibri"/>
              </a:rPr>
              <a:t>​</a:t>
            </a:r>
            <a:endParaRPr lang="en-US" b="0" i="0" dirty="0">
              <a:solidFill>
                <a:srgbClr val="444444"/>
              </a:solidFill>
              <a:effectLst/>
              <a:latin typeface="Calibri"/>
              <a:cs typeface="Calibri"/>
            </a:endParaRPr>
          </a:p>
          <a:p>
            <a:pPr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fontAlgn="base"/>
            <a:r>
              <a:rPr lang="en-US" sz="1800" b="0" i="0" u="none" strike="noStrike" dirty="0">
                <a:solidFill>
                  <a:srgbClr val="000000"/>
                </a:solidFill>
                <a:effectLst/>
                <a:latin typeface="Calibri"/>
                <a:cs typeface="Calibri"/>
              </a:rPr>
              <a:t>Le site web de la commission des droits de la </a:t>
            </a:r>
            <a:r>
              <a:rPr lang="en-US" sz="1800" b="0" i="0" u="none" strike="noStrike" err="1">
                <a:solidFill>
                  <a:srgbClr val="000000"/>
                </a:solidFill>
                <a:effectLst/>
                <a:latin typeface="Calibri"/>
                <a:cs typeface="Calibri"/>
              </a:rPr>
              <a:t>personne</a:t>
            </a:r>
            <a:r>
              <a:rPr lang="en-US" sz="1800" b="0" i="0" u="none" strike="noStrike" dirty="0">
                <a:solidFill>
                  <a:srgbClr val="000000"/>
                </a:solidFill>
                <a:effectLst/>
                <a:latin typeface="Calibri"/>
                <a:cs typeface="Calibri"/>
              </a:rPr>
              <a:t> et de la jeunesse </a:t>
            </a:r>
            <a:r>
              <a:rPr lang="en-US" sz="1800" b="0" i="0" u="none" strike="noStrike" err="1">
                <a:solidFill>
                  <a:srgbClr val="000000"/>
                </a:solidFill>
                <a:effectLst/>
                <a:latin typeface="Calibri"/>
                <a:cs typeface="Calibri"/>
              </a:rPr>
              <a:t>présente</a:t>
            </a:r>
            <a:r>
              <a:rPr lang="en-US" sz="1800" b="0" i="0" u="none" strike="noStrike" dirty="0">
                <a:solidFill>
                  <a:srgbClr val="000000"/>
                </a:solidFill>
                <a:effectLst/>
                <a:latin typeface="Calibri"/>
                <a:cs typeface="Calibri"/>
              </a:rPr>
              <a:t> les droits des enfants et des </a:t>
            </a:r>
            <a:r>
              <a:rPr lang="en-US" sz="1800" b="0" i="0" u="none" strike="noStrike" err="1">
                <a:solidFill>
                  <a:srgbClr val="000000"/>
                </a:solidFill>
                <a:effectLst/>
                <a:latin typeface="Calibri"/>
                <a:cs typeface="Calibri"/>
              </a:rPr>
              <a:t>jeunes</a:t>
            </a:r>
            <a:r>
              <a:rPr lang="en-US" sz="1800" b="0" i="0" u="none" strike="noStrike" dirty="0">
                <a:solidFill>
                  <a:srgbClr val="000000"/>
                </a:solidFill>
                <a:effectLst/>
                <a:latin typeface="Calibri"/>
                <a:cs typeface="Calibri"/>
              </a:rPr>
              <a:t> </a:t>
            </a:r>
            <a:r>
              <a:rPr lang="en-US" sz="1800" b="0" i="0" u="none" strike="noStrike" err="1">
                <a:solidFill>
                  <a:srgbClr val="000000"/>
                </a:solidFill>
                <a:effectLst/>
                <a:latin typeface="Calibri"/>
                <a:cs typeface="Calibri"/>
              </a:rPr>
              <a:t>conférés</a:t>
            </a:r>
            <a:r>
              <a:rPr lang="en-US" sz="1800" b="0" i="0" u="none" strike="noStrike">
                <a:solidFill>
                  <a:srgbClr val="000000"/>
                </a:solidFill>
                <a:effectLst/>
                <a:latin typeface="Calibri"/>
                <a:cs typeface="Calibri"/>
              </a:rPr>
              <a:t> par la Charte</a:t>
            </a:r>
            <a:r>
              <a:rPr lang="en-US" sz="1800" b="0" i="0" u="none" strike="noStrike" dirty="0">
                <a:solidFill>
                  <a:srgbClr val="000000"/>
                </a:solidFill>
                <a:effectLst/>
                <a:latin typeface="Calibri"/>
                <a:cs typeface="Calibri"/>
              </a:rPr>
              <a:t> </a:t>
            </a:r>
            <a:r>
              <a:rPr lang="en-US" sz="1800">
                <a:solidFill>
                  <a:srgbClr val="000000"/>
                </a:solidFill>
                <a:latin typeface="Calibri"/>
                <a:cs typeface="Calibri"/>
              </a:rPr>
              <a:t>québécoise </a:t>
            </a:r>
            <a:r>
              <a:rPr lang="en-US" sz="1800" b="0" i="0" u="none" strike="noStrike">
                <a:solidFill>
                  <a:srgbClr val="000000"/>
                </a:solidFill>
                <a:effectLst/>
                <a:latin typeface="Calibri"/>
                <a:cs typeface="Calibri"/>
              </a:rPr>
              <a:t>des droits et ibertés, par la Direction de la protection de la jeunesse et par la convention </a:t>
            </a:r>
            <a:r>
              <a:rPr lang="en-US" sz="1800" b="0" i="0" u="none" strike="noStrike" err="1">
                <a:solidFill>
                  <a:srgbClr val="000000"/>
                </a:solidFill>
                <a:effectLst/>
                <a:latin typeface="Calibri"/>
                <a:cs typeface="Calibri"/>
              </a:rPr>
              <a:t>internationnale</a:t>
            </a:r>
            <a:r>
              <a:rPr lang="en-US" sz="1800" b="0" i="0" u="none" strike="noStrike">
                <a:solidFill>
                  <a:srgbClr val="000000"/>
                </a:solidFill>
                <a:effectLst/>
                <a:latin typeface="Calibri"/>
                <a:cs typeface="Calibri"/>
              </a:rPr>
              <a:t> des </a:t>
            </a:r>
            <a:r>
              <a:rPr lang="en-US" sz="1800" b="0" i="0" u="none" strike="noStrike" err="1">
                <a:solidFill>
                  <a:srgbClr val="000000"/>
                </a:solidFill>
                <a:effectLst/>
                <a:latin typeface="Calibri"/>
                <a:cs typeface="Calibri"/>
              </a:rPr>
              <a:t>drotis</a:t>
            </a:r>
            <a:r>
              <a:rPr lang="en-US" sz="1800" b="0" i="0" u="none" strike="noStrike">
                <a:solidFill>
                  <a:srgbClr val="000000"/>
                </a:solidFill>
                <a:effectLst/>
                <a:latin typeface="Calibri"/>
                <a:cs typeface="Calibri"/>
              </a:rPr>
              <a:t> de </a:t>
            </a:r>
            <a:r>
              <a:rPr lang="en-US" sz="1800" b="0" i="0" u="none" strike="noStrike" err="1">
                <a:solidFill>
                  <a:srgbClr val="000000"/>
                </a:solidFill>
                <a:effectLst/>
                <a:latin typeface="Calibri"/>
                <a:cs typeface="Calibri"/>
              </a:rPr>
              <a:t>l'enfant</a:t>
            </a:r>
            <a:r>
              <a:rPr lang="en-US" sz="1800" b="0" i="0" u="none" strike="noStrike" dirty="0">
                <a:solidFill>
                  <a:srgbClr val="000000"/>
                </a:solidFill>
                <a:effectLst/>
                <a:latin typeface="Calibri"/>
                <a:cs typeface="Calibri"/>
              </a:rPr>
              <a:t> : </a:t>
            </a:r>
            <a:r>
              <a:rPr lang="en-US" sz="1800" b="0" i="0" u="sng" strike="noStrike" dirty="0">
                <a:solidFill>
                  <a:srgbClr val="0563C1"/>
                </a:solidFill>
                <a:effectLst/>
                <a:latin typeface="Calibri"/>
                <a:cs typeface="Calibri"/>
                <a:hlinkClick r:id="rId3">
                  <a:extLst>
                    <a:ext uri="{A12FA001-AC4F-418D-AE19-62706E023703}">
                      <ahyp:hlinkClr xmlns:ahyp="http://schemas.microsoft.com/office/drawing/2018/hyperlinkcolor" val="tx"/>
                    </a:ext>
                  </a:extLst>
                </a:hlinkClick>
              </a:rPr>
              <a:t>cdpdj</a:t>
            </a:r>
            <a:r>
              <a:rPr lang="en-US" sz="1800" b="0" i="0" u="sng" strike="noStrike" dirty="0">
                <a:solidFill>
                  <a:schemeClr val="tx1"/>
                </a:solidFill>
                <a:effectLst/>
                <a:latin typeface="Calibri"/>
                <a:cs typeface="Calibri"/>
                <a:hlinkClick r:id="rId3">
                  <a:extLst>
                    <a:ext uri="{A12FA001-AC4F-418D-AE19-62706E023703}">
                      <ahyp:hlinkClr xmlns:ahyp="http://schemas.microsoft.com/office/drawing/2018/hyperlinkcolor" val="tx"/>
                    </a:ext>
                  </a:extLst>
                </a:hlinkClick>
              </a:rPr>
              <a:t>.qc.ca/fr/vos-droits/droits/enfants-et-jeunes</a:t>
            </a:r>
            <a:r>
              <a:rPr lang="en-US" sz="1800" b="0" i="0" u="none" strike="noStrike" dirty="0">
                <a:solidFill>
                  <a:schemeClr val="tx1"/>
                </a:solidFill>
                <a:effectLst/>
                <a:latin typeface="Calibri"/>
                <a:cs typeface="Calibri"/>
              </a:rPr>
              <a:t> </a:t>
            </a:r>
            <a:r>
              <a:rPr lang="en-US" sz="1800" b="0" i="0" dirty="0">
                <a:solidFill>
                  <a:schemeClr val="tx1"/>
                </a:solidFill>
                <a:effectLst/>
                <a:latin typeface="Calibri"/>
                <a:cs typeface="Calibri"/>
              </a:rPr>
              <a:t>​</a:t>
            </a:r>
            <a:endParaRPr lang="en-US" b="0" i="0" dirty="0">
              <a:solidFill>
                <a:schemeClr val="tx1"/>
              </a:solidFill>
              <a:effectLst/>
              <a:latin typeface="Calibri"/>
              <a:cs typeface="Calibri"/>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1" i="0" u="none" strike="noStrike" dirty="0">
                <a:solidFill>
                  <a:srgbClr val="000000"/>
                </a:solidFill>
                <a:effectLst/>
                <a:latin typeface="Calibri" panose="020F0502020204030204" pitchFamily="34" charset="0"/>
              </a:rPr>
              <a:t>SOURCES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Charte des droits et libertés de la personne</a:t>
            </a:r>
            <a:r>
              <a:rPr lang="fr-CA" sz="1800" b="0" i="0" u="none" strike="noStrike" dirty="0">
                <a:solidFill>
                  <a:srgbClr val="000000"/>
                </a:solidFill>
                <a:effectLst/>
                <a:latin typeface="Calibri" panose="020F0502020204030204" pitchFamily="34" charset="0"/>
              </a:rPr>
              <a:t>, RLRQ c C-12, arts 1, 3, 10, 40</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F6C799D8-CF1A-4970-BB24-D57ECCEF09D1}" type="slidenum">
              <a:rPr lang="fr-CA" smtClean="0"/>
              <a:t>20</a:t>
            </a:fld>
            <a:endParaRPr lang="fr-CA"/>
          </a:p>
        </p:txBody>
      </p:sp>
    </p:spTree>
    <p:extLst>
      <p:ext uri="{BB962C8B-B14F-4D97-AF65-F5344CB8AC3E}">
        <p14:creationId xmlns:p14="http://schemas.microsoft.com/office/powerpoint/2010/main" val="918104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US" sz="1800" b="1" i="0" u="none" strike="noStrike" dirty="0">
                <a:solidFill>
                  <a:srgbClr val="000000"/>
                </a:solidFill>
                <a:effectLst/>
                <a:latin typeface="Calibri" panose="020F0502020204030204" pitchFamily="34" charset="0"/>
              </a:rPr>
              <a:t>NOTES À L'ENSEIGNANT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Son nom </a:t>
            </a:r>
            <a:r>
              <a:rPr lang="en-US" sz="1800" b="0" i="0" u="none" strike="noStrike" dirty="0" err="1">
                <a:solidFill>
                  <a:srgbClr val="000000"/>
                </a:solidFill>
                <a:effectLst/>
                <a:latin typeface="Calibri" panose="020F0502020204030204" pitchFamily="34" charset="0"/>
              </a:rPr>
              <a:t>complet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est</a:t>
            </a:r>
            <a:r>
              <a:rPr lang="en-US" sz="1800" b="0" i="0" u="none" strike="noStrike" dirty="0">
                <a:solidFill>
                  <a:srgbClr val="000000"/>
                </a:solidFill>
                <a:effectLst/>
                <a:latin typeface="Calibri" panose="020F0502020204030204" pitchFamily="34" charset="0"/>
              </a:rPr>
              <a:t> </a:t>
            </a:r>
            <a:r>
              <a:rPr lang="en-US" sz="1800" b="0" i="1" u="none" strike="noStrike" dirty="0">
                <a:solidFill>
                  <a:srgbClr val="000000"/>
                </a:solidFill>
                <a:effectLst/>
                <a:latin typeface="Calibri" panose="020F0502020204030204" pitchFamily="34" charset="0"/>
              </a:rPr>
              <a:t>Convention relative aux droits de </a:t>
            </a:r>
            <a:r>
              <a:rPr lang="en-US" sz="1800" b="0" i="1" u="none" strike="noStrike" dirty="0" err="1">
                <a:solidFill>
                  <a:srgbClr val="000000"/>
                </a:solidFill>
                <a:effectLst/>
                <a:latin typeface="Calibri" panose="020F0502020204030204" pitchFamily="34" charset="0"/>
              </a:rPr>
              <a:t>l'enfant</a:t>
            </a:r>
            <a:r>
              <a:rPr lang="en-US" sz="1800" b="0" i="1" u="none" strike="noStrike"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Elle </a:t>
            </a:r>
            <a:r>
              <a:rPr lang="en-US" sz="1800" b="0" i="0" u="none" strike="noStrike" dirty="0" err="1">
                <a:solidFill>
                  <a:srgbClr val="000000"/>
                </a:solidFill>
                <a:effectLst/>
                <a:latin typeface="Calibri" panose="020F0502020204030204" pitchFamily="34" charset="0"/>
              </a:rPr>
              <a:t>fut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adoptée</a:t>
            </a:r>
            <a:r>
              <a:rPr lang="en-US" sz="1800" b="0" i="0" u="none" strike="noStrike" dirty="0">
                <a:solidFill>
                  <a:srgbClr val="000000"/>
                </a:solidFill>
                <a:effectLst/>
                <a:latin typeface="Calibri" panose="020F0502020204030204" pitchFamily="34" charset="0"/>
              </a:rPr>
              <a:t> le 20 </a:t>
            </a:r>
            <a:r>
              <a:rPr lang="en-US" sz="1800" b="0" i="0" u="none" strike="noStrike" dirty="0" err="1">
                <a:solidFill>
                  <a:srgbClr val="000000"/>
                </a:solidFill>
                <a:effectLst/>
                <a:latin typeface="Calibri" panose="020F0502020204030204" pitchFamily="34" charset="0"/>
              </a:rPr>
              <a:t>novembre</a:t>
            </a:r>
            <a:r>
              <a:rPr lang="en-US" sz="1800" b="0" i="0" u="none" strike="noStrike" dirty="0">
                <a:solidFill>
                  <a:srgbClr val="000000"/>
                </a:solidFill>
                <a:effectLst/>
                <a:latin typeface="Calibri" panose="020F0502020204030204" pitchFamily="34" charset="0"/>
              </a:rPr>
              <a:t> 1989 par </a:t>
            </a:r>
            <a:r>
              <a:rPr lang="en-US" sz="1800" b="0" i="0" u="none" strike="noStrike" dirty="0" err="1">
                <a:solidFill>
                  <a:srgbClr val="000000"/>
                </a:solidFill>
                <a:effectLst/>
                <a:latin typeface="Calibri" panose="020F0502020204030204" pitchFamily="34" charset="0"/>
              </a:rPr>
              <a:t>l'ONU</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C'est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l'honneur</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cette</a:t>
            </a:r>
            <a:r>
              <a:rPr lang="en-US" sz="1800" b="0" i="0" u="none" strike="noStrike" dirty="0">
                <a:solidFill>
                  <a:srgbClr val="000000"/>
                </a:solidFill>
                <a:effectLst/>
                <a:latin typeface="Calibri" panose="020F0502020204030204" pitchFamily="34" charset="0"/>
              </a:rPr>
              <a:t> convention </a:t>
            </a:r>
            <a:r>
              <a:rPr lang="en-US" sz="1800" b="0" i="0" u="none" strike="noStrike" dirty="0" err="1">
                <a:solidFill>
                  <a:srgbClr val="000000"/>
                </a:solidFill>
                <a:effectLst/>
                <a:latin typeface="Calibri" panose="020F0502020204030204" pitchFamily="34" charset="0"/>
              </a:rPr>
              <a:t>qu'a</a:t>
            </a:r>
            <a:r>
              <a:rPr lang="en-US" sz="1800" b="0" i="0" u="none" strike="noStrike" dirty="0">
                <a:solidFill>
                  <a:srgbClr val="000000"/>
                </a:solidFill>
                <a:effectLst/>
                <a:latin typeface="Calibri" panose="020F0502020204030204" pitchFamily="34" charset="0"/>
              </a:rPr>
              <a:t> lieu la </a:t>
            </a:r>
            <a:r>
              <a:rPr lang="en-US" sz="1800" b="0" i="1" u="none" strike="noStrike" dirty="0" err="1">
                <a:solidFill>
                  <a:srgbClr val="000000"/>
                </a:solidFill>
                <a:effectLst/>
                <a:latin typeface="Calibri" panose="020F0502020204030204" pitchFamily="34" charset="0"/>
              </a:rPr>
              <a:t>Journée</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internationnale</a:t>
            </a:r>
            <a:r>
              <a:rPr lang="en-US" sz="1800" b="0" i="1" u="none" strike="noStrike" dirty="0">
                <a:solidFill>
                  <a:srgbClr val="000000"/>
                </a:solidFill>
                <a:effectLst/>
                <a:latin typeface="Calibri" panose="020F0502020204030204" pitchFamily="34" charset="0"/>
              </a:rPr>
              <a:t> des droits de </a:t>
            </a:r>
            <a:r>
              <a:rPr lang="en-US" sz="1800" b="0" i="1" u="none" strike="noStrike" dirty="0" err="1">
                <a:solidFill>
                  <a:srgbClr val="000000"/>
                </a:solidFill>
                <a:effectLst/>
                <a:latin typeface="Calibri" panose="020F0502020204030204" pitchFamily="34" charset="0"/>
              </a:rPr>
              <a:t>l'enfants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tous</a:t>
            </a:r>
            <a:r>
              <a:rPr lang="en-US" sz="1800" b="0" i="0" u="none" strike="noStrike" dirty="0">
                <a:solidFill>
                  <a:srgbClr val="000000"/>
                </a:solidFill>
                <a:effectLst/>
                <a:latin typeface="Calibri" panose="020F0502020204030204" pitchFamily="34" charset="0"/>
              </a:rPr>
              <a:t> les 20 </a:t>
            </a:r>
            <a:r>
              <a:rPr lang="en-US" sz="1800" b="0" i="0" u="none" strike="noStrike" dirty="0" err="1">
                <a:solidFill>
                  <a:srgbClr val="000000"/>
                </a:solidFill>
                <a:effectLst/>
                <a:latin typeface="Calibri" panose="020F0502020204030204" pitchFamily="34" charset="0"/>
              </a:rPr>
              <a:t>novembre</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Des 193 pays </a:t>
            </a:r>
            <a:r>
              <a:rPr lang="en-US" sz="1800" b="0" i="0" u="none" strike="noStrike" dirty="0" err="1">
                <a:solidFill>
                  <a:srgbClr val="000000"/>
                </a:solidFill>
                <a:effectLst/>
                <a:latin typeface="Calibri" panose="020F0502020204030204" pitchFamily="34" charset="0"/>
              </a:rPr>
              <a:t>membres</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l'ONU</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seuls</a:t>
            </a:r>
            <a:r>
              <a:rPr lang="en-US" sz="1800" b="0" i="0" u="none" strike="noStrike" dirty="0">
                <a:solidFill>
                  <a:srgbClr val="000000"/>
                </a:solidFill>
                <a:effectLst/>
                <a:latin typeface="Calibri" panose="020F0502020204030204" pitchFamily="34" charset="0"/>
              </a:rPr>
              <a:t> les </a:t>
            </a:r>
            <a:r>
              <a:rPr lang="en-US" sz="1800" b="0" i="0" u="none" strike="noStrike" dirty="0" err="1">
                <a:solidFill>
                  <a:srgbClr val="000000"/>
                </a:solidFill>
                <a:effectLst/>
                <a:latin typeface="Calibri" panose="020F0502020204030204" pitchFamily="34" charset="0"/>
              </a:rPr>
              <a:t>États</a:t>
            </a:r>
            <a:r>
              <a:rPr lang="en-US" sz="1800" b="0" i="0" u="none" strike="noStrike" dirty="0">
                <a:solidFill>
                  <a:srgbClr val="000000"/>
                </a:solidFill>
                <a:effectLst/>
                <a:latin typeface="Calibri" panose="020F0502020204030204" pitchFamily="34" charset="0"/>
              </a:rPr>
              <a:t>-Unis </a:t>
            </a:r>
            <a:r>
              <a:rPr lang="en-US" sz="1800" b="0" i="0" u="none" strike="noStrike" dirty="0" err="1">
                <a:solidFill>
                  <a:srgbClr val="000000"/>
                </a:solidFill>
                <a:effectLst/>
                <a:latin typeface="Calibri" panose="020F0502020204030204" pitchFamily="34" charset="0"/>
              </a:rPr>
              <a:t>n'ont</a:t>
            </a:r>
            <a:r>
              <a:rPr lang="en-US" sz="1800" b="0" i="0" u="none" strike="noStrike" dirty="0">
                <a:solidFill>
                  <a:srgbClr val="000000"/>
                </a:solidFill>
                <a:effectLst/>
                <a:latin typeface="Calibri" panose="020F0502020204030204" pitchFamily="34" charset="0"/>
              </a:rPr>
              <a:t> pas </a:t>
            </a:r>
            <a:r>
              <a:rPr lang="en-US" sz="1800" b="0" i="0" u="none" strike="noStrike" dirty="0" err="1">
                <a:solidFill>
                  <a:srgbClr val="000000"/>
                </a:solidFill>
                <a:effectLst/>
                <a:latin typeface="Calibri" panose="020F0502020204030204" pitchFamily="34" charset="0"/>
              </a:rPr>
              <a:t>ratifié</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cette</a:t>
            </a:r>
            <a:r>
              <a:rPr lang="en-US" sz="1800" b="0" i="0" u="none" strike="noStrike" dirty="0">
                <a:solidFill>
                  <a:srgbClr val="000000"/>
                </a:solidFill>
                <a:effectLst/>
                <a:latin typeface="Calibri" panose="020F0502020204030204" pitchFamily="34" charset="0"/>
              </a:rPr>
              <a:t> convention, car </a:t>
            </a:r>
            <a:r>
              <a:rPr lang="en-US" sz="1800" b="0" i="0" u="none" strike="noStrike" dirty="0" err="1">
                <a:solidFill>
                  <a:srgbClr val="000000"/>
                </a:solidFill>
                <a:effectLst/>
                <a:latin typeface="Calibri" panose="020F0502020204030204" pitchFamily="34" charset="0"/>
              </a:rPr>
              <a:t>elle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interdit</a:t>
            </a:r>
            <a:r>
              <a:rPr lang="en-US" sz="1800" b="0" i="0" u="none" strike="noStrike" dirty="0">
                <a:solidFill>
                  <a:srgbClr val="000000"/>
                </a:solidFill>
                <a:effectLst/>
                <a:latin typeface="Calibri" panose="020F0502020204030204" pitchFamily="34" charset="0"/>
              </a:rPr>
              <a:t> les </a:t>
            </a:r>
            <a:r>
              <a:rPr lang="en-US" sz="1800" b="0" i="0" u="none" strike="noStrike" dirty="0" err="1">
                <a:solidFill>
                  <a:srgbClr val="000000"/>
                </a:solidFill>
                <a:effectLst/>
                <a:latin typeface="Calibri" panose="020F0502020204030204" pitchFamily="34" charset="0"/>
              </a:rPr>
              <a:t>peines</a:t>
            </a:r>
            <a:r>
              <a:rPr lang="en-US" sz="1800" b="0" i="0" u="none" strike="noStrike" dirty="0">
                <a:solidFill>
                  <a:srgbClr val="000000"/>
                </a:solidFill>
                <a:effectLst/>
                <a:latin typeface="Calibri" panose="020F0502020204030204" pitchFamily="34" charset="0"/>
              </a:rPr>
              <a:t> à </a:t>
            </a:r>
            <a:r>
              <a:rPr lang="en-US" sz="1800" b="0" i="0" u="none" strike="noStrike" dirty="0" err="1">
                <a:solidFill>
                  <a:srgbClr val="000000"/>
                </a:solidFill>
                <a:effectLst/>
                <a:latin typeface="Calibri" panose="020F0502020204030204" pitchFamily="34" charset="0"/>
              </a:rPr>
              <a:t>perpétuité</a:t>
            </a:r>
            <a:r>
              <a:rPr lang="en-US" sz="1800" b="0" i="0" u="none" strike="noStrike" dirty="0">
                <a:solidFill>
                  <a:srgbClr val="000000"/>
                </a:solidFill>
                <a:effectLst/>
                <a:latin typeface="Calibri" panose="020F0502020204030204" pitchFamily="34" charset="0"/>
              </a:rPr>
              <a:t> pour des </a:t>
            </a:r>
            <a:r>
              <a:rPr lang="en-US" sz="1800" b="0" i="0" u="none" strike="noStrike" dirty="0" err="1">
                <a:solidFill>
                  <a:srgbClr val="000000"/>
                </a:solidFill>
                <a:effectLst/>
                <a:latin typeface="Calibri" panose="020F0502020204030204" pitchFamily="34" charset="0"/>
              </a:rPr>
              <a:t>contrevenants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mineurs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ce</a:t>
            </a:r>
            <a:r>
              <a:rPr lang="en-US" sz="1800" b="0" i="0" u="none" strike="noStrike" dirty="0">
                <a:solidFill>
                  <a:srgbClr val="000000"/>
                </a:solidFill>
                <a:effectLst/>
                <a:latin typeface="Calibri" panose="020F0502020204030204" pitchFamily="34" charset="0"/>
              </a:rPr>
              <a:t> qui </a:t>
            </a:r>
            <a:r>
              <a:rPr lang="en-US" sz="1800" b="0" i="0" u="none" strike="noStrike" dirty="0" err="1">
                <a:solidFill>
                  <a:srgbClr val="000000"/>
                </a:solidFill>
                <a:effectLst/>
                <a:latin typeface="Calibri" panose="020F0502020204030204" pitchFamily="34" charset="0"/>
              </a:rPr>
              <a:t>est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toujours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permis</a:t>
            </a:r>
            <a:r>
              <a:rPr lang="en-US" sz="1800" b="0" i="0" u="none" strike="noStrike" dirty="0">
                <a:solidFill>
                  <a:srgbClr val="000000"/>
                </a:solidFill>
                <a:effectLst/>
                <a:latin typeface="Calibri" panose="020F0502020204030204" pitchFamily="34" charset="0"/>
              </a:rPr>
              <a:t> dans </a:t>
            </a:r>
            <a:r>
              <a:rPr lang="en-US" sz="1800" b="0" i="0" u="none" strike="noStrike" dirty="0" err="1">
                <a:solidFill>
                  <a:srgbClr val="000000"/>
                </a:solidFill>
                <a:effectLst/>
                <a:latin typeface="Calibri" panose="020F0502020204030204" pitchFamily="34" charset="0"/>
              </a:rPr>
              <a:t>certains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États</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ce</a:t>
            </a:r>
            <a:r>
              <a:rPr lang="en-US" sz="1800" b="0" i="0" u="none" strike="noStrike" dirty="0">
                <a:solidFill>
                  <a:srgbClr val="000000"/>
                </a:solidFill>
                <a:effectLst/>
                <a:latin typeface="Calibri" panose="020F0502020204030204" pitchFamily="34" charset="0"/>
              </a:rPr>
              <a:t> pays.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1" i="0" u="none" strike="noStrike" dirty="0" err="1">
                <a:solidFill>
                  <a:srgbClr val="000000"/>
                </a:solidFill>
                <a:effectLst/>
                <a:latin typeface="Calibri" panose="020F0502020204030204" pitchFamily="34" charset="0"/>
              </a:rPr>
              <a:t>L'intérêt</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supérieur</a:t>
            </a:r>
            <a:r>
              <a:rPr lang="en-US" sz="1800" b="1" i="0" u="none" strike="noStrike" dirty="0">
                <a:solidFill>
                  <a:srgbClr val="000000"/>
                </a:solidFill>
                <a:effectLst/>
                <a:latin typeface="Calibri" panose="020F0502020204030204" pitchFamily="34" charset="0"/>
              </a:rPr>
              <a:t> de </a:t>
            </a:r>
            <a:r>
              <a:rPr lang="en-US" sz="1800" b="1" i="0" u="none" strike="noStrike" dirty="0" err="1">
                <a:solidFill>
                  <a:srgbClr val="000000"/>
                </a:solidFill>
                <a:effectLst/>
                <a:latin typeface="Calibri" panose="020F0502020204030204" pitchFamily="34" charset="0"/>
              </a:rPr>
              <a:t>l'enfant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qu’est-ce</a:t>
            </a:r>
            <a:r>
              <a:rPr lang="en-US" sz="1800" b="0" i="0" u="none" strike="noStrike" dirty="0">
                <a:solidFill>
                  <a:srgbClr val="000000"/>
                </a:solidFill>
                <a:effectLst/>
                <a:latin typeface="Calibri" panose="020F0502020204030204" pitchFamily="34" charset="0"/>
              </a:rPr>
              <a:t> que </a:t>
            </a:r>
            <a:r>
              <a:rPr lang="en-US" sz="1800" b="0" i="0" u="none" strike="noStrike" dirty="0" err="1">
                <a:solidFill>
                  <a:srgbClr val="000000"/>
                </a:solidFill>
                <a:effectLst/>
                <a:latin typeface="Calibri" panose="020F0502020204030204" pitchFamily="34" charset="0"/>
              </a:rPr>
              <a:t>ça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veut</a:t>
            </a:r>
            <a:r>
              <a:rPr lang="en-US" sz="1800" b="0" i="0" u="none" strike="noStrike" dirty="0">
                <a:solidFill>
                  <a:srgbClr val="000000"/>
                </a:solidFill>
                <a:effectLst/>
                <a:latin typeface="Calibri" panose="020F0502020204030204" pitchFamily="34" charset="0"/>
              </a:rPr>
              <a:t> dire?</a:t>
            </a:r>
            <a:r>
              <a:rPr lang="en-US" sz="1800" b="1"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Lorsqu'un</a:t>
            </a:r>
            <a:r>
              <a:rPr lang="en-US" sz="1800" b="0" i="0" u="none" strike="noStrike" dirty="0">
                <a:solidFill>
                  <a:srgbClr val="000000"/>
                </a:solidFill>
                <a:effectLst/>
                <a:latin typeface="Calibri" panose="020F0502020204030204" pitchFamily="34" charset="0"/>
              </a:rPr>
              <a:t> tribunal doit prendre </a:t>
            </a:r>
            <a:r>
              <a:rPr lang="en-US" sz="1800" b="0" i="0" u="none" strike="noStrike" dirty="0" err="1">
                <a:solidFill>
                  <a:srgbClr val="000000"/>
                </a:solidFill>
                <a:effectLst/>
                <a:latin typeface="Calibri" panose="020F0502020204030204" pitchFamily="34" charset="0"/>
              </a:rPr>
              <a:t>une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décision</a:t>
            </a:r>
            <a:r>
              <a:rPr lang="en-US" sz="1800" b="0" i="0" u="none" strike="noStrike" dirty="0">
                <a:solidFill>
                  <a:srgbClr val="000000"/>
                </a:solidFill>
                <a:effectLst/>
                <a:latin typeface="Calibri" panose="020F0502020204030204" pitchFamily="34" charset="0"/>
              </a:rPr>
              <a:t> sur le lieu de </a:t>
            </a:r>
            <a:r>
              <a:rPr lang="en-US" sz="1800" b="0" i="0" u="none" strike="noStrike" dirty="0" err="1">
                <a:solidFill>
                  <a:srgbClr val="000000"/>
                </a:solidFill>
                <a:effectLst/>
                <a:latin typeface="Calibri" panose="020F0502020204030204" pitchFamily="34" charset="0"/>
              </a:rPr>
              <a:t>résidence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ou</a:t>
            </a:r>
            <a:r>
              <a:rPr lang="en-US" sz="1800" b="0" i="0" u="none" strike="noStrike" dirty="0">
                <a:solidFill>
                  <a:srgbClr val="000000"/>
                </a:solidFill>
                <a:effectLst/>
                <a:latin typeface="Calibri" panose="020F0502020204030204" pitchFamily="34" charset="0"/>
              </a:rPr>
              <a:t> le </a:t>
            </a:r>
            <a:r>
              <a:rPr lang="en-US" sz="1800" b="0" i="0" u="none" strike="noStrike" dirty="0" err="1">
                <a:solidFill>
                  <a:srgbClr val="000000"/>
                </a:solidFill>
                <a:effectLst/>
                <a:latin typeface="Calibri" panose="020F0502020204030204" pitchFamily="34" charset="0"/>
              </a:rPr>
              <a:t>gardien</a:t>
            </a:r>
            <a:r>
              <a:rPr lang="en-US" sz="1800" b="0" i="0" u="none" strike="noStrike" dirty="0">
                <a:solidFill>
                  <a:srgbClr val="000000"/>
                </a:solidFill>
                <a:effectLst/>
                <a:latin typeface="Calibri" panose="020F0502020204030204" pitchFamily="34" charset="0"/>
              </a:rPr>
              <a:t> d'un enfant, il doit le faire </a:t>
            </a:r>
            <a:r>
              <a:rPr lang="en-US" sz="1800" b="0" i="0" u="none" strike="noStrike" dirty="0" err="1">
                <a:solidFill>
                  <a:srgbClr val="000000"/>
                </a:solidFill>
                <a:effectLst/>
                <a:latin typeface="Calibri" panose="020F0502020204030204" pitchFamily="34" charset="0"/>
              </a:rPr>
              <a:t>selon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qu'il</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croit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être</a:t>
            </a:r>
            <a:r>
              <a:rPr lang="en-US" sz="1800" b="0" i="0" u="none" strike="noStrike" dirty="0">
                <a:solidFill>
                  <a:srgbClr val="000000"/>
                </a:solidFill>
                <a:effectLst/>
                <a:latin typeface="Calibri" panose="020F0502020204030204" pitchFamily="34" charset="0"/>
              </a:rPr>
              <a:t> la </a:t>
            </a:r>
            <a:r>
              <a:rPr lang="en-US" sz="1800" b="0" i="0" u="none" strike="noStrike" dirty="0" err="1">
                <a:solidFill>
                  <a:srgbClr val="000000"/>
                </a:solidFill>
                <a:effectLst/>
                <a:latin typeface="Calibri" panose="020F0502020204030204" pitchFamily="34" charset="0"/>
              </a:rPr>
              <a:t>meilleure</a:t>
            </a:r>
            <a:r>
              <a:rPr lang="en-US" sz="1800" b="0" i="0" u="none" strike="noStrike" dirty="0">
                <a:solidFill>
                  <a:srgbClr val="000000"/>
                </a:solidFill>
                <a:effectLst/>
                <a:latin typeface="Calibri" panose="020F0502020204030204" pitchFamily="34" charset="0"/>
              </a:rPr>
              <a:t> situation pour </a:t>
            </a:r>
            <a:r>
              <a:rPr lang="en-US" sz="1800" b="0" i="0" u="none" strike="noStrike" dirty="0" err="1">
                <a:solidFill>
                  <a:srgbClr val="000000"/>
                </a:solidFill>
                <a:effectLst/>
                <a:latin typeface="Calibri" panose="020F0502020204030204" pitchFamily="34" charset="0"/>
              </a:rPr>
              <a:t>l'enfant</a:t>
            </a:r>
            <a:r>
              <a:rPr lang="en-US" sz="1800" b="0" i="0" u="none" strike="noStrike" dirty="0">
                <a:solidFill>
                  <a:srgbClr val="000000"/>
                </a:solidFill>
                <a:effectLst/>
                <a:latin typeface="Calibri" panose="020F0502020204030204" pitchFamily="34" charset="0"/>
              </a:rPr>
              <a:t> et non pour les </a:t>
            </a:r>
            <a:r>
              <a:rPr lang="en-US" sz="1800" b="0" i="0" u="none" strike="noStrike" dirty="0" err="1">
                <a:solidFill>
                  <a:srgbClr val="000000"/>
                </a:solidFill>
                <a:effectLst/>
                <a:latin typeface="Calibri" panose="020F0502020204030204" pitchFamily="34" charset="0"/>
              </a:rPr>
              <a:t>adultes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l'entourrant</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Prise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compte</a:t>
            </a:r>
            <a:r>
              <a:rPr lang="en-US" sz="1800" b="0" i="0" u="none" strike="noStrike" dirty="0">
                <a:solidFill>
                  <a:srgbClr val="000000"/>
                </a:solidFill>
                <a:effectLst/>
                <a:latin typeface="Calibri" panose="020F0502020204030204" pitchFamily="34" charset="0"/>
              </a:rPr>
              <a:t> du point de </a:t>
            </a:r>
            <a:r>
              <a:rPr lang="en-US" sz="1800" b="0" i="0" u="none" strike="noStrike" dirty="0" err="1">
                <a:solidFill>
                  <a:srgbClr val="000000"/>
                </a:solidFill>
                <a:effectLst/>
                <a:latin typeface="Calibri" panose="020F0502020204030204" pitchFamily="34" charset="0"/>
              </a:rPr>
              <a:t>vue</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l'enfant</a:t>
            </a:r>
            <a:r>
              <a:rPr lang="en-US" sz="1800" b="0" i="0" u="none" strike="noStrike" dirty="0">
                <a:solidFill>
                  <a:srgbClr val="000000"/>
                </a:solidFill>
                <a:effectLst/>
                <a:latin typeface="Calibri" panose="020F0502020204030204" pitchFamily="34" charset="0"/>
              </a:rPr>
              <a:t> pour </a:t>
            </a:r>
            <a:r>
              <a:rPr lang="en-US" sz="1800" b="0" i="0" u="none" strike="noStrike" dirty="0" err="1">
                <a:solidFill>
                  <a:srgbClr val="000000"/>
                </a:solidFill>
                <a:effectLst/>
                <a:latin typeface="Calibri" panose="020F0502020204030204" pitchFamily="34" charset="0"/>
              </a:rPr>
              <a:t>toute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décision</a:t>
            </a:r>
            <a:r>
              <a:rPr lang="en-US" sz="1800" b="0" i="0" u="none" strike="noStrike" dirty="0">
                <a:solidFill>
                  <a:srgbClr val="000000"/>
                </a:solidFill>
                <a:effectLst/>
                <a:latin typeface="Calibri" panose="020F0502020204030204" pitchFamily="34" charset="0"/>
              </a:rPr>
              <a:t> le </a:t>
            </a:r>
            <a:r>
              <a:rPr lang="en-US" sz="1800" b="0" i="0" u="none" strike="noStrike" dirty="0" err="1">
                <a:solidFill>
                  <a:srgbClr val="000000"/>
                </a:solidFill>
                <a:effectLst/>
                <a:latin typeface="Calibri" panose="020F0502020204030204" pitchFamily="34" charset="0"/>
              </a:rPr>
              <a:t>concernant</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u="none" strike="noStrike" dirty="0">
                <a:solidFill>
                  <a:srgbClr val="000000"/>
                </a:solidFill>
                <a:effectLst/>
                <a:latin typeface="Calibri" panose="020F0502020204030204" pitchFamily="34" charset="0"/>
              </a:rPr>
              <a:t>Le </a:t>
            </a:r>
            <a:r>
              <a:rPr lang="en-US" sz="1800" b="0" i="0" u="none" strike="noStrike" dirty="0" err="1">
                <a:solidFill>
                  <a:srgbClr val="000000"/>
                </a:solidFill>
                <a:effectLst/>
                <a:latin typeface="Calibri" panose="020F0502020204030204" pitchFamily="34" charset="0"/>
              </a:rPr>
              <a:t>texte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complet</a:t>
            </a:r>
            <a:r>
              <a:rPr lang="en-US" sz="1800" b="0" i="0" u="none" strike="noStrike" dirty="0">
                <a:solidFill>
                  <a:srgbClr val="000000"/>
                </a:solidFill>
                <a:effectLst/>
                <a:latin typeface="Calibri" panose="020F0502020204030204" pitchFamily="34" charset="0"/>
              </a:rPr>
              <a:t> de la convention </a:t>
            </a:r>
            <a:r>
              <a:rPr lang="en-US" sz="1800" b="0" i="0" u="none" strike="noStrike" dirty="0" err="1">
                <a:solidFill>
                  <a:srgbClr val="000000"/>
                </a:solidFill>
                <a:effectLst/>
                <a:latin typeface="Calibri" panose="020F0502020204030204" pitchFamily="34" charset="0"/>
              </a:rPr>
              <a:t>peut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être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lu</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ici</a:t>
            </a:r>
            <a:r>
              <a:rPr lang="en-US" sz="1800" b="0" i="0" u="none" strike="noStrike" dirty="0">
                <a:solidFill>
                  <a:srgbClr val="000000"/>
                </a:solidFill>
                <a:effectLst/>
                <a:latin typeface="Calibri" panose="020F0502020204030204" pitchFamily="34" charset="0"/>
              </a:rPr>
              <a:t> : </a:t>
            </a:r>
            <a:r>
              <a:rPr lang="en-US" sz="1800" b="0" i="0" u="sng" strike="noStrike" dirty="0">
                <a:solidFill>
                  <a:srgbClr val="0563C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treaties</a:t>
            </a:r>
            <a:r>
              <a:rPr lang="en-US" sz="1800" b="0" i="0" u="sng" strike="noStrike" dirty="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.un.org/doc/Treaties/1990/09/19900902%2003-14%20AM/Ch_IV_11p.pdf</a:t>
            </a:r>
            <a:r>
              <a:rPr lang="en-US" sz="1800" b="0" i="0" u="none" strike="noStrike" dirty="0">
                <a:solidFill>
                  <a:schemeClr val="tx1"/>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français</a:t>
            </a:r>
            <a:r>
              <a:rPr lang="en-US" sz="1800" b="0" i="0" u="none" strike="noStrike" dirty="0">
                <a:solidFill>
                  <a:srgbClr val="000000"/>
                </a:solidFill>
                <a:effectLst/>
                <a:latin typeface="Calibri" panose="020F0502020204030204" pitchFamily="34" charset="0"/>
              </a:rPr>
              <a:t> pages 57 à 80)</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1" i="0" u="none" strike="noStrike" dirty="0">
                <a:solidFill>
                  <a:srgbClr val="000000"/>
                </a:solidFill>
                <a:effectLst/>
                <a:latin typeface="Calibri" panose="020F0502020204030204" pitchFamily="34" charset="0"/>
              </a:rPr>
              <a:t>SOURCES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Convention relative aux droits de l’enfant</a:t>
            </a:r>
            <a:r>
              <a:rPr lang="fr-CA" sz="1800" b="0" i="0" u="none" strike="noStrike" dirty="0">
                <a:solidFill>
                  <a:srgbClr val="000000"/>
                </a:solidFill>
                <a:effectLst/>
                <a:latin typeface="Calibri" panose="020F0502020204030204" pitchFamily="34" charset="0"/>
              </a:rPr>
              <a:t>, 20 novembre 1989, arts 3 et 12.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F6C799D8-CF1A-4970-BB24-D57ECCEF09D1}" type="slidenum">
              <a:rPr lang="fr-CA" smtClean="0"/>
              <a:t>21</a:t>
            </a:fld>
            <a:endParaRPr lang="fr-CA"/>
          </a:p>
        </p:txBody>
      </p:sp>
    </p:spTree>
    <p:extLst>
      <p:ext uri="{BB962C8B-B14F-4D97-AF65-F5344CB8AC3E}">
        <p14:creationId xmlns:p14="http://schemas.microsoft.com/office/powerpoint/2010/main" val="262083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US" sz="1800" b="1" i="0" u="none" strike="noStrike" dirty="0">
                <a:solidFill>
                  <a:srgbClr val="000000"/>
                </a:solidFill>
                <a:effectLst/>
                <a:latin typeface="Calibri" panose="020F0502020204030204" pitchFamily="34" charset="0"/>
              </a:rPr>
              <a:t>NOTES À L'ENSEIGNANT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La </a:t>
            </a:r>
            <a:r>
              <a:rPr lang="en-US" sz="1800" b="0" i="0" u="none" strike="noStrike" dirty="0" err="1">
                <a:solidFill>
                  <a:srgbClr val="000000"/>
                </a:solidFill>
                <a:effectLst/>
                <a:latin typeface="Calibri" panose="020F0502020204030204" pitchFamily="34" charset="0"/>
              </a:rPr>
              <a:t>plupart</a:t>
            </a:r>
            <a:r>
              <a:rPr lang="en-US" sz="1800" b="0" i="0" u="none" strike="noStrike" dirty="0">
                <a:solidFill>
                  <a:srgbClr val="000000"/>
                </a:solidFill>
                <a:effectLst/>
                <a:latin typeface="Calibri" panose="020F0502020204030204" pitchFamily="34" charset="0"/>
              </a:rPr>
              <a:t> des </a:t>
            </a:r>
            <a:r>
              <a:rPr lang="en-US" sz="1800" b="0" i="0" u="none" strike="noStrike" dirty="0" err="1">
                <a:solidFill>
                  <a:srgbClr val="000000"/>
                </a:solidFill>
                <a:effectLst/>
                <a:latin typeface="Calibri" panose="020F0502020204030204" pitchFamily="34" charset="0"/>
              </a:rPr>
              <a:t>lois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mentionnées</a:t>
            </a:r>
            <a:r>
              <a:rPr lang="en-US" sz="1800" b="0" i="0" u="none" strike="noStrike" dirty="0">
                <a:solidFill>
                  <a:srgbClr val="000000"/>
                </a:solidFill>
                <a:effectLst/>
                <a:latin typeface="Calibri" panose="020F0502020204030204" pitchFamily="34" charset="0"/>
              </a:rPr>
              <a:t> par les </a:t>
            </a:r>
            <a:r>
              <a:rPr lang="en-US" sz="1800" b="0" i="0" u="none" strike="noStrike" dirty="0" err="1">
                <a:solidFill>
                  <a:srgbClr val="000000"/>
                </a:solidFill>
                <a:effectLst/>
                <a:latin typeface="Calibri" panose="020F0502020204030204" pitchFamily="34" charset="0"/>
              </a:rPr>
              <a:t>élèves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sont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sûrement</a:t>
            </a:r>
            <a:r>
              <a:rPr lang="en-US" sz="1800" b="0" i="0" u="none" strike="noStrike" dirty="0">
                <a:solidFill>
                  <a:srgbClr val="000000"/>
                </a:solidFill>
                <a:effectLst/>
                <a:latin typeface="Calibri" panose="020F0502020204030204" pitchFamily="34" charset="0"/>
              </a:rPr>
              <a:t> des crimes (</a:t>
            </a:r>
            <a:r>
              <a:rPr lang="en-US" sz="1800" b="0" i="0" u="none" strike="noStrike" dirty="0" err="1">
                <a:solidFill>
                  <a:srgbClr val="000000"/>
                </a:solidFill>
                <a:effectLst/>
                <a:latin typeface="Calibri" panose="020F0502020204030204" pitchFamily="34" charset="0"/>
              </a:rPr>
              <a:t>meurtre</a:t>
            </a:r>
            <a:r>
              <a:rPr lang="en-US" sz="1800" b="0" i="0" u="none" strike="noStrike" dirty="0">
                <a:solidFill>
                  <a:srgbClr val="000000"/>
                </a:solidFill>
                <a:effectLst/>
                <a:latin typeface="Calibri" panose="020F0502020204030204" pitchFamily="34" charset="0"/>
              </a:rPr>
              <a:t>, vol, etc.) Par contre, </a:t>
            </a:r>
            <a:r>
              <a:rPr lang="en-US" sz="1800" b="0" i="0" u="none" strike="noStrike" dirty="0" err="1">
                <a:solidFill>
                  <a:srgbClr val="000000"/>
                </a:solidFill>
                <a:effectLst/>
                <a:latin typeface="Calibri" panose="020F0502020204030204" pitchFamily="34" charset="0"/>
              </a:rPr>
              <a:t>ce</a:t>
            </a:r>
            <a:r>
              <a:rPr lang="en-US" sz="1800" b="0" i="0" u="none" strike="noStrike" dirty="0">
                <a:solidFill>
                  <a:srgbClr val="000000"/>
                </a:solidFill>
                <a:effectLst/>
                <a:latin typeface="Calibri" panose="020F0502020204030204" pitchFamily="34" charset="0"/>
              </a:rPr>
              <a:t> ne </a:t>
            </a:r>
            <a:r>
              <a:rPr lang="en-US" sz="1800" b="0" i="0" u="none" strike="noStrike" dirty="0" err="1">
                <a:solidFill>
                  <a:srgbClr val="000000"/>
                </a:solidFill>
                <a:effectLst/>
                <a:latin typeface="Calibri" panose="020F0502020204030204" pitchFamily="34" charset="0"/>
              </a:rPr>
              <a:t>sont</a:t>
            </a:r>
            <a:r>
              <a:rPr lang="en-US" sz="1800" b="0" i="0" u="none" strike="noStrike" dirty="0">
                <a:solidFill>
                  <a:srgbClr val="000000"/>
                </a:solidFill>
                <a:effectLst/>
                <a:latin typeface="Calibri" panose="020F0502020204030204" pitchFamily="34" charset="0"/>
              </a:rPr>
              <a:t> pas </a:t>
            </a:r>
            <a:r>
              <a:rPr lang="en-US" sz="1800" b="0" i="0" u="none" strike="noStrike" dirty="0" err="1">
                <a:solidFill>
                  <a:srgbClr val="000000"/>
                </a:solidFill>
                <a:effectLst/>
                <a:latin typeface="Calibri" panose="020F0502020204030204" pitchFamily="34" charset="0"/>
              </a:rPr>
              <a:t>tous</a:t>
            </a:r>
            <a:r>
              <a:rPr lang="en-US" sz="1800" b="0" i="0" u="none" strike="noStrike" dirty="0">
                <a:solidFill>
                  <a:srgbClr val="000000"/>
                </a:solidFill>
                <a:effectLst/>
                <a:latin typeface="Calibri" panose="020F0502020204030204" pitchFamily="34" charset="0"/>
              </a:rPr>
              <a:t> les </a:t>
            </a:r>
            <a:r>
              <a:rPr lang="en-US" sz="1800" b="0" i="0" u="none" strike="noStrike" dirty="0" err="1">
                <a:solidFill>
                  <a:srgbClr val="000000"/>
                </a:solidFill>
                <a:effectLst/>
                <a:latin typeface="Calibri" panose="020F0502020204030204" pitchFamily="34" charset="0"/>
              </a:rPr>
              <a:t>comportements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interdits</a:t>
            </a:r>
            <a:r>
              <a:rPr lang="en-US" sz="1800" b="0" i="0" u="none" strike="noStrike" dirty="0">
                <a:solidFill>
                  <a:srgbClr val="000000"/>
                </a:solidFill>
                <a:effectLst/>
                <a:latin typeface="Calibri" panose="020F0502020204030204" pitchFamily="34" charset="0"/>
              </a:rPr>
              <a:t> qui </a:t>
            </a:r>
            <a:r>
              <a:rPr lang="en-US" sz="1800" b="0" i="0" u="none" strike="noStrike" dirty="0" err="1">
                <a:solidFill>
                  <a:srgbClr val="000000"/>
                </a:solidFill>
                <a:effectLst/>
                <a:latin typeface="Calibri" panose="020F0502020204030204" pitchFamily="34" charset="0"/>
              </a:rPr>
              <a:t>sont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criminels</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Les crimes </a:t>
            </a:r>
            <a:r>
              <a:rPr lang="en-US" sz="1800" b="0" i="0" u="none" strike="noStrike" dirty="0" err="1">
                <a:solidFill>
                  <a:srgbClr val="000000"/>
                </a:solidFill>
                <a:effectLst/>
                <a:latin typeface="Calibri" panose="020F0502020204030204" pitchFamily="34" charset="0"/>
              </a:rPr>
              <a:t>sont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généralement</a:t>
            </a:r>
            <a:r>
              <a:rPr lang="en-US" sz="1800" b="0" i="0" u="none" strike="noStrike" dirty="0">
                <a:solidFill>
                  <a:srgbClr val="000000"/>
                </a:solidFill>
                <a:effectLst/>
                <a:latin typeface="Calibri" panose="020F0502020204030204" pitchFamily="34" charset="0"/>
              </a:rPr>
              <a:t> des </a:t>
            </a:r>
            <a:r>
              <a:rPr lang="en-US" sz="1800" b="0" i="0" u="none" strike="noStrike" dirty="0" err="1">
                <a:solidFill>
                  <a:srgbClr val="000000"/>
                </a:solidFill>
                <a:effectLst/>
                <a:latin typeface="Calibri" panose="020F0502020204030204" pitchFamily="34" charset="0"/>
              </a:rPr>
              <a:t>comportements</a:t>
            </a:r>
            <a:r>
              <a:rPr lang="en-US" sz="1800" b="0" i="0" u="none" strike="noStrike" dirty="0">
                <a:solidFill>
                  <a:srgbClr val="000000"/>
                </a:solidFill>
                <a:effectLst/>
                <a:latin typeface="Calibri" panose="020F0502020204030204" pitchFamily="34" charset="0"/>
              </a:rPr>
              <a:t> qui </a:t>
            </a:r>
            <a:r>
              <a:rPr lang="en-US" sz="1800" b="0" i="0" u="none" strike="noStrike" dirty="0" err="1">
                <a:solidFill>
                  <a:srgbClr val="000000"/>
                </a:solidFill>
                <a:effectLst/>
                <a:latin typeface="Calibri" panose="020F0502020204030204" pitchFamily="34" charset="0"/>
              </a:rPr>
              <a:t>vont</a:t>
            </a:r>
            <a:r>
              <a:rPr lang="en-US" sz="1800" b="0" i="0" u="none" strike="noStrike" dirty="0">
                <a:solidFill>
                  <a:srgbClr val="000000"/>
                </a:solidFill>
                <a:effectLst/>
                <a:latin typeface="Calibri" panose="020F0502020204030204" pitchFamily="34" charset="0"/>
              </a:rPr>
              <a:t> à </a:t>
            </a:r>
            <a:r>
              <a:rPr lang="en-US" sz="1800" b="0" i="0" u="none" strike="noStrike" dirty="0" err="1">
                <a:solidFill>
                  <a:srgbClr val="000000"/>
                </a:solidFill>
                <a:effectLst/>
                <a:latin typeface="Calibri" panose="020F0502020204030204" pitchFamily="34" charset="0"/>
              </a:rPr>
              <a:t>l’encontre</a:t>
            </a:r>
            <a:r>
              <a:rPr lang="en-US" sz="1800" b="0" i="0" u="none" strike="noStrike" dirty="0">
                <a:solidFill>
                  <a:srgbClr val="000000"/>
                </a:solidFill>
                <a:effectLst/>
                <a:latin typeface="Calibri" panose="020F0502020204030204" pitchFamily="34" charset="0"/>
              </a:rPr>
              <a:t> des </a:t>
            </a:r>
            <a:r>
              <a:rPr lang="en-US" sz="1800" b="0" i="0" u="none" strike="noStrike" dirty="0" err="1">
                <a:solidFill>
                  <a:srgbClr val="000000"/>
                </a:solidFill>
                <a:effectLst/>
                <a:latin typeface="Calibri" panose="020F0502020204030204" pitchFamily="34" charset="0"/>
              </a:rPr>
              <a:t>valeurs</a:t>
            </a:r>
            <a:r>
              <a:rPr lang="en-US" sz="1800" b="0" i="0" u="none" strike="noStrike" dirty="0">
                <a:solidFill>
                  <a:srgbClr val="000000"/>
                </a:solidFill>
                <a:effectLst/>
                <a:latin typeface="Calibri" panose="020F0502020204030204" pitchFamily="34" charset="0"/>
              </a:rPr>
              <a:t> de la </a:t>
            </a:r>
            <a:r>
              <a:rPr lang="en-US" sz="1800" b="0" i="0" u="none" strike="noStrike" dirty="0" err="1">
                <a:solidFill>
                  <a:srgbClr val="000000"/>
                </a:solidFill>
                <a:effectLst/>
                <a:latin typeface="Calibri" panose="020F0502020204030204" pitchFamily="34" charset="0"/>
              </a:rPr>
              <a:t>société</a:t>
            </a:r>
            <a:r>
              <a:rPr lang="en-US" sz="1800" b="0" i="0" u="none" strike="noStrike" dirty="0">
                <a:solidFill>
                  <a:srgbClr val="000000"/>
                </a:solidFill>
                <a:effectLst/>
                <a:latin typeface="Calibri" panose="020F0502020204030204" pitchFamily="34" charset="0"/>
              </a:rPr>
              <a:t>. Les crimes </a:t>
            </a:r>
            <a:r>
              <a:rPr lang="en-US" sz="1800" b="0" i="0" u="none" strike="noStrike" dirty="0" err="1">
                <a:solidFill>
                  <a:srgbClr val="000000"/>
                </a:solidFill>
                <a:effectLst/>
                <a:latin typeface="Calibri" panose="020F0502020204030204" pitchFamily="34" charset="0"/>
              </a:rPr>
              <a:t>peuvent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être</a:t>
            </a:r>
            <a:r>
              <a:rPr lang="en-US" sz="1800" b="0" i="0" u="none" strike="noStrike" dirty="0">
                <a:solidFill>
                  <a:srgbClr val="000000"/>
                </a:solidFill>
                <a:effectLst/>
                <a:latin typeface="Calibri" panose="020F0502020204030204" pitchFamily="34" charset="0"/>
              </a:rPr>
              <a:t> contre des </a:t>
            </a:r>
            <a:r>
              <a:rPr lang="en-US" sz="1800" b="0" i="0" u="none" strike="noStrike" dirty="0" err="1">
                <a:solidFill>
                  <a:srgbClr val="000000"/>
                </a:solidFill>
                <a:effectLst/>
                <a:latin typeface="Calibri" panose="020F0502020204030204" pitchFamily="34" charset="0"/>
              </a:rPr>
              <a:t>personnes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meurtre</a:t>
            </a:r>
            <a:r>
              <a:rPr lang="en-US" sz="1800" b="0" i="0" u="none" strike="noStrike" dirty="0">
                <a:solidFill>
                  <a:srgbClr val="000000"/>
                </a:solidFill>
                <a:effectLst/>
                <a:latin typeface="Calibri" panose="020F0502020204030204" pitchFamily="34" charset="0"/>
              </a:rPr>
              <a:t>, violence physique, </a:t>
            </a:r>
            <a:r>
              <a:rPr lang="en-US" sz="1800" b="0" i="0" u="none" strike="noStrike" dirty="0" err="1">
                <a:solidFill>
                  <a:srgbClr val="000000"/>
                </a:solidFill>
                <a:effectLst/>
                <a:latin typeface="Calibri" panose="020F0502020204030204" pitchFamily="34" charset="0"/>
              </a:rPr>
              <a:t>agression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sexuelle</a:t>
            </a:r>
            <a:r>
              <a:rPr lang="en-US" sz="1800" b="0" i="0" u="none" strike="noStrike" dirty="0">
                <a:solidFill>
                  <a:srgbClr val="000000"/>
                </a:solidFill>
                <a:effectLst/>
                <a:latin typeface="Calibri" panose="020F0502020204030204" pitchFamily="34" charset="0"/>
              </a:rPr>
              <a:t>), contre des choses (vol, </a:t>
            </a:r>
            <a:r>
              <a:rPr lang="en-US" sz="1800" b="0" i="0" u="none" strike="noStrike" dirty="0" err="1">
                <a:solidFill>
                  <a:srgbClr val="000000"/>
                </a:solidFill>
                <a:effectLst/>
                <a:latin typeface="Calibri" panose="020F0502020204030204" pitchFamily="34" charset="0"/>
              </a:rPr>
              <a:t>vandalisme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fraude</a:t>
            </a:r>
            <a:r>
              <a:rPr lang="en-US" sz="1800" b="0" i="0" u="none" strike="noStrike" dirty="0">
                <a:solidFill>
                  <a:srgbClr val="000000"/>
                </a:solidFill>
                <a:effectLst/>
                <a:latin typeface="Calibri" panose="020F0502020204030204" pitchFamily="34" charset="0"/>
              </a:rPr>
              <a:t>, entrée par effraction), </a:t>
            </a:r>
            <a:r>
              <a:rPr lang="en-US" sz="1800" b="0" i="0" u="none" strike="noStrike" dirty="0" err="1">
                <a:solidFill>
                  <a:srgbClr val="000000"/>
                </a:solidFill>
                <a:effectLst/>
                <a:latin typeface="Calibri" panose="020F0502020204030204" pitchFamily="34" charset="0"/>
              </a:rPr>
              <a:t>ou</a:t>
            </a:r>
            <a:r>
              <a:rPr lang="en-US" sz="1800" b="0" i="0" u="none" strike="noStrike" dirty="0">
                <a:solidFill>
                  <a:srgbClr val="000000"/>
                </a:solidFill>
                <a:effectLst/>
                <a:latin typeface="Calibri" panose="020F0502020204030204" pitchFamily="34" charset="0"/>
              </a:rPr>
              <a:t> contre la </a:t>
            </a:r>
            <a:r>
              <a:rPr lang="en-US" sz="1800" b="0" i="0" u="none" strike="noStrike" dirty="0" err="1">
                <a:solidFill>
                  <a:srgbClr val="000000"/>
                </a:solidFill>
                <a:effectLst/>
                <a:latin typeface="Calibri" panose="020F0502020204030204" pitchFamily="34" charset="0"/>
              </a:rPr>
              <a:t>société</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trafic</a:t>
            </a:r>
            <a:r>
              <a:rPr lang="en-US" sz="1800" b="0" i="0" u="none" strike="noStrike" dirty="0">
                <a:solidFill>
                  <a:srgbClr val="000000"/>
                </a:solidFill>
                <a:effectLst/>
                <a:latin typeface="Calibri" panose="020F0502020204030204" pitchFamily="34" charset="0"/>
              </a:rPr>
              <a:t> de drogue). Une </a:t>
            </a:r>
            <a:r>
              <a:rPr lang="en-US" sz="1800" b="0" i="0" u="none" strike="noStrike" dirty="0" err="1">
                <a:solidFill>
                  <a:srgbClr val="000000"/>
                </a:solidFill>
                <a:effectLst/>
                <a:latin typeface="Calibri" panose="020F0502020204030204" pitchFamily="34" charset="0"/>
              </a:rPr>
              <a:t>personne</a:t>
            </a:r>
            <a:r>
              <a:rPr lang="en-US" sz="1800" b="0" i="0" u="none" strike="noStrike" dirty="0">
                <a:solidFill>
                  <a:srgbClr val="000000"/>
                </a:solidFill>
                <a:effectLst/>
                <a:latin typeface="Calibri" panose="020F0502020204030204" pitchFamily="34" charset="0"/>
              </a:rPr>
              <a:t> qui </a:t>
            </a:r>
            <a:r>
              <a:rPr lang="en-US" sz="1800" b="0" i="0" u="none" strike="noStrike" dirty="0" err="1">
                <a:solidFill>
                  <a:srgbClr val="000000"/>
                </a:solidFill>
                <a:effectLst/>
                <a:latin typeface="Calibri" panose="020F0502020204030204" pitchFamily="34" charset="0"/>
              </a:rPr>
              <a:t>commet</a:t>
            </a:r>
            <a:r>
              <a:rPr lang="en-US" sz="1800" b="0" i="0" u="none" strike="noStrike" dirty="0">
                <a:solidFill>
                  <a:srgbClr val="000000"/>
                </a:solidFill>
                <a:effectLst/>
                <a:latin typeface="Calibri" panose="020F0502020204030204" pitchFamily="34" charset="0"/>
              </a:rPr>
              <a:t> un crime </a:t>
            </a:r>
            <a:r>
              <a:rPr lang="en-US" sz="1800" b="0" i="0" u="none" strike="noStrike" dirty="0" err="1">
                <a:solidFill>
                  <a:srgbClr val="000000"/>
                </a:solidFill>
                <a:effectLst/>
                <a:latin typeface="Calibri" panose="020F0502020204030204" pitchFamily="34" charset="0"/>
              </a:rPr>
              <a:t>peut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être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accusée</a:t>
            </a:r>
            <a:r>
              <a:rPr lang="en-US" sz="1800" b="0" i="0" u="none" strike="noStrike" dirty="0">
                <a:solidFill>
                  <a:srgbClr val="000000"/>
                </a:solidFill>
                <a:effectLst/>
                <a:latin typeface="Calibri" panose="020F0502020204030204" pitchFamily="34" charset="0"/>
              </a:rPr>
              <a:t> et </a:t>
            </a:r>
            <a:r>
              <a:rPr lang="en-US" sz="1800" b="0" i="0" u="none" strike="noStrike" dirty="0" err="1">
                <a:solidFill>
                  <a:srgbClr val="000000"/>
                </a:solidFill>
                <a:effectLst/>
                <a:latin typeface="Calibri" panose="020F0502020204030204" pitchFamily="34" charset="0"/>
              </a:rPr>
              <a:t>être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reconnue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coupable</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ce</a:t>
            </a:r>
            <a:r>
              <a:rPr lang="en-US" sz="1800" b="0" i="0" u="none" strike="noStrike" dirty="0">
                <a:solidFill>
                  <a:srgbClr val="000000"/>
                </a:solidFill>
                <a:effectLst/>
                <a:latin typeface="Calibri" panose="020F0502020204030204" pitchFamily="34" charset="0"/>
              </a:rPr>
              <a:t> crime. Il y aura </a:t>
            </a:r>
            <a:r>
              <a:rPr lang="en-US" sz="1800" b="0" i="0" u="none" strike="noStrike" dirty="0" err="1">
                <a:solidFill>
                  <a:srgbClr val="000000"/>
                </a:solidFill>
                <a:effectLst/>
                <a:latin typeface="Calibri" panose="020F0502020204030204" pitchFamily="34" charset="0"/>
              </a:rPr>
              <a:t>alors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une</a:t>
            </a:r>
            <a:r>
              <a:rPr lang="en-US" sz="1800" b="0"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conséquence</a:t>
            </a:r>
            <a:r>
              <a:rPr lang="en-US" sz="1800" b="1" i="0" u="none" strike="noStrike" dirty="0">
                <a:solidFill>
                  <a:srgbClr val="000000"/>
                </a:solidFill>
                <a:effectLst/>
                <a:latin typeface="Calibri" panose="020F0502020204030204" pitchFamily="34" charset="0"/>
              </a:rPr>
              <a:t> qui </a:t>
            </a:r>
            <a:r>
              <a:rPr lang="en-US" sz="1800" b="1" i="0" u="none" strike="noStrike" dirty="0" err="1">
                <a:solidFill>
                  <a:srgbClr val="000000"/>
                </a:solidFill>
                <a:effectLst/>
                <a:latin typeface="Calibri" panose="020F0502020204030204" pitchFamily="34" charset="0"/>
              </a:rPr>
              <a:t>est</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décidée</a:t>
            </a:r>
            <a:r>
              <a:rPr lang="en-US" sz="1800" b="1" i="0" u="none" strike="noStrike" dirty="0">
                <a:solidFill>
                  <a:srgbClr val="000000"/>
                </a:solidFill>
                <a:effectLst/>
                <a:latin typeface="Calibri" panose="020F0502020204030204" pitchFamily="34" charset="0"/>
              </a:rPr>
              <a:t> par un </a:t>
            </a:r>
            <a:r>
              <a:rPr lang="en-US" sz="1800" b="1" i="0" u="none" strike="noStrike" dirty="0" err="1">
                <a:solidFill>
                  <a:srgbClr val="000000"/>
                </a:solidFill>
                <a:effectLst/>
                <a:latin typeface="Calibri" panose="020F0502020204030204" pitchFamily="34" charset="0"/>
              </a:rPr>
              <a:t>juge</a:t>
            </a:r>
            <a:r>
              <a:rPr lang="en-US" sz="1800" b="0" i="0" u="none" strike="noStrike" dirty="0">
                <a:solidFill>
                  <a:srgbClr val="000000"/>
                </a:solidFill>
                <a:effectLst/>
                <a:latin typeface="Calibri" panose="020F0502020204030204" pitchFamily="34" charset="0"/>
              </a:rPr>
              <a:t>. La </a:t>
            </a:r>
            <a:r>
              <a:rPr lang="en-US" sz="1800" b="0" i="0" u="none" strike="noStrike" dirty="0" err="1">
                <a:solidFill>
                  <a:srgbClr val="000000"/>
                </a:solidFill>
                <a:effectLst/>
                <a:latin typeface="Calibri" panose="020F0502020204030204" pitchFamily="34" charset="0"/>
              </a:rPr>
              <a:t>plupart</a:t>
            </a:r>
            <a:r>
              <a:rPr lang="en-US" sz="1800" b="0" i="0" u="none" strike="noStrike" dirty="0">
                <a:solidFill>
                  <a:srgbClr val="000000"/>
                </a:solidFill>
                <a:effectLst/>
                <a:latin typeface="Calibri" panose="020F0502020204030204" pitchFamily="34" charset="0"/>
              </a:rPr>
              <a:t> des crimes se </a:t>
            </a:r>
            <a:r>
              <a:rPr lang="en-US" sz="1800" b="0" i="0" u="none" strike="noStrike" dirty="0" err="1">
                <a:solidFill>
                  <a:srgbClr val="000000"/>
                </a:solidFill>
                <a:effectLst/>
                <a:latin typeface="Calibri" panose="020F0502020204030204" pitchFamily="34" charset="0"/>
              </a:rPr>
              <a:t>trouvent</a:t>
            </a:r>
            <a:r>
              <a:rPr lang="en-US" sz="1800" b="0" i="0" u="none" strike="noStrike" dirty="0">
                <a:solidFill>
                  <a:srgbClr val="000000"/>
                </a:solidFill>
                <a:effectLst/>
                <a:latin typeface="Calibri" panose="020F0502020204030204" pitchFamily="34" charset="0"/>
              </a:rPr>
              <a:t> dans le Code </a:t>
            </a:r>
            <a:r>
              <a:rPr lang="en-US" sz="1800" b="0" i="0" u="none" strike="noStrike" dirty="0" err="1">
                <a:solidFill>
                  <a:srgbClr val="000000"/>
                </a:solidFill>
                <a:effectLst/>
                <a:latin typeface="Calibri" panose="020F0502020204030204" pitchFamily="34" charset="0"/>
              </a:rPr>
              <a:t>criminel</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une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loi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fédérale</a:t>
            </a:r>
            <a:r>
              <a:rPr lang="en-US" sz="1800" b="0" i="0" u="none" strike="noStrike" dirty="0">
                <a:solidFill>
                  <a:srgbClr val="000000"/>
                </a:solidFill>
                <a:effectLst/>
                <a:latin typeface="Calibri" panose="020F0502020204030204" pitchFamily="34" charset="0"/>
              </a:rPr>
              <a:t> qui </a:t>
            </a:r>
            <a:r>
              <a:rPr lang="en-US" sz="1800" b="0" i="0" u="none" strike="noStrike" dirty="0" err="1">
                <a:solidFill>
                  <a:srgbClr val="000000"/>
                </a:solidFill>
                <a:effectLst/>
                <a:latin typeface="Calibri" panose="020F0502020204030204" pitchFamily="34" charset="0"/>
              </a:rPr>
              <a:t>s’applique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partout</a:t>
            </a:r>
            <a:r>
              <a:rPr lang="en-US" sz="1800" b="0" i="0" u="none" strike="noStrike" dirty="0">
                <a:solidFill>
                  <a:srgbClr val="000000"/>
                </a:solidFill>
                <a:effectLst/>
                <a:latin typeface="Calibri" panose="020F0502020204030204" pitchFamily="34" charset="0"/>
              </a:rPr>
              <a:t> au Canada.</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Dans </a:t>
            </a:r>
            <a:r>
              <a:rPr lang="en-US" sz="1800" b="0" i="0" u="none" strike="noStrike" dirty="0" err="1">
                <a:solidFill>
                  <a:srgbClr val="000000"/>
                </a:solidFill>
                <a:effectLst/>
                <a:latin typeface="Calibri" panose="020F0502020204030204" pitchFamily="34" charset="0"/>
              </a:rPr>
              <a:t>d’autres</a:t>
            </a:r>
            <a:r>
              <a:rPr lang="en-US" sz="1800" b="0" i="0" u="none" strike="noStrike" dirty="0">
                <a:solidFill>
                  <a:srgbClr val="000000"/>
                </a:solidFill>
                <a:effectLst/>
                <a:latin typeface="Calibri" panose="020F0502020204030204" pitchFamily="34" charset="0"/>
              </a:rPr>
              <a:t> situations, </a:t>
            </a:r>
            <a:r>
              <a:rPr lang="en-US" sz="1800" b="0" i="0" u="none" strike="noStrike" dirty="0" err="1">
                <a:solidFill>
                  <a:srgbClr val="000000"/>
                </a:solidFill>
                <a:effectLst/>
                <a:latin typeface="Calibri" panose="020F0502020204030204" pitchFamily="34" charset="0"/>
              </a:rPr>
              <a:t>une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personne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peut</a:t>
            </a:r>
            <a:r>
              <a:rPr lang="en-US" sz="1800" b="0"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recevoir</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une</a:t>
            </a:r>
            <a:r>
              <a:rPr lang="en-US" sz="1800" b="1" i="0" u="none" strike="noStrike" dirty="0">
                <a:solidFill>
                  <a:srgbClr val="000000"/>
                </a:solidFill>
                <a:effectLst/>
                <a:latin typeface="Calibri" panose="020F0502020204030204" pitchFamily="34" charset="0"/>
              </a:rPr>
              <a:t> contravention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elle</a:t>
            </a:r>
            <a:r>
              <a:rPr lang="en-US" sz="1800" b="0" i="0" u="none" strike="noStrike" dirty="0">
                <a:solidFill>
                  <a:srgbClr val="000000"/>
                </a:solidFill>
                <a:effectLst/>
                <a:latin typeface="Calibri" panose="020F0502020204030204" pitchFamily="34" charset="0"/>
              </a:rPr>
              <a:t> fait </a:t>
            </a:r>
            <a:r>
              <a:rPr lang="en-US" sz="1800" b="0" i="0" u="none" strike="noStrike" dirty="0" err="1">
                <a:solidFill>
                  <a:srgbClr val="000000"/>
                </a:solidFill>
                <a:effectLst/>
                <a:latin typeface="Calibri" panose="020F0502020204030204" pitchFamily="34" charset="0"/>
              </a:rPr>
              <a:t>quelque</a:t>
            </a:r>
            <a:r>
              <a:rPr lang="en-US" sz="1800" b="0" i="0" u="none" strike="noStrike" dirty="0">
                <a:solidFill>
                  <a:srgbClr val="000000"/>
                </a:solidFill>
                <a:effectLst/>
                <a:latin typeface="Calibri" panose="020F0502020204030204" pitchFamily="34" charset="0"/>
              </a:rPr>
              <a:t> chose qui </a:t>
            </a:r>
            <a:r>
              <a:rPr lang="en-US" sz="1800" b="0" i="0" u="none" strike="noStrike" dirty="0" err="1">
                <a:solidFill>
                  <a:srgbClr val="000000"/>
                </a:solidFill>
                <a:effectLst/>
                <a:latin typeface="Calibri" panose="020F0502020204030204" pitchFamily="34" charset="0"/>
              </a:rPr>
              <a:t>est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interdit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mais</a:t>
            </a:r>
            <a:r>
              <a:rPr lang="en-US" sz="1800" b="0" i="0" u="none" strike="noStrike" dirty="0">
                <a:solidFill>
                  <a:srgbClr val="000000"/>
                </a:solidFill>
                <a:effectLst/>
                <a:latin typeface="Calibri" panose="020F0502020204030204" pitchFamily="34" charset="0"/>
              </a:rPr>
              <a:t> pas </a:t>
            </a:r>
            <a:r>
              <a:rPr lang="en-US" sz="1800" b="0" i="0" u="none" strike="noStrike" dirty="0" err="1">
                <a:solidFill>
                  <a:srgbClr val="000000"/>
                </a:solidFill>
                <a:effectLst/>
                <a:latin typeface="Calibri" panose="020F0502020204030204" pitchFamily="34" charset="0"/>
              </a:rPr>
              <a:t>criminel</a:t>
            </a:r>
            <a:r>
              <a:rPr lang="en-US" sz="1800" b="0" i="0" u="none" strike="noStrike" dirty="0">
                <a:solidFill>
                  <a:srgbClr val="000000"/>
                </a:solidFill>
                <a:effectLst/>
                <a:latin typeface="Calibri" panose="020F0502020204030204" pitchFamily="34" charset="0"/>
              </a:rPr>
              <a:t>. Par </a:t>
            </a:r>
            <a:r>
              <a:rPr lang="en-US" sz="1800" b="0" i="0" u="none" strike="noStrike" dirty="0" err="1">
                <a:solidFill>
                  <a:srgbClr val="000000"/>
                </a:solidFill>
                <a:effectLst/>
                <a:latin typeface="Calibri" panose="020F0502020204030204" pitchFamily="34" charset="0"/>
              </a:rPr>
              <a:t>exemple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rouler</a:t>
            </a:r>
            <a:r>
              <a:rPr lang="en-US" sz="1800" b="0" i="0" u="none" strike="noStrike" dirty="0">
                <a:solidFill>
                  <a:srgbClr val="000000"/>
                </a:solidFill>
                <a:effectLst/>
                <a:latin typeface="Calibri" panose="020F0502020204030204" pitchFamily="34" charset="0"/>
              </a:rPr>
              <a:t> trop </a:t>
            </a:r>
            <a:r>
              <a:rPr lang="en-US" sz="1800" b="0" i="0" u="none" strike="noStrike" dirty="0" err="1">
                <a:solidFill>
                  <a:srgbClr val="000000"/>
                </a:solidFill>
                <a:effectLst/>
                <a:latin typeface="Calibri" panose="020F0502020204030204" pitchFamily="34" charset="0"/>
              </a:rPr>
              <a:t>vite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en</a:t>
            </a:r>
            <a:r>
              <a:rPr lang="en-US" sz="1800" b="0" i="0" u="none" strike="noStrike" dirty="0">
                <a:solidFill>
                  <a:srgbClr val="000000"/>
                </a:solidFill>
                <a:effectLst/>
                <a:latin typeface="Calibri" panose="020F0502020204030204" pitchFamily="34" charset="0"/>
              </a:rPr>
              <a:t> voiture, </a:t>
            </a:r>
            <a:r>
              <a:rPr lang="en-US" sz="1800" b="0" i="0" u="none" strike="noStrike" dirty="0" err="1">
                <a:solidFill>
                  <a:srgbClr val="000000"/>
                </a:solidFill>
                <a:effectLst/>
                <a:latin typeface="Calibri" panose="020F0502020204030204" pitchFamily="34" charset="0"/>
              </a:rPr>
              <a:t>être</a:t>
            </a:r>
            <a:r>
              <a:rPr lang="en-US" sz="1800" b="0" i="0" u="none" strike="noStrike" dirty="0">
                <a:solidFill>
                  <a:srgbClr val="000000"/>
                </a:solidFill>
                <a:effectLst/>
                <a:latin typeface="Calibri" panose="020F0502020204030204" pitchFamily="34" charset="0"/>
              </a:rPr>
              <a:t> dans un parc </a:t>
            </a:r>
            <a:r>
              <a:rPr lang="en-US" sz="1800" b="0" i="0" u="none" strike="noStrike" dirty="0" err="1">
                <a:solidFill>
                  <a:srgbClr val="000000"/>
                </a:solidFill>
                <a:effectLst/>
                <a:latin typeface="Calibri" panose="020F0502020204030204" pitchFamily="34" charset="0"/>
              </a:rPr>
              <a:t>lorsque</a:t>
            </a:r>
            <a:r>
              <a:rPr lang="en-US" sz="1800" b="0" i="0" u="none" strike="noStrike" dirty="0">
                <a:solidFill>
                  <a:srgbClr val="000000"/>
                </a:solidFill>
                <a:effectLst/>
                <a:latin typeface="Calibri" panose="020F0502020204030204" pitchFamily="34" charset="0"/>
              </a:rPr>
              <a:t> le parc </a:t>
            </a:r>
            <a:r>
              <a:rPr lang="en-US" sz="1800" b="0" i="0" u="none" strike="noStrike" dirty="0" err="1">
                <a:solidFill>
                  <a:srgbClr val="000000"/>
                </a:solidFill>
                <a:effectLst/>
                <a:latin typeface="Calibri" panose="020F0502020204030204" pitchFamily="34" charset="0"/>
              </a:rPr>
              <a:t>est</a:t>
            </a:r>
            <a:r>
              <a:rPr lang="en-US" sz="1800" b="0" i="0" u="none" strike="noStrike" dirty="0">
                <a:solidFill>
                  <a:srgbClr val="000000"/>
                </a:solidFill>
                <a:effectLst/>
                <a:latin typeface="Calibri" panose="020F0502020204030204" pitchFamily="34" charset="0"/>
              </a:rPr>
              <a:t> fermé, </a:t>
            </a:r>
            <a:r>
              <a:rPr lang="en-US" sz="1800" b="0" i="0" u="none" strike="noStrike" dirty="0" err="1">
                <a:solidFill>
                  <a:srgbClr val="000000"/>
                </a:solidFill>
                <a:effectLst/>
                <a:latin typeface="Calibri" panose="020F0502020204030204" pitchFamily="34" charset="0"/>
              </a:rPr>
              <a:t>fumer</a:t>
            </a:r>
            <a:r>
              <a:rPr lang="en-US" sz="1800" b="0" i="0" u="none" strike="noStrike" dirty="0">
                <a:solidFill>
                  <a:srgbClr val="000000"/>
                </a:solidFill>
                <a:effectLst/>
                <a:latin typeface="Calibri" panose="020F0502020204030204" pitchFamily="34" charset="0"/>
              </a:rPr>
              <a:t> dans un </a:t>
            </a:r>
            <a:r>
              <a:rPr lang="en-US" sz="1800" b="0" i="0" u="none" strike="noStrike" dirty="0" err="1">
                <a:solidFill>
                  <a:srgbClr val="000000"/>
                </a:solidFill>
                <a:effectLst/>
                <a:latin typeface="Calibri" panose="020F0502020204030204" pitchFamily="34" charset="0"/>
              </a:rPr>
              <a:t>endroit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interdit</a:t>
            </a:r>
            <a:r>
              <a:rPr lang="en-US" sz="1800" b="0" i="0" u="none" strike="noStrike" dirty="0">
                <a:solidFill>
                  <a:srgbClr val="000000"/>
                </a:solidFill>
                <a:effectLst/>
                <a:latin typeface="Calibri" panose="020F0502020204030204" pitchFamily="34" charset="0"/>
              </a:rPr>
              <a:t>, traverser la rue </a:t>
            </a:r>
            <a:r>
              <a:rPr lang="en-US" sz="1800" b="0" i="0" u="none" strike="noStrike" dirty="0" err="1">
                <a:solidFill>
                  <a:srgbClr val="000000"/>
                </a:solidFill>
                <a:effectLst/>
                <a:latin typeface="Calibri" panose="020F0502020204030204" pitchFamily="34" charset="0"/>
              </a:rPr>
              <a:t>lors</a:t>
            </a:r>
            <a:r>
              <a:rPr lang="en-US" sz="1800" b="0" i="0" u="none" strike="noStrike" dirty="0">
                <a:solidFill>
                  <a:srgbClr val="000000"/>
                </a:solidFill>
                <a:effectLst/>
                <a:latin typeface="Calibri" panose="020F0502020204030204" pitchFamily="34" charset="0"/>
              </a:rPr>
              <a:t> d’un feu rouge, etc.</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err="1">
                <a:solidFill>
                  <a:srgbClr val="000000"/>
                </a:solidFill>
                <a:effectLst/>
                <a:latin typeface="Calibri" panose="020F0502020204030204" pitchFamily="34" charset="0"/>
              </a:rPr>
              <a:t>D’autres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comportements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sont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aussi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encadrés</a:t>
            </a:r>
            <a:r>
              <a:rPr lang="en-US" sz="1800" b="0" i="0" u="none" strike="noStrike" dirty="0">
                <a:solidFill>
                  <a:srgbClr val="000000"/>
                </a:solidFill>
                <a:effectLst/>
                <a:latin typeface="Calibri" panose="020F0502020204030204" pitchFamily="34" charset="0"/>
              </a:rPr>
              <a:t> par la </a:t>
            </a:r>
            <a:r>
              <a:rPr lang="en-US" sz="1800" b="0" i="0" u="none" strike="noStrike" dirty="0" err="1">
                <a:solidFill>
                  <a:srgbClr val="000000"/>
                </a:solidFill>
                <a:effectLst/>
                <a:latin typeface="Calibri" panose="020F0502020204030204" pitchFamily="34" charset="0"/>
              </a:rPr>
              <a:t>loi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mais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ils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n’ont</a:t>
            </a:r>
            <a:r>
              <a:rPr lang="en-US" sz="1800" b="0" i="0" u="none" strike="noStrike" dirty="0">
                <a:solidFill>
                  <a:srgbClr val="000000"/>
                </a:solidFill>
                <a:effectLst/>
                <a:latin typeface="Calibri" panose="020F0502020204030204" pitchFamily="34" charset="0"/>
              </a:rPr>
              <a:t> pas les </a:t>
            </a:r>
            <a:r>
              <a:rPr lang="en-US" sz="1800" b="0" i="0" u="none" strike="noStrike" dirty="0" err="1">
                <a:solidFill>
                  <a:srgbClr val="000000"/>
                </a:solidFill>
                <a:effectLst/>
                <a:latin typeface="Calibri" panose="020F0502020204030204" pitchFamily="34" charset="0"/>
              </a:rPr>
              <a:t>mêmes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conséquences</a:t>
            </a:r>
            <a:r>
              <a:rPr lang="en-US" sz="1800" b="0" i="0" u="none" strike="noStrike" dirty="0">
                <a:solidFill>
                  <a:srgbClr val="000000"/>
                </a:solidFill>
                <a:effectLst/>
                <a:latin typeface="Calibri" panose="020F0502020204030204" pitchFamily="34" charset="0"/>
              </a:rPr>
              <a:t>. Si on agit mal, on </a:t>
            </a:r>
            <a:r>
              <a:rPr lang="en-US" sz="1800" b="0" i="0" u="none" strike="noStrike" dirty="0" err="1">
                <a:solidFill>
                  <a:srgbClr val="000000"/>
                </a:solidFill>
                <a:effectLst/>
                <a:latin typeface="Calibri" panose="020F0502020204030204" pitchFamily="34" charset="0"/>
              </a:rPr>
              <a:t>peut</a:t>
            </a:r>
            <a:r>
              <a:rPr lang="en-US" sz="1800" b="0" i="0" u="none" strike="noStrike" dirty="0">
                <a:solidFill>
                  <a:srgbClr val="000000"/>
                </a:solidFill>
                <a:effectLst/>
                <a:latin typeface="Calibri" panose="020F0502020204030204" pitchFamily="34" charset="0"/>
              </a:rPr>
              <a:t> devoir </a:t>
            </a:r>
            <a:r>
              <a:rPr lang="en-US" sz="1800" b="1" i="0" u="none" strike="noStrike" dirty="0" err="1">
                <a:solidFill>
                  <a:srgbClr val="000000"/>
                </a:solidFill>
                <a:effectLst/>
                <a:latin typeface="Calibri" panose="020F0502020204030204" pitchFamily="34" charset="0"/>
              </a:rPr>
              <a:t>dédommager</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une</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personne</a:t>
            </a:r>
            <a:r>
              <a:rPr lang="en-US" sz="1800" b="1" i="0" u="none" strike="noStrike" dirty="0">
                <a:solidFill>
                  <a:srgbClr val="000000"/>
                </a:solidFill>
                <a:effectLst/>
                <a:latin typeface="Calibri" panose="020F0502020204030204" pitchFamily="34" charset="0"/>
              </a:rPr>
              <a:t> qui a </a:t>
            </a:r>
            <a:r>
              <a:rPr lang="en-US" sz="1800" b="1" i="0" u="none" strike="noStrike" dirty="0" err="1">
                <a:solidFill>
                  <a:srgbClr val="000000"/>
                </a:solidFill>
                <a:effectLst/>
                <a:latin typeface="Calibri" panose="020F0502020204030204" pitchFamily="34" charset="0"/>
              </a:rPr>
              <a:t>subi</a:t>
            </a:r>
            <a:r>
              <a:rPr lang="en-US" sz="1800" b="1" i="0" u="none" strike="noStrike" dirty="0">
                <a:solidFill>
                  <a:srgbClr val="000000"/>
                </a:solidFill>
                <a:effectLst/>
                <a:latin typeface="Calibri" panose="020F0502020204030204" pitchFamily="34" charset="0"/>
              </a:rPr>
              <a:t> un </a:t>
            </a:r>
            <a:r>
              <a:rPr lang="en-US" sz="1800" b="1" i="0" u="none" strike="noStrike" dirty="0" err="1">
                <a:solidFill>
                  <a:srgbClr val="000000"/>
                </a:solidFill>
                <a:effectLst/>
                <a:latin typeface="Calibri" panose="020F0502020204030204" pitchFamily="34" charset="0"/>
              </a:rPr>
              <a:t>dommage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c’est</a:t>
            </a:r>
            <a:r>
              <a:rPr lang="en-US" sz="1800" b="0" i="0" u="none" strike="noStrike" dirty="0">
                <a:solidFill>
                  <a:srgbClr val="000000"/>
                </a:solidFill>
                <a:effectLst/>
                <a:latin typeface="Calibri" panose="020F0502020204030204" pitchFamily="34" charset="0"/>
              </a:rPr>
              <a:t>-à-dire </a:t>
            </a:r>
            <a:r>
              <a:rPr lang="en-US" sz="1800" b="0" i="0" u="none" strike="noStrike" dirty="0" err="1">
                <a:solidFill>
                  <a:srgbClr val="000000"/>
                </a:solidFill>
                <a:effectLst/>
                <a:latin typeface="Calibri" panose="020F0502020204030204" pitchFamily="34" charset="0"/>
              </a:rPr>
              <a:t>lui</a:t>
            </a:r>
            <a:r>
              <a:rPr lang="en-US" sz="1800" b="0" i="0" u="none" strike="noStrike" dirty="0">
                <a:solidFill>
                  <a:srgbClr val="000000"/>
                </a:solidFill>
                <a:effectLst/>
                <a:latin typeface="Calibri" panose="020F0502020204030204" pitchFamily="34" charset="0"/>
              </a:rPr>
              <a:t> payer un </a:t>
            </a:r>
            <a:r>
              <a:rPr lang="en-US" sz="1800" b="0" i="0" u="none" strike="noStrike" dirty="0" err="1">
                <a:solidFill>
                  <a:srgbClr val="000000"/>
                </a:solidFill>
                <a:effectLst/>
                <a:latin typeface="Calibri" panose="020F0502020204030204" pitchFamily="34" charset="0"/>
              </a:rPr>
              <a:t>montant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d’argent</a:t>
            </a:r>
            <a:r>
              <a:rPr lang="en-US" sz="1800" b="0" i="0" u="none" strike="noStrike" dirty="0">
                <a:solidFill>
                  <a:srgbClr val="000000"/>
                </a:solidFill>
                <a:effectLst/>
                <a:latin typeface="Calibri" panose="020F0502020204030204" pitchFamily="34" charset="0"/>
              </a:rPr>
              <a:t> pour </a:t>
            </a:r>
            <a:r>
              <a:rPr lang="en-US" sz="1800" b="0" i="0" u="none" strike="noStrike" dirty="0" err="1">
                <a:solidFill>
                  <a:srgbClr val="000000"/>
                </a:solidFill>
                <a:effectLst/>
                <a:latin typeface="Calibri" panose="020F0502020204030204" pitchFamily="34" charset="0"/>
              </a:rPr>
              <a:t>compenser</a:t>
            </a:r>
            <a:r>
              <a:rPr lang="en-US" sz="1800" b="0" i="0" u="none" strike="noStrike" dirty="0">
                <a:solidFill>
                  <a:srgbClr val="000000"/>
                </a:solidFill>
                <a:effectLst/>
                <a:latin typeface="Calibri" panose="020F0502020204030204" pitchFamily="34" charset="0"/>
              </a:rPr>
              <a:t> les </a:t>
            </a:r>
            <a:r>
              <a:rPr lang="en-US" sz="1800" b="0" i="0" u="none" strike="noStrike" dirty="0" err="1">
                <a:solidFill>
                  <a:srgbClr val="000000"/>
                </a:solidFill>
                <a:effectLst/>
                <a:latin typeface="Calibri" panose="020F0502020204030204" pitchFamily="34" charset="0"/>
              </a:rPr>
              <a:t>conséquences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qu’il</a:t>
            </a:r>
            <a:r>
              <a:rPr lang="en-US" sz="1800" b="0" i="0" u="none" strike="noStrike" dirty="0">
                <a:solidFill>
                  <a:srgbClr val="000000"/>
                </a:solidFill>
                <a:effectLst/>
                <a:latin typeface="Calibri" panose="020F0502020204030204" pitchFamily="34" charset="0"/>
              </a:rPr>
              <a:t> a </a:t>
            </a:r>
            <a:r>
              <a:rPr lang="en-US" sz="1800" b="0" i="0" u="none" strike="noStrike" dirty="0" err="1">
                <a:solidFill>
                  <a:srgbClr val="000000"/>
                </a:solidFill>
                <a:effectLst/>
                <a:latin typeface="Calibri" panose="020F0502020204030204" pitchFamily="34" charset="0"/>
              </a:rPr>
              <a:t>subies</a:t>
            </a:r>
            <a:r>
              <a:rPr lang="en-US" sz="1800" b="0" i="0" u="none" strike="noStrike" dirty="0">
                <a:solidFill>
                  <a:srgbClr val="000000"/>
                </a:solidFill>
                <a:effectLst/>
                <a:latin typeface="Calibri" panose="020F0502020204030204" pitchFamily="34" charset="0"/>
              </a:rPr>
              <a:t> à cause de nous. Par </a:t>
            </a:r>
            <a:r>
              <a:rPr lang="en-US" sz="1800" b="0" i="0" u="none" strike="noStrike" dirty="0" err="1">
                <a:solidFill>
                  <a:srgbClr val="000000"/>
                </a:solidFill>
                <a:effectLst/>
                <a:latin typeface="Calibri" panose="020F0502020204030204" pitchFamily="34" charset="0"/>
              </a:rPr>
              <a:t>exemple</a:t>
            </a:r>
            <a:r>
              <a:rPr lang="en-US" sz="1800" b="0" i="0" u="none" strike="noStrike" dirty="0">
                <a:solidFill>
                  <a:srgbClr val="000000"/>
                </a:solidFill>
                <a:effectLst/>
                <a:latin typeface="Calibri" panose="020F0502020204030204" pitchFamily="34" charset="0"/>
              </a:rPr>
              <a:t>, dans les </a:t>
            </a:r>
            <a:r>
              <a:rPr lang="en-US" sz="1800" b="0" i="0" u="none" strike="noStrike" dirty="0" err="1">
                <a:solidFill>
                  <a:srgbClr val="000000"/>
                </a:solidFill>
                <a:effectLst/>
                <a:latin typeface="Calibri" panose="020F0502020204030204" pitchFamily="34" charset="0"/>
              </a:rPr>
              <a:t>cas</a:t>
            </a:r>
            <a:r>
              <a:rPr lang="en-US" sz="1800" b="0" i="0" u="none" strike="noStrike" dirty="0">
                <a:solidFill>
                  <a:srgbClr val="000000"/>
                </a:solidFill>
                <a:effectLst/>
                <a:latin typeface="Calibri" panose="020F0502020204030204" pitchFamily="34" charset="0"/>
              </a:rPr>
              <a:t> de droits </a:t>
            </a:r>
            <a:r>
              <a:rPr lang="en-US" sz="1800" b="0" i="0" u="none" strike="noStrike" dirty="0" err="1">
                <a:solidFill>
                  <a:srgbClr val="000000"/>
                </a:solidFill>
                <a:effectLst/>
                <a:latin typeface="Calibri" panose="020F0502020204030204" pitchFamily="34" charset="0"/>
              </a:rPr>
              <a:t>d’auteur</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diffamation</a:t>
            </a:r>
            <a:r>
              <a:rPr lang="en-US" sz="1800" b="0" i="0" u="none" strike="noStrike" dirty="0">
                <a:solidFill>
                  <a:srgbClr val="000000"/>
                </a:solidFill>
                <a:effectLst/>
                <a:latin typeface="Calibri" panose="020F0502020204030204" pitchFamily="34" charset="0"/>
              </a:rPr>
              <a:t>, de droit à </a:t>
            </a:r>
            <a:r>
              <a:rPr lang="en-US" sz="1800" b="0" i="0" u="none" strike="noStrike" dirty="0" err="1">
                <a:solidFill>
                  <a:srgbClr val="000000"/>
                </a:solidFill>
                <a:effectLst/>
                <a:latin typeface="Calibri" panose="020F0502020204030204" pitchFamily="34" charset="0"/>
              </a:rPr>
              <a:t>l’image</a:t>
            </a:r>
            <a:r>
              <a:rPr lang="en-US" sz="1800" b="0" i="0" u="none" strike="noStrike" dirty="0">
                <a:solidFill>
                  <a:srgbClr val="000000"/>
                </a:solidFill>
                <a:effectLst/>
                <a:latin typeface="Calibri" panose="020F0502020204030204" pitchFamily="34" charset="0"/>
              </a:rPr>
              <a:t>, de discrimination. Par </a:t>
            </a:r>
            <a:r>
              <a:rPr lang="en-US" sz="1800" b="0" i="0" u="none" strike="noStrike" dirty="0" err="1">
                <a:solidFill>
                  <a:srgbClr val="000000"/>
                </a:solidFill>
                <a:effectLst/>
                <a:latin typeface="Calibri" panose="020F0502020204030204" pitchFamily="34" charset="0"/>
              </a:rPr>
              <a:t>exemple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si</a:t>
            </a:r>
            <a:r>
              <a:rPr lang="en-US" sz="1800" b="0" i="0" u="none" strike="noStrike" dirty="0">
                <a:solidFill>
                  <a:srgbClr val="000000"/>
                </a:solidFill>
                <a:effectLst/>
                <a:latin typeface="Calibri" panose="020F0502020204030204" pitchFamily="34" charset="0"/>
              </a:rPr>
              <a:t> un chanteur </a:t>
            </a:r>
            <a:r>
              <a:rPr lang="en-US" sz="1800" b="0" i="0" u="none" strike="noStrike" dirty="0" err="1">
                <a:solidFill>
                  <a:srgbClr val="000000"/>
                </a:solidFill>
                <a:effectLst/>
                <a:latin typeface="Calibri" panose="020F0502020204030204" pitchFamily="34" charset="0"/>
              </a:rPr>
              <a:t>copie</a:t>
            </a:r>
            <a:r>
              <a:rPr lang="en-US" sz="1800" b="0" i="0" u="none" strike="noStrike" dirty="0">
                <a:solidFill>
                  <a:srgbClr val="000000"/>
                </a:solidFill>
                <a:effectLst/>
                <a:latin typeface="Calibri" panose="020F0502020204030204" pitchFamily="34" charset="0"/>
              </a:rPr>
              <a:t> la </a:t>
            </a:r>
            <a:r>
              <a:rPr lang="en-US" sz="1800" b="0" i="0" u="none" strike="noStrike" dirty="0" err="1">
                <a:solidFill>
                  <a:srgbClr val="000000"/>
                </a:solidFill>
                <a:effectLst/>
                <a:latin typeface="Calibri" panose="020F0502020204030204" pitchFamily="34" charset="0"/>
              </a:rPr>
              <a:t>mélodie</a:t>
            </a:r>
            <a:r>
              <a:rPr lang="en-US" sz="1800" b="0" i="0" u="none" strike="noStrike" dirty="0">
                <a:solidFill>
                  <a:srgbClr val="000000"/>
                </a:solidFill>
                <a:effectLst/>
                <a:latin typeface="Calibri" panose="020F0502020204030204" pitchFamily="34" charset="0"/>
              </a:rPr>
              <a:t> d'un </a:t>
            </a:r>
            <a:r>
              <a:rPr lang="en-US" sz="1800" b="0" i="0" u="none" strike="noStrike" dirty="0" err="1">
                <a:solidFill>
                  <a:srgbClr val="000000"/>
                </a:solidFill>
                <a:effectLst/>
                <a:latin typeface="Calibri" panose="020F0502020204030204" pitchFamily="34" charset="0"/>
              </a:rPr>
              <a:t>autre</a:t>
            </a:r>
            <a:r>
              <a:rPr lang="en-US" sz="1800" b="0" i="0" u="none" strike="noStrike" dirty="0">
                <a:solidFill>
                  <a:srgbClr val="000000"/>
                </a:solidFill>
                <a:effectLst/>
                <a:latin typeface="Calibri" panose="020F0502020204030204" pitchFamily="34" charset="0"/>
              </a:rPr>
              <a:t> artiste, </a:t>
            </a:r>
            <a:r>
              <a:rPr lang="en-US" sz="1800" b="0" i="0" u="none" strike="noStrike" dirty="0" err="1">
                <a:solidFill>
                  <a:srgbClr val="000000"/>
                </a:solidFill>
                <a:effectLst/>
                <a:latin typeface="Calibri" panose="020F0502020204030204" pitchFamily="34" charset="0"/>
              </a:rPr>
              <a:t>cet</a:t>
            </a:r>
            <a:r>
              <a:rPr lang="en-US" sz="1800" b="0" i="0" u="none" strike="noStrike" dirty="0">
                <a:solidFill>
                  <a:srgbClr val="000000"/>
                </a:solidFill>
                <a:effectLst/>
                <a:latin typeface="Calibri" panose="020F0502020204030204" pitchFamily="34" charset="0"/>
              </a:rPr>
              <a:t> artiste </a:t>
            </a:r>
            <a:r>
              <a:rPr lang="en-US" sz="1800" b="0" i="0" u="none" strike="noStrike" dirty="0" err="1">
                <a:solidFill>
                  <a:srgbClr val="000000"/>
                </a:solidFill>
                <a:effectLst/>
                <a:latin typeface="Calibri" panose="020F0502020204030204" pitchFamily="34" charset="0"/>
              </a:rPr>
              <a:t>peut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poursuivre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celui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qu'il</a:t>
            </a:r>
            <a:r>
              <a:rPr lang="en-US" sz="1800" b="0" i="0" u="none" strike="noStrike" dirty="0">
                <a:solidFill>
                  <a:srgbClr val="000000"/>
                </a:solidFill>
                <a:effectLst/>
                <a:latin typeface="Calibri" panose="020F0502020204030204" pitchFamily="34" charset="0"/>
              </a:rPr>
              <a:t> accuse de </a:t>
            </a:r>
            <a:r>
              <a:rPr lang="en-US" sz="1800" b="0" i="0" u="none" strike="noStrike" dirty="0" err="1">
                <a:solidFill>
                  <a:srgbClr val="000000"/>
                </a:solidFill>
                <a:effectLst/>
                <a:latin typeface="Calibri" panose="020F0502020204030204" pitchFamily="34" charset="0"/>
              </a:rPr>
              <a:t>l'avoir</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copié</a:t>
            </a:r>
            <a:r>
              <a:rPr lang="en-US" sz="1800" b="0" i="0" u="none" strike="noStrike" dirty="0">
                <a:solidFill>
                  <a:srgbClr val="000000"/>
                </a:solidFill>
                <a:effectLst/>
                <a:latin typeface="Calibri" panose="020F0502020204030204" pitchFamily="34" charset="0"/>
              </a:rPr>
              <a:t> pour </a:t>
            </a:r>
            <a:r>
              <a:rPr lang="en-US" sz="1800" b="0" i="0" u="none" strike="noStrike" dirty="0" err="1">
                <a:solidFill>
                  <a:srgbClr val="000000"/>
                </a:solidFill>
                <a:effectLst/>
                <a:latin typeface="Calibri" panose="020F0502020204030204" pitchFamily="34" charset="0"/>
              </a:rPr>
              <a:t>réclamer</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une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partie</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l'argent</a:t>
            </a:r>
            <a:r>
              <a:rPr lang="en-US" sz="1800" b="0" i="0" u="none" strike="noStrike" dirty="0">
                <a:solidFill>
                  <a:srgbClr val="000000"/>
                </a:solidFill>
                <a:effectLst/>
                <a:latin typeface="Calibri" panose="020F0502020204030204" pitchFamily="34" charset="0"/>
              </a:rPr>
              <a:t> fait grâce à la chanson </a:t>
            </a:r>
            <a:r>
              <a:rPr lang="en-US" sz="1800" b="0" i="0" u="none" strike="noStrike" dirty="0" err="1">
                <a:solidFill>
                  <a:srgbClr val="000000"/>
                </a:solidFill>
                <a:effectLst/>
                <a:latin typeface="Calibri" panose="020F0502020204030204" pitchFamily="34" charset="0"/>
              </a:rPr>
              <a:t>copiée</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RESSOURCES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sng" dirty="0">
                <a:solidFill>
                  <a:srgbClr val="000000"/>
                </a:solidFill>
                <a:effectLst/>
                <a:latin typeface="Arial" panose="020B0604020202020204" pitchFamily="34" charset="0"/>
              </a:rPr>
              <a:t>Articles </a:t>
            </a:r>
            <a:r>
              <a:rPr lang="en-US" sz="1800" b="0" i="0" u="sng" dirty="0" err="1">
                <a:solidFill>
                  <a:srgbClr val="000000"/>
                </a:solidFill>
                <a:effectLst/>
                <a:latin typeface="Arial" panose="020B0604020202020204" pitchFamily="34" charset="0"/>
              </a:rPr>
              <a:t>d’Éducaloi</a:t>
            </a:r>
            <a:r>
              <a:rPr lang="en-US" sz="1800" b="0" i="0" u="sng" dirty="0">
                <a:solidFill>
                  <a:srgbClr val="000000"/>
                </a:solidFill>
                <a:effectLst/>
                <a:latin typeface="Arial" panose="020B0604020202020204" pitchFamily="34" charset="0"/>
              </a:rPr>
              <a:t> sur </a:t>
            </a:r>
            <a:r>
              <a:rPr lang="en-US" sz="1800" b="0" i="0" u="sng" dirty="0" err="1">
                <a:solidFill>
                  <a:srgbClr val="000000"/>
                </a:solidFill>
                <a:effectLst/>
                <a:latin typeface="Arial" panose="020B0604020202020204" pitchFamily="34" charset="0"/>
              </a:rPr>
              <a:t>ces</a:t>
            </a:r>
            <a:r>
              <a:rPr lang="en-US" sz="1800" b="0" i="0" u="sng" dirty="0">
                <a:solidFill>
                  <a:srgbClr val="000000"/>
                </a:solidFill>
                <a:effectLst/>
                <a:latin typeface="Arial" panose="020B0604020202020204" pitchFamily="34" charset="0"/>
              </a:rPr>
              <a:t> </a:t>
            </a:r>
            <a:r>
              <a:rPr lang="en-US" sz="1800" b="0" i="0" u="sng" dirty="0" err="1">
                <a:solidFill>
                  <a:srgbClr val="000000"/>
                </a:solidFill>
                <a:effectLst/>
                <a:latin typeface="Arial" panose="020B0604020202020204" pitchFamily="34" charset="0"/>
              </a:rPr>
              <a:t>sujets</a:t>
            </a:r>
            <a:r>
              <a:rPr lang="en-US" sz="1800" b="0" i="0" u="none" strike="noStrike" dirty="0">
                <a:solidFill>
                  <a:srgbClr val="000000"/>
                </a:solidFill>
                <a:effectLst/>
                <a:latin typeface="Arial" panose="020B0604020202020204" pitchFamily="34" charset="0"/>
              </a:rPr>
              <a:t> : </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fr-CA" sz="1800" b="0" i="0" u="none" strike="noStrike" dirty="0">
                <a:solidFill>
                  <a:srgbClr val="000000"/>
                </a:solidFill>
                <a:effectLst/>
                <a:latin typeface="Calibri" panose="020F0502020204030204" pitchFamily="34" charset="0"/>
              </a:rPr>
              <a:t> Le droit criminel, c’est quoi? : https://educaloi.qc.ca/capsules/le-droit-criminel-cest-quoi/#:~:text=Le%20droit%20criminel%20interdit%20les,pr%C3%A9vues%20dans%20le%20Code%20criminel. </a:t>
            </a:r>
            <a:endParaRPr lang="fr-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0" u="none" strike="noStrike" dirty="0">
                <a:solidFill>
                  <a:srgbClr val="000000"/>
                </a:solidFill>
                <a:effectLst/>
                <a:latin typeface="Calibri" panose="020F0502020204030204" pitchFamily="34" charset="0"/>
              </a:rPr>
              <a:t> Le droit civil, c’est quoi? : https://educaloi.qc.ca/capsules/le-droit-civil-cest-quoi/#:~:text=Avec%20le%20droit%20criminel%2C%20le,et%20aux%20biens%20(objets).</a:t>
            </a:r>
          </a:p>
          <a:p>
            <a:pPr algn="l" rtl="0" fontAlgn="base">
              <a:buFont typeface="Arial" panose="020B0604020202020204" pitchFamily="34" charset="0"/>
              <a:buChar char="•"/>
            </a:pPr>
            <a:endParaRPr lang="fr-CA" sz="1800"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None/>
            </a:pP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SOURCES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fr-CA" sz="1800" b="0" i="0" u="sng" dirty="0">
                <a:solidFill>
                  <a:srgbClr val="000000"/>
                </a:solidFill>
                <a:effectLst/>
                <a:latin typeface="Calibri" panose="020F0502020204030204" pitchFamily="34" charset="0"/>
              </a:rPr>
              <a:t>Infractions prévues au Code criminel et dans d’autres lois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fr-CA" sz="1800" b="0" i="0" dirty="0">
                <a:solidFill>
                  <a:srgbClr val="444444"/>
                </a:solidFill>
                <a:effectLst/>
                <a:latin typeface="Calibri" panose="020F0502020204030204" pitchFamily="34" charset="0"/>
              </a:rPr>
              <a:t>​</a:t>
            </a:r>
            <a:endParaRPr lang="fr-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Code criminel, </a:t>
            </a:r>
            <a:r>
              <a:rPr lang="fr-CA" sz="1800" b="0" i="0" u="none" strike="noStrike" dirty="0">
                <a:solidFill>
                  <a:srgbClr val="000000"/>
                </a:solidFill>
                <a:effectLst/>
                <a:latin typeface="Calibri" panose="020F0502020204030204" pitchFamily="34" charset="0"/>
              </a:rPr>
              <a:t>LRC 1985, c C-46, art. 21 (modes de participation à une infraction)</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Code criminel, </a:t>
            </a:r>
            <a:r>
              <a:rPr lang="fr-CA" sz="1800" b="0" i="0" u="none" strike="noStrike" dirty="0">
                <a:solidFill>
                  <a:srgbClr val="000000"/>
                </a:solidFill>
                <a:effectLst/>
                <a:latin typeface="Calibri" panose="020F0502020204030204" pitchFamily="34" charset="0"/>
              </a:rPr>
              <a:t>LRC 1985, c C-46, art. 264 (harcèlement criminel)</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Code criminel, </a:t>
            </a:r>
            <a:r>
              <a:rPr lang="fr-CA" sz="1800" b="0" i="0" u="none" strike="noStrike" dirty="0">
                <a:solidFill>
                  <a:srgbClr val="000000"/>
                </a:solidFill>
                <a:effectLst/>
                <a:latin typeface="Calibri" panose="020F0502020204030204" pitchFamily="34" charset="0"/>
              </a:rPr>
              <a:t>LRC 1985, c C-46, art. 222 (homicide)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Code criminel, </a:t>
            </a:r>
            <a:r>
              <a:rPr lang="fr-CA" sz="1800" b="0" i="0" u="none" strike="noStrike" dirty="0">
                <a:solidFill>
                  <a:srgbClr val="000000"/>
                </a:solidFill>
                <a:effectLst/>
                <a:latin typeface="Calibri" panose="020F0502020204030204" pitchFamily="34" charset="0"/>
              </a:rPr>
              <a:t>LRC 1985, c C-46, arts 264.1, 265 (voies de fait)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Code criminel, </a:t>
            </a:r>
            <a:r>
              <a:rPr lang="fr-CA" sz="1800" b="0" i="0" u="none" strike="noStrike" dirty="0">
                <a:solidFill>
                  <a:srgbClr val="000000"/>
                </a:solidFill>
                <a:effectLst/>
                <a:latin typeface="Calibri" panose="020F0502020204030204" pitchFamily="34" charset="0"/>
              </a:rPr>
              <a:t>LRC 1985, c C-46, arts 83.01 et suivants (terrorisme)</a:t>
            </a:r>
            <a:r>
              <a:rPr lang="fr-CA" sz="1800" b="0" i="0" dirty="0">
                <a:solidFill>
                  <a:srgbClr val="444444"/>
                </a:solidFill>
                <a:effectLst/>
                <a:latin typeface="Calibri" panose="020F0502020204030204" pitchFamily="34" charset="0"/>
              </a:rPr>
              <a:t>​</a:t>
            </a:r>
            <a:endParaRPr lang="fr-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Code criminel, </a:t>
            </a:r>
            <a:r>
              <a:rPr lang="fr-CA" sz="1800" b="0" i="0" u="none" strike="noStrike" dirty="0">
                <a:solidFill>
                  <a:srgbClr val="000000"/>
                </a:solidFill>
                <a:effectLst/>
                <a:latin typeface="Calibri" panose="020F0502020204030204" pitchFamily="34" charset="0"/>
              </a:rPr>
              <a:t>LRC 1985, c C-46, arts 318, 319 (crime de propagande haineuse)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Code criminel, </a:t>
            </a:r>
            <a:r>
              <a:rPr lang="fr-CA" sz="1800" b="0" i="0" u="none" strike="noStrike" dirty="0">
                <a:solidFill>
                  <a:srgbClr val="000000"/>
                </a:solidFill>
                <a:effectLst/>
                <a:latin typeface="Calibri" panose="020F0502020204030204" pitchFamily="34" charset="0"/>
              </a:rPr>
              <a:t>LRC 1985, c C-46, art. 322 (vol)</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Code criminel, </a:t>
            </a:r>
            <a:r>
              <a:rPr lang="fr-CA" sz="1800" b="0" i="0" u="none" strike="noStrike" dirty="0">
                <a:solidFill>
                  <a:srgbClr val="000000"/>
                </a:solidFill>
                <a:effectLst/>
                <a:latin typeface="Calibri" panose="020F0502020204030204" pitchFamily="34" charset="0"/>
              </a:rPr>
              <a:t>LRC 1985, c C-46, art. 380 (fraude)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Code criminel, </a:t>
            </a:r>
            <a:r>
              <a:rPr lang="fr-CA" sz="1800" b="0" i="0" u="none" strike="noStrike" dirty="0">
                <a:solidFill>
                  <a:srgbClr val="000000"/>
                </a:solidFill>
                <a:effectLst/>
                <a:latin typeface="Calibri" panose="020F0502020204030204" pitchFamily="34" charset="0"/>
              </a:rPr>
              <a:t>LRC 1985, c C-46, art. 348 (introduction par effraction)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Loi réglementant certaines drogues et autres substances</a:t>
            </a:r>
            <a:r>
              <a:rPr lang="fr-CA" sz="1800" b="0" i="0" u="none" strike="noStrike" dirty="0">
                <a:solidFill>
                  <a:srgbClr val="000000"/>
                </a:solidFill>
                <a:effectLst/>
                <a:latin typeface="Calibri" panose="020F0502020204030204" pitchFamily="34" charset="0"/>
              </a:rPr>
              <a:t>, LC 1996, c 19, art. 5 (trafic de drogues)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fr-CA" sz="1800" b="0" i="0" dirty="0">
                <a:solidFill>
                  <a:srgbClr val="444444"/>
                </a:solidFill>
                <a:effectLst/>
                <a:latin typeface="Calibri" panose="020F0502020204030204" pitchFamily="34" charset="0"/>
              </a:rPr>
              <a:t>​</a:t>
            </a:r>
            <a:endParaRPr lang="fr-CA" b="0" i="0" dirty="0">
              <a:solidFill>
                <a:srgbClr val="444444"/>
              </a:solidFill>
              <a:effectLst/>
              <a:latin typeface="Calibri" panose="020F0502020204030204" pitchFamily="34" charset="0"/>
            </a:endParaRPr>
          </a:p>
          <a:p>
            <a:pPr algn="l" rtl="0" fontAlgn="base"/>
            <a:r>
              <a:rPr lang="fr-CA" sz="1800" b="0" i="0" u="sng" dirty="0">
                <a:solidFill>
                  <a:srgbClr val="000000"/>
                </a:solidFill>
                <a:effectLst/>
                <a:latin typeface="Calibri" panose="020F0502020204030204" pitchFamily="34" charset="0"/>
              </a:rPr>
              <a:t>Exemples de contraventions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fr-CA" sz="1800" b="0" i="0" dirty="0">
                <a:solidFill>
                  <a:srgbClr val="444444"/>
                </a:solidFill>
                <a:effectLst/>
                <a:latin typeface="Calibri" panose="020F0502020204030204" pitchFamily="34" charset="0"/>
              </a:rPr>
              <a:t>​</a:t>
            </a:r>
            <a:endParaRPr lang="fr-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Règlement concernant l’ordre, la sécurité ainsi que les heures d’ouverture et de fermeture des parcs municipaux de la ville de Laval</a:t>
            </a:r>
            <a:r>
              <a:rPr lang="fr-CA" sz="1800" b="0" i="0" u="none" strike="noStrike" dirty="0">
                <a:solidFill>
                  <a:srgbClr val="000000"/>
                </a:solidFill>
                <a:effectLst/>
                <a:latin typeface="Calibri" panose="020F0502020204030204" pitchFamily="34" charset="0"/>
              </a:rPr>
              <a:t>, L‑4510, art. 6.20 (se trouver dans un parc en dehors des heures d’ouverture au public)</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Code de la sécurité routière</a:t>
            </a:r>
            <a:r>
              <a:rPr lang="fr-CA" sz="1800" b="0" i="0" u="none" strike="noStrike" dirty="0">
                <a:solidFill>
                  <a:srgbClr val="000000"/>
                </a:solidFill>
                <a:effectLst/>
                <a:latin typeface="Calibri" panose="020F0502020204030204" pitchFamily="34" charset="0"/>
              </a:rPr>
              <a:t>, RLRQ c C-242, arts 328, 516 (excès de vitesse)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Loi concernant la lutte contre le tabagisme</a:t>
            </a:r>
            <a:r>
              <a:rPr lang="fr-CA" sz="1800" b="0" i="0" u="none" strike="noStrike" dirty="0">
                <a:solidFill>
                  <a:srgbClr val="000000"/>
                </a:solidFill>
                <a:effectLst/>
                <a:latin typeface="Calibri" panose="020F0502020204030204" pitchFamily="34" charset="0"/>
              </a:rPr>
              <a:t>, RLRQ c L-62, arts 2, 2.1, 2.2 (interdiction de l’usage du tabac dans certains lieux)</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endParaRPr lang="fr-CA" sz="1800" b="0" i="0" dirty="0">
              <a:solidFill>
                <a:srgbClr val="444444"/>
              </a:solidFill>
              <a:effectLst/>
              <a:latin typeface="Arial" panose="020B0604020202020204" pitchFamily="34" charset="0"/>
            </a:endParaRPr>
          </a:p>
          <a:p>
            <a:pPr algn="l" rtl="0" fontAlgn="base"/>
            <a:r>
              <a:rPr lang="fr-CA" sz="1800" b="0" i="0" u="sng" dirty="0">
                <a:solidFill>
                  <a:srgbClr val="000000"/>
                </a:solidFill>
                <a:effectLst/>
                <a:latin typeface="Calibri" panose="020F0502020204030204" pitchFamily="34" charset="0"/>
              </a:rPr>
              <a:t>Possibilité de recevoir un constat d’infraction à partir de 14 ans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fr-CA" sz="1800" b="0" i="0" dirty="0">
                <a:solidFill>
                  <a:srgbClr val="444444"/>
                </a:solidFill>
                <a:effectLst/>
                <a:latin typeface="Calibri" panose="020F0502020204030204" pitchFamily="34" charset="0"/>
              </a:rPr>
              <a:t>​</a:t>
            </a:r>
            <a:endParaRPr lang="fr-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Code de procédure pénale</a:t>
            </a:r>
            <a:r>
              <a:rPr lang="fr-CA" sz="1800" b="0" i="0" u="none" strike="noStrike" dirty="0">
                <a:solidFill>
                  <a:srgbClr val="000000"/>
                </a:solidFill>
                <a:effectLst/>
                <a:latin typeface="Calibri" panose="020F0502020204030204" pitchFamily="34" charset="0"/>
              </a:rPr>
              <a:t>, RLRQ c C-251, arts 5, 144.</a:t>
            </a:r>
            <a:r>
              <a:rPr lang="fr-CA" sz="1800" b="0" i="0" dirty="0">
                <a:solidFill>
                  <a:srgbClr val="444444"/>
                </a:solidFill>
                <a:effectLst/>
                <a:latin typeface="Calibri" panose="020F0502020204030204" pitchFamily="34" charset="0"/>
              </a:rPr>
              <a:t>​</a:t>
            </a:r>
            <a:endParaRPr lang="fr-CA" sz="1800" b="0" i="0" dirty="0">
              <a:solidFill>
                <a:srgbClr val="444444"/>
              </a:solidFill>
              <a:effectLst/>
              <a:latin typeface="Arial" panose="020B0604020202020204" pitchFamily="34" charset="0"/>
            </a:endParaRPr>
          </a:p>
          <a:p>
            <a:pPr algn="l" rtl="0" fontAlgn="base"/>
            <a:r>
              <a:rPr lang="fr-CA" sz="1800" b="0" i="0" dirty="0">
                <a:solidFill>
                  <a:srgbClr val="444444"/>
                </a:solidFill>
                <a:effectLst/>
                <a:latin typeface="Arial" panose="020B0604020202020204" pitchFamily="34" charset="0"/>
              </a:rPr>
              <a:t>​</a:t>
            </a:r>
            <a:endParaRPr lang="fr-CA" b="0" i="0" dirty="0">
              <a:solidFill>
                <a:srgbClr val="444444"/>
              </a:solidFill>
              <a:effectLst/>
              <a:latin typeface="Calibri" panose="020F0502020204030204" pitchFamily="34" charset="0"/>
            </a:endParaRPr>
          </a:p>
          <a:p>
            <a:pPr algn="l" rtl="0" fontAlgn="base"/>
            <a:r>
              <a:rPr lang="fr-CA" sz="1800" b="0" i="0" u="sng" dirty="0">
                <a:solidFill>
                  <a:srgbClr val="000000"/>
                </a:solidFill>
                <a:effectLst/>
                <a:latin typeface="Arial" panose="020B0604020202020204" pitchFamily="34" charset="0"/>
              </a:rPr>
              <a:t>Responsabilité civile</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fr-CA" sz="1800" b="0" i="0" dirty="0">
                <a:solidFill>
                  <a:srgbClr val="444444"/>
                </a:solidFill>
                <a:effectLst/>
                <a:latin typeface="Arial" panose="020B0604020202020204" pitchFamily="34" charset="0"/>
              </a:rPr>
              <a:t>​</a:t>
            </a:r>
            <a:endParaRPr lang="fr-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Code civil du Québec</a:t>
            </a:r>
            <a:r>
              <a:rPr lang="fr-CA" sz="1800" b="0" i="0" u="none" strike="noStrike" dirty="0">
                <a:solidFill>
                  <a:srgbClr val="000000"/>
                </a:solidFill>
                <a:effectLst/>
                <a:latin typeface="Calibri" panose="020F0502020204030204" pitchFamily="34" charset="0"/>
              </a:rPr>
              <a:t>, RLRQ c CCQ-1991, art. 1457 (principe général)</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Loi sur le droit d’auteur</a:t>
            </a:r>
            <a:r>
              <a:rPr lang="fr-CA" sz="1800" b="0" i="0" u="none" strike="noStrike" dirty="0">
                <a:solidFill>
                  <a:srgbClr val="000000"/>
                </a:solidFill>
                <a:effectLst/>
                <a:latin typeface="Calibri" panose="020F0502020204030204" pitchFamily="34" charset="0"/>
              </a:rPr>
              <a:t>, LRC 1985, c C-42 (droit d’auteur)</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Aubry c. Éditions Vice-Versa</a:t>
            </a:r>
            <a:r>
              <a:rPr lang="fr-CA" sz="1800" b="0" i="0" u="none" strike="noStrike" dirty="0">
                <a:solidFill>
                  <a:srgbClr val="000000"/>
                </a:solidFill>
                <a:effectLst/>
                <a:latin typeface="Calibri" panose="020F0502020204030204" pitchFamily="34" charset="0"/>
              </a:rPr>
              <a:t>,</a:t>
            </a:r>
            <a:r>
              <a:rPr lang="fr-CA" sz="1800" b="0" i="1" u="none" strike="noStrike" dirty="0">
                <a:solidFill>
                  <a:srgbClr val="000000"/>
                </a:solidFill>
                <a:effectLst/>
                <a:latin typeface="Calibri" panose="020F0502020204030204" pitchFamily="34" charset="0"/>
              </a:rPr>
              <a:t> </a:t>
            </a:r>
            <a:r>
              <a:rPr lang="fr-CA" sz="1800" b="0" i="0" u="none" strike="noStrike" dirty="0">
                <a:solidFill>
                  <a:srgbClr val="000000"/>
                </a:solidFill>
                <a:effectLst/>
                <a:latin typeface="Calibri" panose="020F0502020204030204" pitchFamily="34" charset="0"/>
              </a:rPr>
              <a:t>[1998] 1 RCS 591 (droit à l’image)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Prud’homme c. Prud’homme,</a:t>
            </a:r>
            <a:r>
              <a:rPr lang="fr-CA" sz="1800" b="0" i="0" u="none" strike="noStrike" dirty="0">
                <a:solidFill>
                  <a:srgbClr val="000000"/>
                </a:solidFill>
                <a:effectLst/>
                <a:latin typeface="Calibri" panose="020F0502020204030204" pitchFamily="34" charset="0"/>
              </a:rPr>
              <a:t> 2002 CSC 85 (diffamation)</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F6C799D8-CF1A-4970-BB24-D57ECCEF09D1}" type="slidenum">
              <a:rPr lang="fr-CA" smtClean="0"/>
              <a:t>3</a:t>
            </a:fld>
            <a:endParaRPr lang="fr-CA"/>
          </a:p>
        </p:txBody>
      </p:sp>
    </p:spTree>
    <p:extLst>
      <p:ext uri="{BB962C8B-B14F-4D97-AF65-F5344CB8AC3E}">
        <p14:creationId xmlns:p14="http://schemas.microsoft.com/office/powerpoint/2010/main" val="3035292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a:t>NOTES À L'ENSEIGNANT</a:t>
            </a:r>
            <a:r>
              <a:rPr lang="en-US"/>
              <a:t> </a:t>
            </a:r>
          </a:p>
          <a:p>
            <a:r>
              <a:rPr lang="en-US"/>
              <a:t> </a:t>
            </a:r>
            <a:endParaRPr lang="en-US">
              <a:cs typeface="Arial"/>
            </a:endParaRPr>
          </a:p>
          <a:p>
            <a:r>
              <a:rPr lang="en-US"/>
              <a:t>Les </a:t>
            </a:r>
            <a:r>
              <a:rPr lang="en-US" err="1"/>
              <a:t>élèves</a:t>
            </a:r>
            <a:r>
              <a:rPr lang="en-US"/>
              <a:t> </a:t>
            </a:r>
            <a:r>
              <a:rPr lang="en-US" err="1"/>
              <a:t>tentent</a:t>
            </a:r>
            <a:r>
              <a:rPr lang="en-US"/>
              <a:t>, </a:t>
            </a:r>
            <a:r>
              <a:rPr lang="en-US" err="1"/>
              <a:t>en</a:t>
            </a:r>
            <a:r>
              <a:rPr lang="en-US"/>
              <a:t> </a:t>
            </a:r>
            <a:r>
              <a:rPr lang="en-US" err="1"/>
              <a:t>équipe</a:t>
            </a:r>
            <a:r>
              <a:rPr lang="en-US"/>
              <a:t> </a:t>
            </a:r>
            <a:r>
              <a:rPr lang="en-US" err="1"/>
              <a:t>ou</a:t>
            </a:r>
            <a:r>
              <a:rPr lang="en-US"/>
              <a:t> </a:t>
            </a:r>
            <a:r>
              <a:rPr lang="en-US" err="1"/>
              <a:t>individuellement</a:t>
            </a:r>
            <a:r>
              <a:rPr lang="en-US"/>
              <a:t>, de </a:t>
            </a:r>
            <a:r>
              <a:rPr lang="en-US" err="1"/>
              <a:t>trouver</a:t>
            </a:r>
            <a:r>
              <a:rPr lang="en-US"/>
              <a:t> à </a:t>
            </a:r>
            <a:r>
              <a:rPr lang="en-US" err="1"/>
              <a:t>quelles</a:t>
            </a:r>
            <a:r>
              <a:rPr lang="en-US"/>
              <a:t> </a:t>
            </a:r>
            <a:r>
              <a:rPr lang="en-US" err="1"/>
              <a:t>conséquences</a:t>
            </a:r>
            <a:r>
              <a:rPr lang="en-US"/>
              <a:t> </a:t>
            </a:r>
            <a:r>
              <a:rPr lang="en-US" err="1"/>
              <a:t>peut</a:t>
            </a:r>
            <a:r>
              <a:rPr lang="en-US"/>
              <a:t> </a:t>
            </a:r>
            <a:r>
              <a:rPr lang="en-US" err="1"/>
              <a:t>s'exposer</a:t>
            </a:r>
            <a:r>
              <a:rPr lang="en-US"/>
              <a:t> le </a:t>
            </a:r>
            <a:r>
              <a:rPr lang="en-US" err="1"/>
              <a:t>jeune</a:t>
            </a:r>
            <a:r>
              <a:rPr lang="en-US"/>
              <a:t> dans la mise </a:t>
            </a:r>
            <a:r>
              <a:rPr lang="en-US" err="1"/>
              <a:t>en</a:t>
            </a:r>
            <a:r>
              <a:rPr lang="en-US"/>
              <a:t> situation (cahier de </a:t>
            </a:r>
            <a:r>
              <a:rPr lang="en-US" err="1"/>
              <a:t>l'élève</a:t>
            </a:r>
            <a:r>
              <a:rPr lang="en-US"/>
              <a:t>). Il </a:t>
            </a:r>
            <a:r>
              <a:rPr lang="en-US" err="1"/>
              <a:t>est</a:t>
            </a:r>
            <a:r>
              <a:rPr lang="en-US"/>
              <a:t> normal </a:t>
            </a:r>
            <a:r>
              <a:rPr lang="en-US" err="1"/>
              <a:t>qu'ils</a:t>
            </a:r>
            <a:r>
              <a:rPr lang="en-US"/>
              <a:t> ne </a:t>
            </a:r>
            <a:r>
              <a:rPr lang="en-US" err="1"/>
              <a:t>sachent</a:t>
            </a:r>
            <a:r>
              <a:rPr lang="en-US"/>
              <a:t> pas encore </a:t>
            </a:r>
            <a:r>
              <a:rPr lang="en-US" err="1"/>
              <a:t>ce</a:t>
            </a:r>
            <a:r>
              <a:rPr lang="en-US"/>
              <a:t> que la </a:t>
            </a:r>
            <a:r>
              <a:rPr lang="en-US" err="1"/>
              <a:t>loi</a:t>
            </a:r>
            <a:r>
              <a:rPr lang="en-US"/>
              <a:t> </a:t>
            </a:r>
            <a:r>
              <a:rPr lang="en-US" err="1"/>
              <a:t>dit</a:t>
            </a:r>
            <a:r>
              <a:rPr lang="en-US"/>
              <a:t> pour </a:t>
            </a:r>
            <a:r>
              <a:rPr lang="en-US" err="1"/>
              <a:t>ces</a:t>
            </a:r>
            <a:r>
              <a:rPr lang="en-US"/>
              <a:t> situations. Par </a:t>
            </a:r>
            <a:r>
              <a:rPr lang="en-US" err="1"/>
              <a:t>contre</a:t>
            </a:r>
            <a:r>
              <a:rPr lang="en-US"/>
              <a:t>, le fait </a:t>
            </a:r>
            <a:r>
              <a:rPr lang="en-US" err="1"/>
              <a:t>d'avoir</a:t>
            </a:r>
            <a:r>
              <a:rPr lang="en-US"/>
              <a:t> déjà </a:t>
            </a:r>
            <a:r>
              <a:rPr lang="en-US" err="1"/>
              <a:t>réfléchi</a:t>
            </a:r>
            <a:r>
              <a:rPr lang="en-US"/>
              <a:t> aux </a:t>
            </a:r>
            <a:r>
              <a:rPr lang="en-US" err="1"/>
              <a:t>conséquences</a:t>
            </a:r>
            <a:r>
              <a:rPr lang="en-US"/>
              <a:t> </a:t>
            </a:r>
            <a:r>
              <a:rPr lang="en-US" err="1"/>
              <a:t>possibles</a:t>
            </a:r>
            <a:r>
              <a:rPr lang="en-US"/>
              <a:t> </a:t>
            </a:r>
            <a:r>
              <a:rPr lang="en-US" err="1"/>
              <a:t>selon</a:t>
            </a:r>
            <a:r>
              <a:rPr lang="en-US"/>
              <a:t> </a:t>
            </a:r>
            <a:r>
              <a:rPr lang="en-US" err="1"/>
              <a:t>eux</a:t>
            </a:r>
            <a:r>
              <a:rPr lang="en-US"/>
              <a:t> les </a:t>
            </a:r>
            <a:r>
              <a:rPr lang="en-US" err="1"/>
              <a:t>engagera</a:t>
            </a:r>
            <a:r>
              <a:rPr lang="en-US"/>
              <a:t> plus </a:t>
            </a:r>
            <a:r>
              <a:rPr lang="en-US" err="1"/>
              <a:t>fortement</a:t>
            </a:r>
            <a:r>
              <a:rPr lang="en-US"/>
              <a:t> dans </a:t>
            </a:r>
            <a:r>
              <a:rPr lang="en-US" err="1"/>
              <a:t>leurs</a:t>
            </a:r>
            <a:r>
              <a:rPr lang="en-US"/>
              <a:t> </a:t>
            </a:r>
            <a:r>
              <a:rPr lang="en-US" err="1"/>
              <a:t>apprentissages</a:t>
            </a:r>
            <a:r>
              <a:rPr lang="en-US"/>
              <a:t>.  </a:t>
            </a:r>
            <a:endParaRPr lang="en-US">
              <a:cs typeface="Arial"/>
            </a:endParaRPr>
          </a:p>
          <a:p>
            <a:endParaRPr lang="fr-CA"/>
          </a:p>
          <a:p>
            <a:endParaRPr lang="en-US">
              <a:latin typeface="Calibri"/>
              <a:cs typeface="Calibri"/>
            </a:endParaRPr>
          </a:p>
        </p:txBody>
      </p:sp>
      <p:sp>
        <p:nvSpPr>
          <p:cNvPr id="4" name="Espace réservé du numéro de diapositive 3"/>
          <p:cNvSpPr>
            <a:spLocks noGrp="1"/>
          </p:cNvSpPr>
          <p:nvPr>
            <p:ph type="sldNum" sz="quarter" idx="5"/>
          </p:nvPr>
        </p:nvSpPr>
        <p:spPr/>
        <p:txBody>
          <a:bodyPr/>
          <a:lstStyle/>
          <a:p>
            <a:fld id="{F6C799D8-CF1A-4970-BB24-D57ECCEF09D1}" type="slidenum">
              <a:rPr lang="fr-CA" smtClean="0"/>
              <a:t>4</a:t>
            </a:fld>
            <a:endParaRPr lang="fr-CA"/>
          </a:p>
        </p:txBody>
      </p:sp>
    </p:spTree>
    <p:extLst>
      <p:ext uri="{BB962C8B-B14F-4D97-AF65-F5344CB8AC3E}">
        <p14:creationId xmlns:p14="http://schemas.microsoft.com/office/powerpoint/2010/main" val="1476951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US" sz="1800" b="1" i="0" u="none" strike="noStrike" dirty="0">
                <a:solidFill>
                  <a:srgbClr val="000000"/>
                </a:solidFill>
                <a:effectLst/>
                <a:latin typeface="Calibri" panose="020F0502020204030204" pitchFamily="34" charset="0"/>
              </a:rPr>
              <a:t>NOTES À L'ENSEIGNANT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u="none" strike="noStrike" dirty="0">
                <a:solidFill>
                  <a:srgbClr val="000000"/>
                </a:solidFill>
                <a:effectLst/>
                <a:latin typeface="Calibri" panose="020F0502020204030204" pitchFamily="34" charset="0"/>
              </a:rPr>
              <a:t>Les 4 </a:t>
            </a:r>
            <a:r>
              <a:rPr lang="en-US" sz="1800" b="0" i="0" u="none" strike="noStrike" dirty="0" err="1">
                <a:solidFill>
                  <a:srgbClr val="000000"/>
                </a:solidFill>
                <a:effectLst/>
                <a:latin typeface="Calibri" panose="020F0502020204030204" pitchFamily="34" charset="0"/>
              </a:rPr>
              <a:t>responsabilités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nommées</a:t>
            </a:r>
            <a:r>
              <a:rPr lang="en-US" sz="1800" b="0" i="0" u="none" strike="noStrike" dirty="0">
                <a:solidFill>
                  <a:srgbClr val="000000"/>
                </a:solidFill>
                <a:effectLst/>
                <a:latin typeface="Calibri" panose="020F0502020204030204" pitchFamily="34" charset="0"/>
              </a:rPr>
              <a:t> ci-haut </a:t>
            </a:r>
            <a:r>
              <a:rPr lang="en-US" sz="1800" b="0" i="0" u="none" strike="noStrike" dirty="0" err="1">
                <a:solidFill>
                  <a:srgbClr val="000000"/>
                </a:solidFill>
                <a:effectLst/>
                <a:latin typeface="Calibri" panose="020F0502020204030204" pitchFamily="34" charset="0"/>
              </a:rPr>
              <a:t>sont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présentées</a:t>
            </a:r>
            <a:r>
              <a:rPr lang="en-US" sz="1800" b="0" i="0" u="none" strike="noStrike" dirty="0">
                <a:solidFill>
                  <a:srgbClr val="000000"/>
                </a:solidFill>
                <a:effectLst/>
                <a:latin typeface="Calibri" panose="020F0502020204030204" pitchFamily="34" charset="0"/>
              </a:rPr>
              <a:t> plus </a:t>
            </a:r>
            <a:r>
              <a:rPr lang="en-US" sz="1800" b="0" i="0" u="none" strike="noStrike" dirty="0" err="1">
                <a:solidFill>
                  <a:srgbClr val="000000"/>
                </a:solidFill>
                <a:effectLst/>
                <a:latin typeface="Calibri" panose="020F0502020204030204" pitchFamily="34" charset="0"/>
              </a:rPr>
              <a:t>en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détail</a:t>
            </a:r>
            <a:r>
              <a:rPr lang="en-US" sz="1800" b="0" i="0" u="none" strike="noStrike" dirty="0">
                <a:solidFill>
                  <a:srgbClr val="000000"/>
                </a:solidFill>
                <a:effectLst/>
                <a:latin typeface="Calibri" panose="020F0502020204030204" pitchFamily="34" charset="0"/>
              </a:rPr>
              <a:t> dans les </a:t>
            </a:r>
            <a:r>
              <a:rPr lang="en-US" sz="1800" b="0" i="0" u="none" strike="noStrike" dirty="0" err="1">
                <a:solidFill>
                  <a:srgbClr val="000000"/>
                </a:solidFill>
                <a:effectLst/>
                <a:latin typeface="Calibri" panose="020F0502020204030204" pitchFamily="34" charset="0"/>
              </a:rPr>
              <a:t>prochaines</a:t>
            </a:r>
            <a:r>
              <a:rPr lang="en-US" sz="1800" b="0" i="0" u="none" strike="noStrike" dirty="0">
                <a:solidFill>
                  <a:srgbClr val="000000"/>
                </a:solidFill>
                <a:effectLst/>
                <a:latin typeface="Calibri" panose="020F0502020204030204" pitchFamily="34" charset="0"/>
              </a:rPr>
              <a:t> diapositives.</a:t>
            </a:r>
            <a:r>
              <a:rPr lang="en-US" sz="1800" b="0" i="0" dirty="0">
                <a:solidFill>
                  <a:srgbClr val="444444"/>
                </a:solidFill>
                <a:effectLst/>
                <a:latin typeface="Calibri" panose="020F0502020204030204" pitchFamily="34" charset="0"/>
              </a:rPr>
              <a:t>​</a:t>
            </a:r>
          </a:p>
          <a:p>
            <a:pPr algn="l" rtl="0" fontAlgn="base"/>
            <a:endParaRPr lang="en-US" b="0" i="0" dirty="0">
              <a:solidFill>
                <a:srgbClr val="444444"/>
              </a:solidFill>
              <a:effectLst/>
              <a:latin typeface="Arial" panose="020B0604020202020204" pitchFamily="34" charset="0"/>
            </a:endParaRPr>
          </a:p>
          <a:p>
            <a:pPr algn="l" rtl="0" fontAlgn="base"/>
            <a:r>
              <a:rPr lang="en-US" sz="1800" b="0" i="0" u="none" strike="noStrike" dirty="0">
                <a:solidFill>
                  <a:srgbClr val="000000"/>
                </a:solidFill>
                <a:effectLst/>
                <a:latin typeface="Calibri" panose="020F0502020204030204" pitchFamily="34" charset="0"/>
              </a:rPr>
              <a:t>Ensuite, </a:t>
            </a:r>
            <a:r>
              <a:rPr lang="en-US" sz="1800" b="0" i="0" u="none" strike="noStrike" dirty="0" err="1">
                <a:solidFill>
                  <a:srgbClr val="000000"/>
                </a:solidFill>
                <a:effectLst/>
                <a:latin typeface="Calibri" panose="020F0502020204030204" pitchFamily="34" charset="0"/>
              </a:rPr>
              <a:t>quelques</a:t>
            </a:r>
            <a:r>
              <a:rPr lang="en-US" sz="1800" b="0" i="0" u="none" strike="noStrike" dirty="0">
                <a:solidFill>
                  <a:srgbClr val="000000"/>
                </a:solidFill>
                <a:effectLst/>
                <a:latin typeface="Calibri" panose="020F0502020204030204" pitchFamily="34" charset="0"/>
              </a:rPr>
              <a:t> mises </a:t>
            </a:r>
            <a:r>
              <a:rPr lang="en-US" sz="1800" b="0" i="0" u="none" strike="noStrike" dirty="0" err="1">
                <a:solidFill>
                  <a:srgbClr val="000000"/>
                </a:solidFill>
                <a:effectLst/>
                <a:latin typeface="Calibri" panose="020F0502020204030204" pitchFamily="34" charset="0"/>
              </a:rPr>
              <a:t>en</a:t>
            </a:r>
            <a:r>
              <a:rPr lang="en-US" sz="1800" b="0" i="0" u="none" strike="noStrike" dirty="0">
                <a:solidFill>
                  <a:srgbClr val="000000"/>
                </a:solidFill>
                <a:effectLst/>
                <a:latin typeface="Calibri" panose="020F0502020204030204" pitchFamily="34" charset="0"/>
              </a:rPr>
              <a:t> situation (</a:t>
            </a:r>
            <a:r>
              <a:rPr lang="en-US" sz="1800" b="0" i="0" u="none" strike="noStrike" dirty="0" err="1">
                <a:solidFill>
                  <a:srgbClr val="000000"/>
                </a:solidFill>
                <a:effectLst/>
                <a:latin typeface="Calibri" panose="020F0502020204030204" pitchFamily="34" charset="0"/>
              </a:rPr>
              <a:t>aussi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présentes</a:t>
            </a:r>
            <a:r>
              <a:rPr lang="en-US" sz="1800" b="0" i="0" u="none" strike="noStrike" dirty="0">
                <a:solidFill>
                  <a:srgbClr val="000000"/>
                </a:solidFill>
                <a:effectLst/>
                <a:latin typeface="Calibri" panose="020F0502020204030204" pitchFamily="34" charset="0"/>
              </a:rPr>
              <a:t> dans le guide de </a:t>
            </a:r>
            <a:r>
              <a:rPr lang="en-US" sz="1800" b="0" i="0" u="none" strike="noStrike" dirty="0" err="1">
                <a:solidFill>
                  <a:srgbClr val="000000"/>
                </a:solidFill>
                <a:effectLst/>
                <a:latin typeface="Calibri" panose="020F0502020204030204" pitchFamily="34" charset="0"/>
              </a:rPr>
              <a:t>l'élève</a:t>
            </a:r>
            <a:r>
              <a:rPr lang="en-US" sz="1800" b="0" i="0" u="none" strike="noStrike" dirty="0">
                <a:solidFill>
                  <a:srgbClr val="000000"/>
                </a:solidFill>
                <a:effectLst/>
                <a:latin typeface="Calibri" panose="020F0502020204030204" pitchFamily="34" charset="0"/>
              </a:rPr>
              <a:t> et dans le guide de </a:t>
            </a:r>
            <a:r>
              <a:rPr lang="en-US" sz="1800" b="0" i="0" u="none" strike="noStrike" dirty="0" err="1">
                <a:solidFill>
                  <a:srgbClr val="000000"/>
                </a:solidFill>
                <a:effectLst/>
                <a:latin typeface="Calibri" panose="020F0502020204030204" pitchFamily="34" charset="0"/>
              </a:rPr>
              <a:t>l'enseignant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mettant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scène</a:t>
            </a:r>
            <a:r>
              <a:rPr lang="en-US" sz="1800" b="0" i="0" u="none" strike="noStrike" dirty="0">
                <a:solidFill>
                  <a:srgbClr val="000000"/>
                </a:solidFill>
                <a:effectLst/>
                <a:latin typeface="Calibri" panose="020F0502020204030204" pitchFamily="34" charset="0"/>
              </a:rPr>
              <a:t> des </a:t>
            </a:r>
            <a:r>
              <a:rPr lang="en-US" sz="1800" b="0" i="0" u="none" strike="noStrike" dirty="0" err="1">
                <a:solidFill>
                  <a:srgbClr val="000000"/>
                </a:solidFill>
                <a:effectLst/>
                <a:latin typeface="Calibri" panose="020F0502020204030204" pitchFamily="34" charset="0"/>
              </a:rPr>
              <a:t>jeunes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sont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expliquées</a:t>
            </a:r>
            <a:r>
              <a:rPr lang="en-US" sz="1800" b="0" i="0" u="none" strike="noStrike" dirty="0">
                <a:solidFill>
                  <a:srgbClr val="000000"/>
                </a:solidFill>
                <a:effectLst/>
                <a:latin typeface="Calibri" panose="020F0502020204030204" pitchFamily="34" charset="0"/>
              </a:rPr>
              <a:t>. Les </a:t>
            </a:r>
            <a:r>
              <a:rPr lang="en-US" sz="1800" b="0" i="0" u="none" strike="noStrike" dirty="0" err="1">
                <a:solidFill>
                  <a:srgbClr val="000000"/>
                </a:solidFill>
                <a:effectLst/>
                <a:latin typeface="Calibri" panose="020F0502020204030204" pitchFamily="34" charset="0"/>
              </a:rPr>
              <a:t>élèves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doivent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déterminer</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quelles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pourront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être</a:t>
            </a:r>
            <a:r>
              <a:rPr lang="en-US" sz="1800" b="0" i="0" u="none" strike="noStrike" dirty="0">
                <a:solidFill>
                  <a:srgbClr val="000000"/>
                </a:solidFill>
                <a:effectLst/>
                <a:latin typeface="Calibri" panose="020F0502020204030204" pitchFamily="34" charset="0"/>
              </a:rPr>
              <a:t> les </a:t>
            </a:r>
            <a:r>
              <a:rPr lang="en-US" sz="1800" b="0" i="0" u="none" strike="noStrike" dirty="0" err="1">
                <a:solidFill>
                  <a:srgbClr val="000000"/>
                </a:solidFill>
                <a:effectLst/>
                <a:latin typeface="Calibri" panose="020F0502020204030204" pitchFamily="34" charset="0"/>
              </a:rPr>
              <a:t>conséquences</a:t>
            </a:r>
            <a:r>
              <a:rPr lang="en-US" sz="1800" b="0" i="0" u="none" strike="noStrike" dirty="0">
                <a:solidFill>
                  <a:srgbClr val="000000"/>
                </a:solidFill>
                <a:effectLst/>
                <a:latin typeface="Calibri" panose="020F0502020204030204" pitchFamily="34" charset="0"/>
              </a:rPr>
              <a:t> aux actions de </a:t>
            </a:r>
            <a:r>
              <a:rPr lang="en-US" sz="1800" b="0" i="0" u="none" strike="noStrike" dirty="0" err="1">
                <a:solidFill>
                  <a:srgbClr val="000000"/>
                </a:solidFill>
                <a:effectLst/>
                <a:latin typeface="Calibri" panose="020F0502020204030204" pitchFamily="34" charset="0"/>
              </a:rPr>
              <a:t>ces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jeunes</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1" i="0" u="none" strike="noStrike" dirty="0">
                <a:solidFill>
                  <a:srgbClr val="000000"/>
                </a:solidFill>
                <a:effectLst/>
                <a:latin typeface="Calibri" panose="020F0502020204030204" pitchFamily="34" charset="0"/>
              </a:rPr>
              <a:t>SOURCES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Boyer c Hydro-Québec</a:t>
            </a:r>
            <a:r>
              <a:rPr lang="fr-CA" sz="1800" b="0" i="0" u="none" strike="noStrike" dirty="0">
                <a:solidFill>
                  <a:srgbClr val="000000"/>
                </a:solidFill>
                <a:effectLst/>
                <a:latin typeface="Calibri" panose="020F0502020204030204" pitchFamily="34" charset="0"/>
              </a:rPr>
              <a:t>, (1985) RL 129 (QCCS) ; Baudouin, Jean-Louis. </a:t>
            </a:r>
            <a:r>
              <a:rPr lang="fr-CA" sz="1800" b="0" i="1" u="none" strike="noStrike" dirty="0">
                <a:solidFill>
                  <a:srgbClr val="000000"/>
                </a:solidFill>
                <a:effectLst/>
                <a:latin typeface="Calibri" panose="020F0502020204030204" pitchFamily="34" charset="0"/>
              </a:rPr>
              <a:t>La responsabilité civile</a:t>
            </a:r>
            <a:r>
              <a:rPr lang="fr-CA" sz="1800" b="0" i="0" u="none" strike="noStrike" dirty="0">
                <a:solidFill>
                  <a:srgbClr val="000000"/>
                </a:solidFill>
                <a:effectLst/>
                <a:latin typeface="Calibri" panose="020F0502020204030204" pitchFamily="34" charset="0"/>
              </a:rPr>
              <a:t>, 8e éd., Cowansville, Québec, Éditions Yvon Blais, 2014</a:t>
            </a:r>
            <a:r>
              <a:rPr lang="fr-CA" sz="1800" b="0" i="0" u="none" strike="noStrike" dirty="0">
                <a:solidFill>
                  <a:srgbClr val="363636"/>
                </a:solidFill>
                <a:effectLst/>
                <a:latin typeface="Roboto" panose="02000000000000000000" pitchFamily="2" charset="0"/>
              </a:rPr>
              <a:t>, par. 1-111, p. 9 </a:t>
            </a: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responsabilité</a:t>
            </a:r>
            <a:r>
              <a:rPr lang="en-US" sz="1800" b="0" i="0" u="none" strike="noStrike" dirty="0">
                <a:solidFill>
                  <a:srgbClr val="000000"/>
                </a:solidFill>
                <a:effectLst/>
                <a:latin typeface="Calibri" panose="020F0502020204030204" pitchFamily="34" charset="0"/>
              </a:rPr>
              <a:t> civile – 7 </a:t>
            </a:r>
            <a:r>
              <a:rPr lang="en-US" sz="1800" b="0" i="0" u="none" strike="noStrike" dirty="0" err="1">
                <a:solidFill>
                  <a:srgbClr val="000000"/>
                </a:solidFill>
                <a:effectLst/>
                <a:latin typeface="Calibri" panose="020F0502020204030204" pitchFamily="34" charset="0"/>
              </a:rPr>
              <a:t>ans</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Code criminel</a:t>
            </a:r>
            <a:r>
              <a:rPr lang="fr-CA" sz="1800" b="0" i="0" u="none" strike="noStrike" dirty="0">
                <a:solidFill>
                  <a:srgbClr val="000000"/>
                </a:solidFill>
                <a:effectLst/>
                <a:latin typeface="Calibri" panose="020F0502020204030204" pitchFamily="34" charset="0"/>
              </a:rPr>
              <a:t>, LRC, (1985) </a:t>
            </a:r>
            <a:r>
              <a:rPr lang="fr-CA" sz="1800" b="0" i="0" u="none" strike="noStrike" dirty="0" err="1">
                <a:solidFill>
                  <a:srgbClr val="000000"/>
                </a:solidFill>
                <a:effectLst/>
                <a:latin typeface="Calibri" panose="020F0502020204030204" pitchFamily="34" charset="0"/>
              </a:rPr>
              <a:t>ch</a:t>
            </a:r>
            <a:r>
              <a:rPr lang="fr-CA" sz="1800" b="0" i="0" u="none" strike="noStrike" dirty="0">
                <a:solidFill>
                  <a:srgbClr val="000000"/>
                </a:solidFill>
                <a:effectLst/>
                <a:latin typeface="Calibri" panose="020F0502020204030204" pitchFamily="34" charset="0"/>
              </a:rPr>
              <a:t> C-46, art 13 ; </a:t>
            </a:r>
            <a:r>
              <a:rPr lang="fr-CA" sz="1800" b="0" i="1" u="none" strike="noStrike" dirty="0">
                <a:solidFill>
                  <a:srgbClr val="000000"/>
                </a:solidFill>
                <a:effectLst/>
                <a:latin typeface="Calibri" panose="020F0502020204030204" pitchFamily="34" charset="0"/>
              </a:rPr>
              <a:t>Loi sur le système de justice pénale pour les adolescents</a:t>
            </a:r>
            <a:r>
              <a:rPr lang="fr-CA" sz="1800" b="0" i="0" u="none" strike="noStrike" dirty="0">
                <a:solidFill>
                  <a:srgbClr val="000000"/>
                </a:solidFill>
                <a:effectLst/>
                <a:latin typeface="Calibri" panose="020F0502020204030204" pitchFamily="34" charset="0"/>
              </a:rPr>
              <a:t>, LC 2002, art 2(1) </a:t>
            </a: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responsabilité</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criminelle</a:t>
            </a:r>
            <a:r>
              <a:rPr lang="en-US" sz="1800" b="0" i="0" u="none" strike="noStrike" dirty="0">
                <a:solidFill>
                  <a:srgbClr val="000000"/>
                </a:solidFill>
                <a:effectLst/>
                <a:latin typeface="Calibri" panose="020F0502020204030204" pitchFamily="34" charset="0"/>
              </a:rPr>
              <a:t> – 12 </a:t>
            </a:r>
            <a:r>
              <a:rPr lang="en-US" sz="1800" b="0" i="0" u="none" strike="noStrike" dirty="0" err="1">
                <a:solidFill>
                  <a:srgbClr val="000000"/>
                </a:solidFill>
                <a:effectLst/>
                <a:latin typeface="Calibri" panose="020F0502020204030204" pitchFamily="34" charset="0"/>
              </a:rPr>
              <a:t>ans</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Code de procédure pénale</a:t>
            </a:r>
            <a:r>
              <a:rPr lang="fr-CA" sz="1800" b="0" i="0" u="none" strike="noStrike" dirty="0">
                <a:solidFill>
                  <a:srgbClr val="000000"/>
                </a:solidFill>
                <a:effectLst/>
                <a:latin typeface="Calibri" panose="020F0502020204030204" pitchFamily="34" charset="0"/>
              </a:rPr>
              <a:t>, RLRQ c C-251, art 5 </a:t>
            </a: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possibilité</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recevoir</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une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amende</a:t>
            </a:r>
            <a:r>
              <a:rPr lang="en-US" sz="1800" b="0" i="0" u="none" strike="noStrike" dirty="0">
                <a:solidFill>
                  <a:srgbClr val="000000"/>
                </a:solidFill>
                <a:effectLst/>
                <a:latin typeface="Calibri" panose="020F0502020204030204" pitchFamily="34" charset="0"/>
              </a:rPr>
              <a:t> – 14 </a:t>
            </a:r>
            <a:r>
              <a:rPr lang="en-US" sz="1800" b="0" i="0" u="none" strike="noStrike" dirty="0" err="1">
                <a:solidFill>
                  <a:srgbClr val="000000"/>
                </a:solidFill>
                <a:effectLst/>
                <a:latin typeface="Calibri" panose="020F0502020204030204" pitchFamily="34" charset="0"/>
              </a:rPr>
              <a:t>ans</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Code civil du Québec</a:t>
            </a:r>
            <a:r>
              <a:rPr lang="fr-CA" sz="1800" b="0" i="0" u="none" strike="noStrike" dirty="0">
                <a:solidFill>
                  <a:srgbClr val="000000"/>
                </a:solidFill>
                <a:effectLst/>
                <a:latin typeface="Calibri" panose="020F0502020204030204" pitchFamily="34" charset="0"/>
              </a:rPr>
              <a:t>, RLRQ c CCQ-1991, art 153 al. 1 </a:t>
            </a: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majorité</a:t>
            </a:r>
            <a:r>
              <a:rPr lang="en-US" sz="1800" b="0" i="0" u="none" strike="noStrike" dirty="0">
                <a:solidFill>
                  <a:srgbClr val="000000"/>
                </a:solidFill>
                <a:effectLst/>
                <a:latin typeface="Calibri" panose="020F0502020204030204" pitchFamily="34" charset="0"/>
              </a:rPr>
              <a:t> – 18 </a:t>
            </a:r>
            <a:r>
              <a:rPr lang="en-US" sz="1800" b="0" i="0" u="none" strike="noStrike" dirty="0" err="1">
                <a:solidFill>
                  <a:srgbClr val="000000"/>
                </a:solidFill>
                <a:effectLst/>
                <a:latin typeface="Calibri" panose="020F0502020204030204" pitchFamily="34" charset="0"/>
              </a:rPr>
              <a:t>ans</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F6C799D8-CF1A-4970-BB24-D57ECCEF09D1}" type="slidenum">
              <a:rPr lang="fr-CA" smtClean="0"/>
              <a:t>5</a:t>
            </a:fld>
            <a:endParaRPr lang="fr-CA"/>
          </a:p>
        </p:txBody>
      </p:sp>
    </p:spTree>
    <p:extLst>
      <p:ext uri="{BB962C8B-B14F-4D97-AF65-F5344CB8AC3E}">
        <p14:creationId xmlns:p14="http://schemas.microsoft.com/office/powerpoint/2010/main" val="4151370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US" sz="1800" b="1" i="0" u="none" strike="noStrike" dirty="0">
                <a:solidFill>
                  <a:srgbClr val="000000"/>
                </a:solidFill>
                <a:effectLst/>
                <a:latin typeface="Calibri" panose="020F0502020204030204" pitchFamily="34" charset="0"/>
              </a:rPr>
              <a:t>NOTES À L'ENSEIGNANT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err="1">
                <a:solidFill>
                  <a:srgbClr val="000000"/>
                </a:solidFill>
                <a:effectLst/>
                <a:latin typeface="Calibri" panose="020F0502020204030204" pitchFamily="34" charset="0"/>
              </a:rPr>
              <a:t>Vocabulaire</a:t>
            </a:r>
            <a:r>
              <a:rPr lang="en-US" sz="1800" b="1"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Poursuivis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err="1">
                <a:solidFill>
                  <a:srgbClr val="000000"/>
                </a:solidFill>
                <a:effectLst/>
                <a:latin typeface="Calibri" panose="020F0502020204030204" pitchFamily="34" charset="0"/>
              </a:rPr>
              <a:t>Responsabilité</a:t>
            </a:r>
            <a:r>
              <a:rPr lang="en-US" sz="1800" b="1" i="0" u="none" strike="noStrike" dirty="0">
                <a:solidFill>
                  <a:srgbClr val="000000"/>
                </a:solidFill>
                <a:effectLst/>
                <a:latin typeface="Calibri" panose="020F0502020204030204" pitchFamily="34" charset="0"/>
              </a:rPr>
              <a:t> civile des enfants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fontAlgn="base"/>
            <a:r>
              <a:rPr lang="en-US" sz="1800" b="0" i="0" u="none" strike="noStrike" dirty="0">
                <a:solidFill>
                  <a:srgbClr val="000000"/>
                </a:solidFill>
                <a:effectLst/>
                <a:latin typeface="Calibri"/>
                <a:cs typeface="Calibri"/>
              </a:rPr>
              <a:t>•</a:t>
            </a:r>
            <a:r>
              <a:rPr lang="en-US" sz="1800" dirty="0">
                <a:solidFill>
                  <a:srgbClr val="000000"/>
                </a:solidFill>
                <a:latin typeface="Calibri"/>
                <a:cs typeface="Calibri"/>
              </a:rPr>
              <a:t> </a:t>
            </a:r>
            <a:r>
              <a:rPr lang="en-US" sz="1800" b="0" i="0" u="none" strike="noStrike" dirty="0">
                <a:solidFill>
                  <a:srgbClr val="000000"/>
                </a:solidFill>
                <a:effectLst/>
                <a:latin typeface="Calibri"/>
                <a:cs typeface="Calibri"/>
              </a:rPr>
              <a:t>La </a:t>
            </a:r>
            <a:r>
              <a:rPr lang="en-US" sz="1800" b="0" i="0" u="none" strike="noStrike" dirty="0" err="1">
                <a:solidFill>
                  <a:srgbClr val="000000"/>
                </a:solidFill>
                <a:effectLst/>
                <a:latin typeface="Calibri"/>
                <a:cs typeface="Calibri"/>
              </a:rPr>
              <a:t>responsabilité</a:t>
            </a:r>
            <a:r>
              <a:rPr lang="en-US" sz="1800" b="0" i="0" u="none" strike="noStrike" dirty="0">
                <a:solidFill>
                  <a:srgbClr val="000000"/>
                </a:solidFill>
                <a:effectLst/>
                <a:latin typeface="Calibri"/>
                <a:cs typeface="Calibri"/>
              </a:rPr>
              <a:t> civile, </a:t>
            </a:r>
            <a:r>
              <a:rPr lang="en-US" sz="1800" b="0" i="0" u="none" strike="noStrike" dirty="0" err="1">
                <a:solidFill>
                  <a:srgbClr val="000000"/>
                </a:solidFill>
                <a:effectLst/>
                <a:latin typeface="Calibri"/>
                <a:cs typeface="Calibri"/>
              </a:rPr>
              <a:t>c’est</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être</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responsable</a:t>
            </a:r>
            <a:r>
              <a:rPr lang="en-US" sz="1800" b="0" i="0" u="none" strike="noStrike" dirty="0">
                <a:solidFill>
                  <a:srgbClr val="000000"/>
                </a:solidFill>
                <a:effectLst/>
                <a:latin typeface="Calibri"/>
                <a:cs typeface="Calibri"/>
              </a:rPr>
              <a:t> des </a:t>
            </a:r>
            <a:r>
              <a:rPr lang="en-US" sz="1800" b="0" i="0" u="none" strike="noStrike" dirty="0" err="1">
                <a:solidFill>
                  <a:srgbClr val="000000"/>
                </a:solidFill>
                <a:effectLst/>
                <a:latin typeface="Calibri"/>
                <a:cs typeface="Calibri"/>
              </a:rPr>
              <a:t>dégâts</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qu’on</a:t>
            </a:r>
            <a:r>
              <a:rPr lang="en-US" sz="1800" b="0" i="0" u="none" strike="noStrike" dirty="0">
                <a:solidFill>
                  <a:srgbClr val="000000"/>
                </a:solidFill>
                <a:effectLst/>
                <a:latin typeface="Calibri"/>
                <a:cs typeface="Calibri"/>
              </a:rPr>
              <a:t> fait.</a:t>
            </a:r>
            <a:r>
              <a:rPr lang="en-US" sz="1800" b="0" i="0" dirty="0">
                <a:solidFill>
                  <a:srgbClr val="444444"/>
                </a:solidFill>
                <a:effectLst/>
                <a:latin typeface="Calibri"/>
                <a:cs typeface="Calibri"/>
              </a:rPr>
              <a:t>​</a:t>
            </a:r>
            <a:endParaRPr lang="en-US" b="0" i="0" dirty="0">
              <a:solidFill>
                <a:srgbClr val="444444"/>
              </a:solidFill>
              <a:effectLst/>
              <a:latin typeface="Calibri"/>
              <a:cs typeface="Calibri"/>
            </a:endParaRPr>
          </a:p>
          <a:p>
            <a:pPr fontAlgn="base"/>
            <a:r>
              <a:rPr lang="en-US" sz="1800" b="0" i="0" u="none" strike="noStrike" dirty="0">
                <a:solidFill>
                  <a:srgbClr val="000000"/>
                </a:solidFill>
                <a:effectLst/>
                <a:latin typeface="Calibri"/>
                <a:cs typeface="Calibri"/>
              </a:rPr>
              <a:t>•</a:t>
            </a:r>
            <a:r>
              <a:rPr lang="en-US" sz="1800" dirty="0">
                <a:solidFill>
                  <a:srgbClr val="000000"/>
                </a:solidFill>
                <a:latin typeface="Calibri"/>
                <a:cs typeface="Calibri"/>
              </a:rPr>
              <a:t> </a:t>
            </a:r>
            <a:r>
              <a:rPr lang="en-US" sz="1800" b="0" i="0" u="none" strike="noStrike" dirty="0">
                <a:solidFill>
                  <a:srgbClr val="000000"/>
                </a:solidFill>
                <a:effectLst/>
                <a:latin typeface="Calibri"/>
                <a:cs typeface="Calibri"/>
              </a:rPr>
              <a:t>Sans que des </a:t>
            </a:r>
            <a:r>
              <a:rPr lang="en-US" sz="1800" b="0" i="0" u="none" strike="noStrike" dirty="0" err="1">
                <a:solidFill>
                  <a:srgbClr val="000000"/>
                </a:solidFill>
                <a:effectLst/>
                <a:latin typeface="Calibri"/>
                <a:cs typeface="Calibri"/>
              </a:rPr>
              <a:t>gestes</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soient</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criminels</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certains</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gestes</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peuvent</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entraîner</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notre</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responsabilité</a:t>
            </a:r>
            <a:r>
              <a:rPr lang="en-US" sz="1800" b="0" i="0" u="none" strike="noStrike" dirty="0">
                <a:solidFill>
                  <a:srgbClr val="000000"/>
                </a:solidFill>
                <a:effectLst/>
                <a:latin typeface="Calibri"/>
                <a:cs typeface="Calibri"/>
              </a:rPr>
              <a:t> civile. Cela </a:t>
            </a:r>
            <a:r>
              <a:rPr lang="en-US" sz="1800" b="0" i="0" u="none" strike="noStrike" dirty="0" err="1">
                <a:solidFill>
                  <a:srgbClr val="000000"/>
                </a:solidFill>
                <a:effectLst/>
                <a:latin typeface="Calibri"/>
                <a:cs typeface="Calibri"/>
              </a:rPr>
              <a:t>veut</a:t>
            </a:r>
            <a:r>
              <a:rPr lang="en-US" sz="1800" b="0" i="0" u="none" strike="noStrike" dirty="0">
                <a:solidFill>
                  <a:srgbClr val="000000"/>
                </a:solidFill>
                <a:effectLst/>
                <a:latin typeface="Calibri"/>
                <a:cs typeface="Calibri"/>
              </a:rPr>
              <a:t> dire </a:t>
            </a:r>
            <a:r>
              <a:rPr lang="en-US" sz="1800" b="0" i="0" u="none" strike="noStrike" dirty="0" err="1">
                <a:solidFill>
                  <a:srgbClr val="000000"/>
                </a:solidFill>
                <a:effectLst/>
                <a:latin typeface="Calibri"/>
                <a:cs typeface="Calibri"/>
              </a:rPr>
              <a:t>qu’on</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peut</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être</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tenu</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responsable</a:t>
            </a:r>
            <a:r>
              <a:rPr lang="en-US" sz="1800" b="0" i="0" u="none" strike="noStrike" dirty="0">
                <a:solidFill>
                  <a:srgbClr val="000000"/>
                </a:solidFill>
                <a:effectLst/>
                <a:latin typeface="Calibri"/>
                <a:cs typeface="Calibri"/>
              </a:rPr>
              <a:t> de </a:t>
            </a:r>
            <a:r>
              <a:rPr lang="en-US" sz="1800" b="0" i="0" u="none" strike="noStrike" dirty="0" err="1">
                <a:solidFill>
                  <a:srgbClr val="000000"/>
                </a:solidFill>
                <a:effectLst/>
                <a:latin typeface="Calibri"/>
                <a:cs typeface="Calibri"/>
              </a:rPr>
              <a:t>certaines</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fautes</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qu’on</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commet</a:t>
            </a:r>
            <a:r>
              <a:rPr lang="en-US" sz="1800" b="0" i="0" u="none" strike="noStrike" dirty="0">
                <a:solidFill>
                  <a:srgbClr val="000000"/>
                </a:solidFill>
                <a:effectLst/>
                <a:latin typeface="Calibri"/>
                <a:cs typeface="Calibri"/>
              </a:rPr>
              <a:t> et </a:t>
            </a:r>
            <a:r>
              <a:rPr lang="en-US" sz="1800" b="0" i="0" u="none" strike="noStrike" dirty="0" err="1">
                <a:solidFill>
                  <a:srgbClr val="000000"/>
                </a:solidFill>
                <a:effectLst/>
                <a:latin typeface="Calibri"/>
                <a:cs typeface="Calibri"/>
              </a:rPr>
              <a:t>qu’on</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devra</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réparer</a:t>
            </a:r>
            <a:r>
              <a:rPr lang="en-US" sz="1800" b="0" i="0" u="none" strike="noStrike" dirty="0">
                <a:solidFill>
                  <a:srgbClr val="000000"/>
                </a:solidFill>
                <a:effectLst/>
                <a:latin typeface="Calibri"/>
                <a:cs typeface="Calibri"/>
              </a:rPr>
              <a:t> les </a:t>
            </a:r>
            <a:r>
              <a:rPr lang="en-US" sz="1800" b="0" i="0" u="none" strike="noStrike" dirty="0" err="1">
                <a:solidFill>
                  <a:srgbClr val="000000"/>
                </a:solidFill>
                <a:effectLst/>
                <a:latin typeface="Calibri"/>
                <a:cs typeface="Calibri"/>
              </a:rPr>
              <a:t>dommages</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causés</a:t>
            </a:r>
            <a:r>
              <a:rPr lang="en-US" sz="1800" b="0" i="0" u="none" strike="noStrike" dirty="0">
                <a:solidFill>
                  <a:srgbClr val="000000"/>
                </a:solidFill>
                <a:effectLst/>
                <a:latin typeface="Calibri"/>
                <a:cs typeface="Calibri"/>
              </a:rPr>
              <a:t>.</a:t>
            </a:r>
            <a:r>
              <a:rPr lang="en-US" sz="1800" b="0" i="0" dirty="0">
                <a:solidFill>
                  <a:srgbClr val="444444"/>
                </a:solidFill>
                <a:effectLst/>
                <a:latin typeface="Calibri"/>
                <a:cs typeface="Calibri"/>
              </a:rPr>
              <a:t>​</a:t>
            </a:r>
            <a:endParaRPr lang="en-US" b="0" i="0" dirty="0">
              <a:solidFill>
                <a:srgbClr val="444444"/>
              </a:solidFill>
              <a:effectLst/>
              <a:latin typeface="Calibri"/>
              <a:cs typeface="Calibri"/>
            </a:endParaRPr>
          </a:p>
          <a:p>
            <a:pPr fontAlgn="base"/>
            <a:r>
              <a:rPr lang="en-US" sz="1800" b="0" i="0" u="none" strike="noStrike" dirty="0">
                <a:solidFill>
                  <a:srgbClr val="000000"/>
                </a:solidFill>
                <a:effectLst/>
                <a:latin typeface="Calibri"/>
                <a:cs typeface="Calibri"/>
              </a:rPr>
              <a:t>•</a:t>
            </a:r>
            <a:r>
              <a:rPr lang="en-US" sz="1800" dirty="0">
                <a:solidFill>
                  <a:srgbClr val="000000"/>
                </a:solidFill>
                <a:latin typeface="Calibri"/>
                <a:cs typeface="Calibri"/>
              </a:rPr>
              <a:t> </a:t>
            </a:r>
            <a:r>
              <a:rPr lang="en-US" sz="1800" b="0" i="0" u="none" strike="noStrike" dirty="0">
                <a:solidFill>
                  <a:srgbClr val="000000"/>
                </a:solidFill>
                <a:effectLst/>
                <a:latin typeface="Calibri"/>
                <a:cs typeface="Calibri"/>
              </a:rPr>
              <a:t>La </a:t>
            </a:r>
            <a:r>
              <a:rPr lang="en-US" sz="1800" b="0" i="0" u="none" strike="noStrike" dirty="0" err="1">
                <a:solidFill>
                  <a:srgbClr val="000000"/>
                </a:solidFill>
                <a:effectLst/>
                <a:latin typeface="Calibri"/>
                <a:cs typeface="Calibri"/>
              </a:rPr>
              <a:t>loi</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prévoit</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qu’on</a:t>
            </a:r>
            <a:r>
              <a:rPr lang="en-US" sz="1800" b="0" i="0" u="none" strike="noStrike" dirty="0">
                <a:solidFill>
                  <a:srgbClr val="000000"/>
                </a:solidFill>
                <a:effectLst/>
                <a:latin typeface="Calibri"/>
                <a:cs typeface="Calibri"/>
              </a:rPr>
              <a:t> a le devoir de ne pas </a:t>
            </a:r>
            <a:r>
              <a:rPr lang="en-US" sz="1800" b="0" i="0" u="none" strike="noStrike" dirty="0" err="1">
                <a:solidFill>
                  <a:srgbClr val="000000"/>
                </a:solidFill>
                <a:effectLst/>
                <a:latin typeface="Calibri"/>
                <a:cs typeface="Calibri"/>
              </a:rPr>
              <a:t>nuire</a:t>
            </a:r>
            <a:r>
              <a:rPr lang="en-US" sz="1800" b="0" i="0" u="none" strike="noStrike" dirty="0">
                <a:solidFill>
                  <a:srgbClr val="000000"/>
                </a:solidFill>
                <a:effectLst/>
                <a:latin typeface="Calibri"/>
                <a:cs typeface="Calibri"/>
              </a:rPr>
              <a:t> aux </a:t>
            </a:r>
            <a:r>
              <a:rPr lang="en-US" sz="1800" b="0" i="0" u="none" strike="noStrike" dirty="0" err="1">
                <a:solidFill>
                  <a:srgbClr val="000000"/>
                </a:solidFill>
                <a:effectLst/>
                <a:latin typeface="Calibri"/>
                <a:cs typeface="Calibri"/>
              </a:rPr>
              <a:t>autres</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Ainsi</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si</a:t>
            </a:r>
            <a:r>
              <a:rPr lang="en-US" sz="1800" b="0" i="0" u="none" strike="noStrike" dirty="0">
                <a:solidFill>
                  <a:srgbClr val="000000"/>
                </a:solidFill>
                <a:effectLst/>
                <a:latin typeface="Calibri"/>
                <a:cs typeface="Calibri"/>
              </a:rPr>
              <a:t> on cause du tort, on doit le </a:t>
            </a:r>
            <a:r>
              <a:rPr lang="en-US" sz="1800" b="0" i="0" u="none" strike="noStrike" dirty="0" err="1">
                <a:solidFill>
                  <a:srgbClr val="000000"/>
                </a:solidFill>
                <a:effectLst/>
                <a:latin typeface="Calibri"/>
                <a:cs typeface="Calibri"/>
              </a:rPr>
              <a:t>réparer</a:t>
            </a:r>
            <a:r>
              <a:rPr lang="en-US" sz="1800" b="0" i="0" u="none" strike="noStrike" dirty="0">
                <a:solidFill>
                  <a:srgbClr val="000000"/>
                </a:solidFill>
                <a:effectLst/>
                <a:latin typeface="Calibri"/>
                <a:cs typeface="Calibri"/>
              </a:rPr>
              <a:t>.</a:t>
            </a:r>
            <a:r>
              <a:rPr lang="en-US" sz="1800" b="0" i="0" dirty="0">
                <a:solidFill>
                  <a:srgbClr val="444444"/>
                </a:solidFill>
                <a:effectLst/>
                <a:latin typeface="Calibri"/>
                <a:cs typeface="Calibri"/>
              </a:rPr>
              <a:t>​</a:t>
            </a:r>
            <a:endParaRPr lang="en-US" b="0" i="0" dirty="0">
              <a:solidFill>
                <a:srgbClr val="444444"/>
              </a:solidFill>
              <a:effectLst/>
              <a:latin typeface="Calibri"/>
              <a:cs typeface="Calibri"/>
            </a:endParaRPr>
          </a:p>
          <a:p>
            <a:pPr fontAlgn="base">
              <a:buFont typeface="Arial" panose="020B0604020202020204" pitchFamily="34" charset="0"/>
              <a:buChar char="•"/>
            </a:pPr>
            <a:r>
              <a:rPr lang="en-US" sz="1800" u="sng" dirty="0">
                <a:solidFill>
                  <a:srgbClr val="000000"/>
                </a:solidFill>
                <a:latin typeface="Calibri"/>
                <a:cs typeface="Calibri"/>
              </a:rPr>
              <a:t> </a:t>
            </a:r>
            <a:r>
              <a:rPr lang="en-US" sz="1800" b="0" i="0" u="sng" dirty="0">
                <a:solidFill>
                  <a:srgbClr val="000000"/>
                </a:solidFill>
                <a:effectLst/>
                <a:latin typeface="Calibri"/>
                <a:cs typeface="Calibri"/>
              </a:rPr>
              <a:t>Attention!</a:t>
            </a:r>
            <a:r>
              <a:rPr lang="en-US" sz="1800" b="0" i="0" u="none" strike="noStrike" dirty="0">
                <a:solidFill>
                  <a:srgbClr val="000000"/>
                </a:solidFill>
                <a:effectLst/>
                <a:latin typeface="Calibri"/>
                <a:cs typeface="Calibri"/>
              </a:rPr>
              <a:t> Cela ne </a:t>
            </a:r>
            <a:r>
              <a:rPr lang="en-US" sz="1800" b="0" i="0" u="none" strike="noStrike" dirty="0" err="1">
                <a:solidFill>
                  <a:srgbClr val="000000"/>
                </a:solidFill>
                <a:effectLst/>
                <a:latin typeface="Calibri"/>
                <a:cs typeface="Calibri"/>
              </a:rPr>
              <a:t>concerne</a:t>
            </a:r>
            <a:r>
              <a:rPr lang="en-US" sz="1800" b="0" i="0" u="none" strike="noStrike" dirty="0">
                <a:solidFill>
                  <a:srgbClr val="000000"/>
                </a:solidFill>
                <a:effectLst/>
                <a:latin typeface="Calibri"/>
                <a:cs typeface="Calibri"/>
              </a:rPr>
              <a:t> pas les simples accidents!</a:t>
            </a:r>
            <a:r>
              <a:rPr lang="en-US" sz="1800" b="0" i="0" dirty="0">
                <a:solidFill>
                  <a:srgbClr val="444444"/>
                </a:solidFill>
                <a:effectLst/>
                <a:latin typeface="Calibri"/>
                <a:cs typeface="Calibri"/>
              </a:rPr>
              <a:t>​</a:t>
            </a: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 Pour </a:t>
            </a:r>
            <a:r>
              <a:rPr lang="en-US" sz="1800" b="0" i="0" u="none" strike="noStrike" dirty="0" err="1">
                <a:solidFill>
                  <a:srgbClr val="000000"/>
                </a:solidFill>
                <a:effectLst/>
                <a:latin typeface="Calibri" panose="020F0502020204030204" pitchFamily="34" charset="0"/>
              </a:rPr>
              <a:t>être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responsable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civilement</a:t>
            </a:r>
            <a:r>
              <a:rPr lang="en-US" sz="1800" b="0" i="0" u="none" strike="noStrike" dirty="0">
                <a:solidFill>
                  <a:srgbClr val="000000"/>
                </a:solidFill>
                <a:effectLst/>
                <a:latin typeface="Calibri" panose="020F0502020204030204" pitchFamily="34" charset="0"/>
              </a:rPr>
              <a:t> (et </a:t>
            </a:r>
            <a:r>
              <a:rPr lang="en-US" sz="1800" b="0" i="0" u="none" strike="noStrike" dirty="0" err="1">
                <a:solidFill>
                  <a:srgbClr val="000000"/>
                </a:solidFill>
                <a:effectLst/>
                <a:latin typeface="Calibri" panose="020F0502020204030204" pitchFamily="34" charset="0"/>
              </a:rPr>
              <a:t>être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obligé</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réparer</a:t>
            </a:r>
            <a:r>
              <a:rPr lang="en-US" sz="1800" b="0" i="0" u="none" strike="noStrike" dirty="0">
                <a:solidFill>
                  <a:srgbClr val="000000"/>
                </a:solidFill>
                <a:effectLst/>
                <a:latin typeface="Calibri" panose="020F0502020204030204" pitchFamily="34" charset="0"/>
              </a:rPr>
              <a:t> le </a:t>
            </a:r>
            <a:r>
              <a:rPr lang="en-US" sz="1800" b="0" i="0" u="none" strike="noStrike" dirty="0" err="1">
                <a:solidFill>
                  <a:srgbClr val="000000"/>
                </a:solidFill>
                <a:effectLst/>
                <a:latin typeface="Calibri" panose="020F0502020204030204" pitchFamily="34" charset="0"/>
              </a:rPr>
              <a:t>dommage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causé</a:t>
            </a:r>
            <a:r>
              <a:rPr lang="en-US" sz="1800" b="0" i="0" u="none" strike="noStrike" dirty="0">
                <a:solidFill>
                  <a:srgbClr val="000000"/>
                </a:solidFill>
                <a:effectLst/>
                <a:latin typeface="Calibri" panose="020F0502020204030204" pitchFamily="34" charset="0"/>
              </a:rPr>
              <a:t> à </a:t>
            </a:r>
            <a:r>
              <a:rPr lang="en-US" sz="1800" b="0" i="0" u="none" strike="noStrike" dirty="0" err="1">
                <a:solidFill>
                  <a:srgbClr val="000000"/>
                </a:solidFill>
                <a:effectLst/>
                <a:latin typeface="Calibri" panose="020F0502020204030204" pitchFamily="34" charset="0"/>
              </a:rPr>
              <a:t>l’autre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personne</a:t>
            </a:r>
            <a:r>
              <a:rPr lang="en-US" sz="1800" b="0" i="0" u="none" strike="noStrike" dirty="0">
                <a:solidFill>
                  <a:srgbClr val="000000"/>
                </a:solidFill>
                <a:effectLst/>
                <a:latin typeface="Calibri" panose="020F0502020204030204" pitchFamily="34" charset="0"/>
              </a:rPr>
              <a:t>), il faut que la </a:t>
            </a:r>
            <a:r>
              <a:rPr lang="en-US" sz="1800" b="0" i="0" u="none" strike="noStrike" dirty="0" err="1">
                <a:solidFill>
                  <a:srgbClr val="000000"/>
                </a:solidFill>
                <a:effectLst/>
                <a:latin typeface="Calibri" panose="020F0502020204030204" pitchFamily="34" charset="0"/>
              </a:rPr>
              <a:t>personne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commette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une</a:t>
            </a:r>
            <a:r>
              <a:rPr lang="en-US" sz="1800" b="0" i="0"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faute</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On doit </a:t>
            </a:r>
            <a:r>
              <a:rPr lang="en-US" sz="1800" b="0" i="0" u="none" strike="noStrike" dirty="0" err="1">
                <a:solidFill>
                  <a:srgbClr val="000000"/>
                </a:solidFill>
                <a:effectLst/>
                <a:latin typeface="Calibri" panose="020F0502020204030204" pitchFamily="34" charset="0"/>
              </a:rPr>
              <a:t>d’abord</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déterminer</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si</a:t>
            </a:r>
            <a:r>
              <a:rPr lang="en-US" sz="1800" b="0" i="0" u="none" strike="noStrike" dirty="0">
                <a:solidFill>
                  <a:srgbClr val="000000"/>
                </a:solidFill>
                <a:effectLst/>
                <a:latin typeface="Calibri" panose="020F0502020204030204" pitchFamily="34" charset="0"/>
              </a:rPr>
              <a:t> la </a:t>
            </a:r>
            <a:r>
              <a:rPr lang="en-US" sz="1800" b="0" i="0" u="none" strike="noStrike" dirty="0" err="1">
                <a:solidFill>
                  <a:srgbClr val="000000"/>
                </a:solidFill>
                <a:effectLst/>
                <a:latin typeface="Calibri" panose="020F0502020204030204" pitchFamily="34" charset="0"/>
              </a:rPr>
              <a:t>personne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pouvait</a:t>
            </a:r>
            <a:r>
              <a:rPr lang="en-US" sz="1800" b="0" i="0" u="none" strike="noStrike" dirty="0">
                <a:solidFill>
                  <a:srgbClr val="000000"/>
                </a:solidFill>
                <a:effectLst/>
                <a:latin typeface="Calibri" panose="020F0502020204030204" pitchFamily="34" charset="0"/>
              </a:rPr>
              <a:t> se </a:t>
            </a:r>
            <a:r>
              <a:rPr lang="en-US" sz="1800" b="0" i="0" u="none" strike="noStrike" dirty="0" err="1">
                <a:solidFill>
                  <a:srgbClr val="000000"/>
                </a:solidFill>
                <a:effectLst/>
                <a:latin typeface="Calibri" panose="020F0502020204030204" pitchFamily="34" charset="0"/>
              </a:rPr>
              <a:t>rendre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compte</a:t>
            </a:r>
            <a:r>
              <a:rPr lang="en-US" sz="1800" b="0" i="0" u="none" strike="noStrike" dirty="0">
                <a:solidFill>
                  <a:srgbClr val="000000"/>
                </a:solidFill>
                <a:effectLst/>
                <a:latin typeface="Calibri" panose="020F0502020204030204" pitchFamily="34" charset="0"/>
              </a:rPr>
              <a:t> de la nature de </a:t>
            </a:r>
            <a:r>
              <a:rPr lang="en-US" sz="1800" b="0" i="0" u="none" strike="noStrike" dirty="0" err="1">
                <a:solidFill>
                  <a:srgbClr val="000000"/>
                </a:solidFill>
                <a:effectLst/>
                <a:latin typeface="Calibri" panose="020F0502020204030204" pitchFamily="34" charset="0"/>
              </a:rPr>
              <a:t>l’acte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qu’elle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posait</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sa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portée</a:t>
            </a:r>
            <a:r>
              <a:rPr lang="en-US" sz="1800" b="0" i="0" u="none" strike="noStrike" dirty="0">
                <a:solidFill>
                  <a:srgbClr val="000000"/>
                </a:solidFill>
                <a:effectLst/>
                <a:latin typeface="Calibri" panose="020F0502020204030204" pitchFamily="34" charset="0"/>
              </a:rPr>
              <a:t> et des </a:t>
            </a:r>
            <a:r>
              <a:rPr lang="en-US" sz="1800" b="0" i="0" u="none" strike="noStrike" dirty="0" err="1">
                <a:solidFill>
                  <a:srgbClr val="000000"/>
                </a:solidFill>
                <a:effectLst/>
                <a:latin typeface="Calibri" panose="020F0502020204030204" pitchFamily="34" charset="0"/>
              </a:rPr>
              <a:t>conséquences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possibles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c’est</a:t>
            </a:r>
            <a:r>
              <a:rPr lang="en-US" sz="1800" b="0" i="0" u="none" strike="noStrike" dirty="0">
                <a:solidFill>
                  <a:srgbClr val="000000"/>
                </a:solidFill>
                <a:effectLst/>
                <a:latin typeface="Calibri" panose="020F0502020204030204" pitchFamily="34" charset="0"/>
              </a:rPr>
              <a:t>-à-dire </a:t>
            </a:r>
            <a:r>
              <a:rPr lang="en-US" sz="1800" b="0" i="0" u="none" strike="noStrike" dirty="0" err="1">
                <a:solidFill>
                  <a:srgbClr val="000000"/>
                </a:solidFill>
                <a:effectLst/>
                <a:latin typeface="Calibri" panose="020F0502020204030204" pitchFamily="34" charset="0"/>
              </a:rPr>
              <a:t>être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doué</a:t>
            </a:r>
            <a:r>
              <a:rPr lang="en-US" sz="1800" b="0" i="0" u="none" strike="noStrike" dirty="0">
                <a:solidFill>
                  <a:srgbClr val="000000"/>
                </a:solidFill>
                <a:effectLst/>
                <a:latin typeface="Calibri" panose="020F0502020204030204" pitchFamily="34" charset="0"/>
              </a:rPr>
              <a:t> de raison, </a:t>
            </a:r>
            <a:r>
              <a:rPr lang="en-US" sz="1800" b="0" i="0" u="none" strike="noStrike" dirty="0" err="1">
                <a:solidFill>
                  <a:srgbClr val="000000"/>
                </a:solidFill>
                <a:effectLst/>
                <a:latin typeface="Calibri" panose="020F0502020204030204" pitchFamily="34" charset="0"/>
              </a:rPr>
              <a:t>avoir</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une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faculté</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discernement</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Dans la </a:t>
            </a:r>
            <a:r>
              <a:rPr lang="en-US" sz="1800" b="0" i="0" u="none" strike="noStrike" dirty="0" err="1">
                <a:solidFill>
                  <a:srgbClr val="000000"/>
                </a:solidFill>
                <a:effectLst/>
                <a:latin typeface="Calibri" panose="020F0502020204030204" pitchFamily="34" charset="0"/>
              </a:rPr>
              <a:t>loi</a:t>
            </a:r>
            <a:r>
              <a:rPr lang="en-US" sz="1800" b="0" i="0" u="none" strike="noStrike" dirty="0">
                <a:solidFill>
                  <a:srgbClr val="000000"/>
                </a:solidFill>
                <a:effectLst/>
                <a:latin typeface="Calibri" panose="020F0502020204030204" pitchFamily="34" charset="0"/>
              </a:rPr>
              <a:t>, il </a:t>
            </a:r>
            <a:r>
              <a:rPr lang="en-US" sz="1800" b="0" i="0" u="none" strike="noStrike" dirty="0" err="1">
                <a:solidFill>
                  <a:srgbClr val="000000"/>
                </a:solidFill>
                <a:effectLst/>
                <a:latin typeface="Calibri" panose="020F0502020204030204" pitchFamily="34" charset="0"/>
              </a:rPr>
              <a:t>n’y</a:t>
            </a:r>
            <a:r>
              <a:rPr lang="en-US" sz="1800" b="0" i="0" u="none" strike="noStrike" dirty="0">
                <a:solidFill>
                  <a:srgbClr val="000000"/>
                </a:solidFill>
                <a:effectLst/>
                <a:latin typeface="Calibri" panose="020F0502020204030204" pitchFamily="34" charset="0"/>
              </a:rPr>
              <a:t> a pas </a:t>
            </a:r>
            <a:r>
              <a:rPr lang="en-US" sz="1800" b="0" i="0" u="none" strike="noStrike" dirty="0" err="1">
                <a:solidFill>
                  <a:srgbClr val="000000"/>
                </a:solidFill>
                <a:effectLst/>
                <a:latin typeface="Calibri" panose="020F0502020204030204" pitchFamily="34" charset="0"/>
              </a:rPr>
              <a:t>d’âge</a:t>
            </a:r>
            <a:r>
              <a:rPr lang="en-US" sz="1800" b="0" i="0" u="none" strike="noStrike" dirty="0">
                <a:solidFill>
                  <a:srgbClr val="000000"/>
                </a:solidFill>
                <a:effectLst/>
                <a:latin typeface="Calibri" panose="020F0502020204030204" pitchFamily="34" charset="0"/>
              </a:rPr>
              <a:t> minimum </a:t>
            </a:r>
            <a:r>
              <a:rPr lang="en-US" sz="1800" b="0" i="0" u="none" strike="noStrike" dirty="0" err="1">
                <a:solidFill>
                  <a:srgbClr val="000000"/>
                </a:solidFill>
                <a:effectLst/>
                <a:latin typeface="Calibri" panose="020F0502020204030204" pitchFamily="34" charset="0"/>
              </a:rPr>
              <a:t>où</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l’enfant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est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considéré</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posséder</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cette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faculté</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discernement</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Les </a:t>
            </a:r>
            <a:r>
              <a:rPr lang="en-US" sz="1800" b="0" i="0" u="none" strike="noStrike" dirty="0" err="1">
                <a:solidFill>
                  <a:srgbClr val="000000"/>
                </a:solidFill>
                <a:effectLst/>
                <a:latin typeface="Calibri" panose="020F0502020204030204" pitchFamily="34" charset="0"/>
              </a:rPr>
              <a:t>juges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décidé</a:t>
            </a:r>
            <a:r>
              <a:rPr lang="en-US" sz="1800" b="0" i="0" u="none" strike="noStrike" dirty="0">
                <a:solidFill>
                  <a:srgbClr val="000000"/>
                </a:solidFill>
                <a:effectLst/>
                <a:latin typeface="Calibri" panose="020F0502020204030204" pitchFamily="34" charset="0"/>
              </a:rPr>
              <a:t> que </a:t>
            </a:r>
            <a:r>
              <a:rPr lang="en-US" sz="1800" b="0" i="0" u="none" strike="noStrike" dirty="0" err="1">
                <a:solidFill>
                  <a:srgbClr val="000000"/>
                </a:solidFill>
                <a:effectLst/>
                <a:latin typeface="Calibri" panose="020F0502020204030204" pitchFamily="34" charset="0"/>
              </a:rPr>
              <a:t>c’est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vers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l’âge</a:t>
            </a:r>
            <a:r>
              <a:rPr lang="en-US" sz="1800" b="0" i="0" u="none" strike="noStrike" dirty="0">
                <a:solidFill>
                  <a:srgbClr val="000000"/>
                </a:solidFill>
                <a:effectLst/>
                <a:latin typeface="Calibri" panose="020F0502020204030204" pitchFamily="34" charset="0"/>
              </a:rPr>
              <a:t> de 7 </a:t>
            </a:r>
            <a:r>
              <a:rPr lang="en-US" sz="1800" b="0" i="0" u="none" strike="noStrike" dirty="0" err="1">
                <a:solidFill>
                  <a:srgbClr val="000000"/>
                </a:solidFill>
                <a:effectLst/>
                <a:latin typeface="Calibri" panose="020F0502020204030204" pitchFamily="34" charset="0"/>
              </a:rPr>
              <a:t>ans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qu’un</a:t>
            </a:r>
            <a:r>
              <a:rPr lang="en-US" sz="1800" b="0" i="0" u="none" strike="noStrike" dirty="0">
                <a:solidFill>
                  <a:srgbClr val="000000"/>
                </a:solidFill>
                <a:effectLst/>
                <a:latin typeface="Calibri" panose="020F0502020204030204" pitchFamily="34" charset="0"/>
              </a:rPr>
              <a:t> enfant </a:t>
            </a:r>
            <a:r>
              <a:rPr lang="en-US" sz="1800" b="0" i="0" u="none" strike="noStrike" dirty="0" err="1">
                <a:solidFill>
                  <a:srgbClr val="000000"/>
                </a:solidFill>
                <a:effectLst/>
                <a:latin typeface="Calibri" panose="020F0502020204030204" pitchFamily="34" charset="0"/>
              </a:rPr>
              <a:t>peut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être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tenu</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responsable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civilement</a:t>
            </a:r>
            <a:r>
              <a:rPr lang="en-US" sz="1800" b="0" i="0" u="none" strike="noStrike" dirty="0">
                <a:solidFill>
                  <a:srgbClr val="000000"/>
                </a:solidFill>
                <a:effectLst/>
                <a:latin typeface="Calibri" panose="020F0502020204030204" pitchFamily="34" charset="0"/>
              </a:rPr>
              <a:t> des </a:t>
            </a:r>
            <a:r>
              <a:rPr lang="en-US" sz="1800" b="0" i="0" u="none" strike="noStrike" dirty="0" err="1">
                <a:solidFill>
                  <a:srgbClr val="000000"/>
                </a:solidFill>
                <a:effectLst/>
                <a:latin typeface="Calibri" panose="020F0502020204030204" pitchFamily="34" charset="0"/>
              </a:rPr>
              <a:t>actes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qu’il</a:t>
            </a:r>
            <a:r>
              <a:rPr lang="en-US" sz="1800" b="0" i="0" u="none" strike="noStrike" dirty="0">
                <a:solidFill>
                  <a:srgbClr val="000000"/>
                </a:solidFill>
                <a:effectLst/>
                <a:latin typeface="Calibri" panose="020F0502020204030204" pitchFamily="34" charset="0"/>
              </a:rPr>
              <a:t> pose. Pour </a:t>
            </a:r>
            <a:r>
              <a:rPr lang="en-US" sz="1800" b="0" i="0" u="none" strike="noStrike" dirty="0" err="1">
                <a:solidFill>
                  <a:srgbClr val="000000"/>
                </a:solidFill>
                <a:effectLst/>
                <a:latin typeface="Calibri" panose="020F0502020204030204" pitchFamily="34" charset="0"/>
              </a:rPr>
              <a:t>déterminer</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si</a:t>
            </a:r>
            <a:r>
              <a:rPr lang="en-US" sz="1800" b="0" i="0" u="none" strike="noStrike" dirty="0">
                <a:solidFill>
                  <a:srgbClr val="000000"/>
                </a:solidFill>
                <a:effectLst/>
                <a:latin typeface="Calibri" panose="020F0502020204030204" pitchFamily="34" charset="0"/>
              </a:rPr>
              <a:t> un enfant </a:t>
            </a:r>
            <a:r>
              <a:rPr lang="en-US" sz="1800" b="0" i="0" u="none" strike="noStrike" dirty="0" err="1">
                <a:solidFill>
                  <a:srgbClr val="000000"/>
                </a:solidFill>
                <a:effectLst/>
                <a:latin typeface="Calibri" panose="020F0502020204030204" pitchFamily="34" charset="0"/>
              </a:rPr>
              <a:t>est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doué</a:t>
            </a:r>
            <a:r>
              <a:rPr lang="en-US" sz="1800" b="0" i="0" u="none" strike="noStrike" dirty="0">
                <a:solidFill>
                  <a:srgbClr val="000000"/>
                </a:solidFill>
                <a:effectLst/>
                <a:latin typeface="Calibri" panose="020F0502020204030204" pitchFamily="34" charset="0"/>
              </a:rPr>
              <a:t> de raison, le tribunal </a:t>
            </a:r>
            <a:r>
              <a:rPr lang="en-US" sz="1800" b="0" i="0" u="none" strike="noStrike" dirty="0" err="1">
                <a:solidFill>
                  <a:srgbClr val="000000"/>
                </a:solidFill>
                <a:effectLst/>
                <a:latin typeface="Calibri" panose="020F0502020204030204" pitchFamily="34" charset="0"/>
              </a:rPr>
              <a:t>observera</a:t>
            </a:r>
            <a:r>
              <a:rPr lang="en-US" sz="1800" b="0" i="0" u="none" strike="noStrike" dirty="0">
                <a:solidFill>
                  <a:srgbClr val="000000"/>
                </a:solidFill>
                <a:effectLst/>
                <a:latin typeface="Calibri" panose="020F0502020204030204" pitchFamily="34" charset="0"/>
              </a:rPr>
              <a:t> le </a:t>
            </a:r>
            <a:r>
              <a:rPr lang="en-US" sz="1800" b="0" i="0" u="none" strike="noStrike" dirty="0" err="1">
                <a:solidFill>
                  <a:srgbClr val="000000"/>
                </a:solidFill>
                <a:effectLst/>
                <a:latin typeface="Calibri" panose="020F0502020204030204" pitchFamily="34" charset="0"/>
              </a:rPr>
              <a:t>développement</a:t>
            </a:r>
            <a:r>
              <a:rPr lang="en-US" sz="1800" b="0" i="0" u="none" strike="noStrike" dirty="0">
                <a:solidFill>
                  <a:srgbClr val="000000"/>
                </a:solidFill>
                <a:effectLst/>
                <a:latin typeface="Calibri" panose="020F0502020204030204" pitchFamily="34" charset="0"/>
              </a:rPr>
              <a:t> mental de </a:t>
            </a:r>
            <a:r>
              <a:rPr lang="en-US" sz="1800" b="0" i="0" u="none" strike="noStrike" dirty="0" err="1">
                <a:solidFill>
                  <a:srgbClr val="000000"/>
                </a:solidFill>
                <a:effectLst/>
                <a:latin typeface="Calibri" panose="020F0502020204030204" pitchFamily="34" charset="0"/>
              </a:rPr>
              <a:t>l’enfant</a:t>
            </a:r>
            <a:r>
              <a:rPr lang="en-US" sz="1800" b="0" i="0" u="none" strike="noStrike" dirty="0">
                <a:solidFill>
                  <a:srgbClr val="000000"/>
                </a:solidFill>
                <a:effectLst/>
                <a:latin typeface="Calibri" panose="020F0502020204030204" pitchFamily="34" charset="0"/>
              </a:rPr>
              <a:t>, son </a:t>
            </a:r>
            <a:r>
              <a:rPr lang="en-US" sz="1800" b="0" i="0" u="none" strike="noStrike" dirty="0" err="1">
                <a:solidFill>
                  <a:srgbClr val="000000"/>
                </a:solidFill>
                <a:effectLst/>
                <a:latin typeface="Calibri" panose="020F0502020204030204" pitchFamily="34" charset="0"/>
              </a:rPr>
              <a:t>éveil</a:t>
            </a:r>
            <a:r>
              <a:rPr lang="en-US" sz="1800" b="0" i="0" u="none" strike="noStrike" dirty="0">
                <a:solidFill>
                  <a:srgbClr val="000000"/>
                </a:solidFill>
                <a:effectLst/>
                <a:latin typeface="Calibri" panose="020F0502020204030204" pitchFamily="34" charset="0"/>
              </a:rPr>
              <a:t>, etc.</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err="1">
                <a:solidFill>
                  <a:srgbClr val="000000"/>
                </a:solidFill>
                <a:effectLst/>
                <a:latin typeface="Calibri" panose="020F0502020204030204" pitchFamily="34" charset="0"/>
              </a:rPr>
              <a:t>Lorsque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l’enfant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est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considéré</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comme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doué</a:t>
            </a:r>
            <a:r>
              <a:rPr lang="en-US" sz="1800" b="0" i="0" u="none" strike="noStrike" dirty="0">
                <a:solidFill>
                  <a:srgbClr val="000000"/>
                </a:solidFill>
                <a:effectLst/>
                <a:latin typeface="Calibri" panose="020F0502020204030204" pitchFamily="34" charset="0"/>
              </a:rPr>
              <a:t> de raison, on </a:t>
            </a:r>
            <a:r>
              <a:rPr lang="en-US" sz="1800" b="0" i="0" u="none" strike="noStrike" dirty="0" err="1">
                <a:solidFill>
                  <a:srgbClr val="000000"/>
                </a:solidFill>
                <a:effectLst/>
                <a:latin typeface="Calibri" panose="020F0502020204030204" pitchFamily="34" charset="0"/>
              </a:rPr>
              <a:t>va</a:t>
            </a:r>
            <a:r>
              <a:rPr lang="en-US" sz="1800" b="0" i="0" u="none" strike="noStrike" dirty="0">
                <a:solidFill>
                  <a:srgbClr val="000000"/>
                </a:solidFill>
                <a:effectLst/>
                <a:latin typeface="Calibri" panose="020F0502020204030204" pitchFamily="34" charset="0"/>
              </a:rPr>
              <a:t> observer son </a:t>
            </a:r>
            <a:r>
              <a:rPr lang="en-US" sz="1800" b="0" i="0" u="none" strike="noStrike" dirty="0" err="1">
                <a:solidFill>
                  <a:srgbClr val="000000"/>
                </a:solidFill>
                <a:effectLst/>
                <a:latin typeface="Calibri" panose="020F0502020204030204" pitchFamily="34" charset="0"/>
              </a:rPr>
              <a:t>comportement</a:t>
            </a:r>
            <a:r>
              <a:rPr lang="en-US" sz="1800" b="0" i="0" u="none" strike="noStrike" dirty="0">
                <a:solidFill>
                  <a:srgbClr val="000000"/>
                </a:solidFill>
                <a:effectLst/>
                <a:latin typeface="Calibri" panose="020F0502020204030204" pitchFamily="34" charset="0"/>
              </a:rPr>
              <a:t> et </a:t>
            </a:r>
            <a:r>
              <a:rPr lang="en-US" sz="1800" b="0" i="0" u="none" strike="noStrike" dirty="0" err="1">
                <a:solidFill>
                  <a:srgbClr val="000000"/>
                </a:solidFill>
                <a:effectLst/>
                <a:latin typeface="Calibri" panose="020F0502020204030204" pitchFamily="34" charset="0"/>
              </a:rPr>
              <a:t>ses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gestes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commis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comparaison</a:t>
            </a:r>
            <a:r>
              <a:rPr lang="en-US" sz="1800" b="0" i="0" u="none" strike="noStrike" dirty="0">
                <a:solidFill>
                  <a:srgbClr val="000000"/>
                </a:solidFill>
                <a:effectLst/>
                <a:latin typeface="Calibri" panose="020F0502020204030204" pitchFamily="34" charset="0"/>
              </a:rPr>
              <a:t> avec </a:t>
            </a:r>
            <a:r>
              <a:rPr lang="en-US" sz="1800" b="0" i="0" u="none" strike="noStrike" dirty="0" err="1">
                <a:solidFill>
                  <a:srgbClr val="000000"/>
                </a:solidFill>
                <a:effectLst/>
                <a:latin typeface="Calibri" panose="020F0502020204030204" pitchFamily="34" charset="0"/>
              </a:rPr>
              <a:t>ceux</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qu’un</a:t>
            </a:r>
            <a:r>
              <a:rPr lang="en-US" sz="1800" b="0" i="0" u="none" strike="noStrike" dirty="0">
                <a:solidFill>
                  <a:srgbClr val="000000"/>
                </a:solidFill>
                <a:effectLst/>
                <a:latin typeface="Calibri" panose="020F0502020204030204" pitchFamily="34" charset="0"/>
              </a:rPr>
              <a:t> enfant du </a:t>
            </a:r>
            <a:r>
              <a:rPr lang="en-US" sz="1800" b="0" i="0" u="none" strike="noStrike" dirty="0" err="1">
                <a:solidFill>
                  <a:srgbClr val="000000"/>
                </a:solidFill>
                <a:effectLst/>
                <a:latin typeface="Calibri" panose="020F0502020204030204" pitchFamily="34" charset="0"/>
              </a:rPr>
              <a:t>même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âge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normalement</a:t>
            </a:r>
            <a:r>
              <a:rPr lang="en-US" sz="1800" b="0" i="0" u="none" strike="noStrike" dirty="0">
                <a:solidFill>
                  <a:srgbClr val="000000"/>
                </a:solidFill>
                <a:effectLst/>
                <a:latin typeface="Calibri" panose="020F0502020204030204" pitchFamily="34" charset="0"/>
              </a:rPr>
              <a:t> prudent, diligent et </a:t>
            </a:r>
            <a:r>
              <a:rPr lang="en-US" sz="1800" b="0" i="0" u="none" strike="noStrike" dirty="0" err="1">
                <a:solidFill>
                  <a:srgbClr val="000000"/>
                </a:solidFill>
                <a:effectLst/>
                <a:latin typeface="Calibri" panose="020F0502020204030204" pitchFamily="34" charset="0"/>
              </a:rPr>
              <a:t>placé</a:t>
            </a:r>
            <a:r>
              <a:rPr lang="en-US" sz="1800" b="0" i="0" u="none" strike="noStrike" dirty="0">
                <a:solidFill>
                  <a:srgbClr val="000000"/>
                </a:solidFill>
                <a:effectLst/>
                <a:latin typeface="Calibri" panose="020F0502020204030204" pitchFamily="34" charset="0"/>
              </a:rPr>
              <a:t> dans les </a:t>
            </a:r>
            <a:r>
              <a:rPr lang="en-US" sz="1800" b="0" i="0" u="none" strike="noStrike" dirty="0" err="1">
                <a:solidFill>
                  <a:srgbClr val="000000"/>
                </a:solidFill>
                <a:effectLst/>
                <a:latin typeface="Calibri" panose="020F0502020204030204" pitchFamily="34" charset="0"/>
              </a:rPr>
              <a:t>mêmes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circonstances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aurait</a:t>
            </a:r>
            <a:r>
              <a:rPr lang="en-US" sz="1800" b="0" i="0" u="none" strike="noStrike" dirty="0">
                <a:solidFill>
                  <a:srgbClr val="000000"/>
                </a:solidFill>
                <a:effectLst/>
                <a:latin typeface="Calibri" panose="020F0502020204030204" pitchFamily="34" charset="0"/>
              </a:rPr>
              <a:t> fait. </a:t>
            </a:r>
            <a:r>
              <a:rPr lang="en-US" sz="1800" b="0" i="0" u="none" strike="noStrike" dirty="0" err="1">
                <a:solidFill>
                  <a:srgbClr val="000000"/>
                </a:solidFill>
                <a:effectLst/>
                <a:latin typeface="Calibri" panose="020F0502020204030204" pitchFamily="34" charset="0"/>
              </a:rPr>
              <a:t>S’il</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existe</a:t>
            </a:r>
            <a:r>
              <a:rPr lang="en-US" sz="1800" b="0" i="0" u="none" strike="noStrike" dirty="0">
                <a:solidFill>
                  <a:srgbClr val="000000"/>
                </a:solidFill>
                <a:effectLst/>
                <a:latin typeface="Calibri" panose="020F0502020204030204" pitchFamily="34" charset="0"/>
              </a:rPr>
              <a:t> un </a:t>
            </a:r>
            <a:r>
              <a:rPr lang="en-US" sz="1800" b="0" i="0" u="none" strike="noStrike" dirty="0" err="1">
                <a:solidFill>
                  <a:srgbClr val="000000"/>
                </a:solidFill>
                <a:effectLst/>
                <a:latin typeface="Calibri" panose="020F0502020204030204" pitchFamily="34" charset="0"/>
              </a:rPr>
              <a:t>écart</a:t>
            </a:r>
            <a:r>
              <a:rPr lang="en-US" sz="1800" b="0" i="0" u="none" strike="noStrike" dirty="0">
                <a:solidFill>
                  <a:srgbClr val="000000"/>
                </a:solidFill>
                <a:effectLst/>
                <a:latin typeface="Calibri" panose="020F0502020204030204" pitchFamily="34" charset="0"/>
              </a:rPr>
              <a:t> entre les </a:t>
            </a:r>
            <a:r>
              <a:rPr lang="en-US" sz="1800" b="0" i="0" u="none" strike="noStrike" dirty="0" err="1">
                <a:solidFill>
                  <a:srgbClr val="000000"/>
                </a:solidFill>
                <a:effectLst/>
                <a:latin typeface="Calibri" panose="020F0502020204030204" pitchFamily="34" charset="0"/>
              </a:rPr>
              <a:t>gestes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en</a:t>
            </a:r>
            <a:r>
              <a:rPr lang="en-US" sz="1800" b="0" i="0" u="none" strike="noStrike" dirty="0">
                <a:solidFill>
                  <a:srgbClr val="000000"/>
                </a:solidFill>
                <a:effectLst/>
                <a:latin typeface="Calibri" panose="020F0502020204030204" pitchFamily="34" charset="0"/>
              </a:rPr>
              <a:t> question et </a:t>
            </a:r>
            <a:r>
              <a:rPr lang="en-US" sz="1800" b="0" i="0" u="none" strike="noStrike" dirty="0" err="1">
                <a:solidFill>
                  <a:srgbClr val="000000"/>
                </a:solidFill>
                <a:effectLst/>
                <a:latin typeface="Calibri" panose="020F0502020204030204" pitchFamily="34" charset="0"/>
              </a:rPr>
              <a:t>ceux</a:t>
            </a:r>
            <a:r>
              <a:rPr lang="en-US" sz="1800" b="0" i="0" u="none" strike="noStrike" dirty="0">
                <a:solidFill>
                  <a:srgbClr val="000000"/>
                </a:solidFill>
                <a:effectLst/>
                <a:latin typeface="Calibri" panose="020F0502020204030204" pitchFamily="34" charset="0"/>
              </a:rPr>
              <a:t> d’un enfant du </a:t>
            </a:r>
            <a:r>
              <a:rPr lang="en-US" sz="1800" b="0" i="0" u="none" strike="noStrike" dirty="0" err="1">
                <a:solidFill>
                  <a:srgbClr val="000000"/>
                </a:solidFill>
                <a:effectLst/>
                <a:latin typeface="Calibri" panose="020F0502020204030204" pitchFamily="34" charset="0"/>
              </a:rPr>
              <a:t>même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âge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normalement</a:t>
            </a:r>
            <a:r>
              <a:rPr lang="en-US" sz="1800" b="0" i="0" u="none" strike="noStrike" dirty="0">
                <a:solidFill>
                  <a:srgbClr val="000000"/>
                </a:solidFill>
                <a:effectLst/>
                <a:latin typeface="Calibri" panose="020F0502020204030204" pitchFamily="34" charset="0"/>
              </a:rPr>
              <a:t> prudent, diligent et </a:t>
            </a:r>
            <a:r>
              <a:rPr lang="en-US" sz="1800" b="0" i="0" u="none" strike="noStrike" dirty="0" err="1">
                <a:solidFill>
                  <a:srgbClr val="000000"/>
                </a:solidFill>
                <a:effectLst/>
                <a:latin typeface="Calibri" panose="020F0502020204030204" pitchFamily="34" charset="0"/>
              </a:rPr>
              <a:t>placé</a:t>
            </a:r>
            <a:r>
              <a:rPr lang="en-US" sz="1800" b="0" i="0" u="none" strike="noStrike" dirty="0">
                <a:solidFill>
                  <a:srgbClr val="000000"/>
                </a:solidFill>
                <a:effectLst/>
                <a:latin typeface="Calibri" panose="020F0502020204030204" pitchFamily="34" charset="0"/>
              </a:rPr>
              <a:t> dans les </a:t>
            </a:r>
            <a:r>
              <a:rPr lang="en-US" sz="1800" b="0" i="0" u="none" strike="noStrike" dirty="0" err="1">
                <a:solidFill>
                  <a:srgbClr val="000000"/>
                </a:solidFill>
                <a:effectLst/>
                <a:latin typeface="Calibri" panose="020F0502020204030204" pitchFamily="34" charset="0"/>
              </a:rPr>
              <a:t>mêmes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circonstances</a:t>
            </a:r>
            <a:r>
              <a:rPr lang="en-US" sz="1800" b="0" i="0" u="none" strike="noStrike" dirty="0">
                <a:solidFill>
                  <a:srgbClr val="000000"/>
                </a:solidFill>
                <a:effectLst/>
                <a:latin typeface="Calibri" panose="020F0502020204030204" pitchFamily="34" charset="0"/>
              </a:rPr>
              <a:t>, on </a:t>
            </a:r>
            <a:r>
              <a:rPr lang="en-US" sz="1800" b="0" i="0" u="none" strike="noStrike" dirty="0" err="1">
                <a:solidFill>
                  <a:srgbClr val="000000"/>
                </a:solidFill>
                <a:effectLst/>
                <a:latin typeface="Calibri" panose="020F0502020204030204" pitchFamily="34" charset="0"/>
              </a:rPr>
              <a:t>dira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souvent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qu’il</a:t>
            </a:r>
            <a:r>
              <a:rPr lang="en-US" sz="1800" b="0" i="0" u="none" strike="noStrike" dirty="0">
                <a:solidFill>
                  <a:srgbClr val="000000"/>
                </a:solidFill>
                <a:effectLst/>
                <a:latin typeface="Calibri" panose="020F0502020204030204" pitchFamily="34" charset="0"/>
              </a:rPr>
              <a:t> y a </a:t>
            </a:r>
            <a:r>
              <a:rPr lang="en-US" sz="1800" b="0" i="0" u="none" strike="noStrike" dirty="0" err="1">
                <a:solidFill>
                  <a:srgbClr val="000000"/>
                </a:solidFill>
                <a:effectLst/>
                <a:latin typeface="Calibri" panose="020F0502020204030204" pitchFamily="34" charset="0"/>
              </a:rPr>
              <a:t>faute</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a:cs typeface="Calibri"/>
              </a:rPr>
              <a:t>• Pour </a:t>
            </a:r>
            <a:r>
              <a:rPr lang="en-US" sz="1800" b="0" i="0" u="none" strike="noStrike" dirty="0" err="1">
                <a:solidFill>
                  <a:srgbClr val="000000"/>
                </a:solidFill>
                <a:effectLst/>
                <a:latin typeface="Calibri"/>
                <a:cs typeface="Calibri"/>
              </a:rPr>
              <a:t>être</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responsable</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civilement</a:t>
            </a:r>
            <a:r>
              <a:rPr lang="en-US" sz="1800" b="0" i="0" u="none" strike="noStrike" dirty="0">
                <a:solidFill>
                  <a:srgbClr val="000000"/>
                </a:solidFill>
                <a:effectLst/>
                <a:latin typeface="Calibri"/>
                <a:cs typeface="Calibri"/>
              </a:rPr>
              <a:t>, il faut </a:t>
            </a:r>
            <a:r>
              <a:rPr lang="en-US" sz="1800" b="0" i="0" u="none" strike="noStrike" dirty="0" err="1">
                <a:solidFill>
                  <a:srgbClr val="000000"/>
                </a:solidFill>
                <a:effectLst/>
                <a:latin typeface="Calibri"/>
                <a:cs typeface="Calibri"/>
              </a:rPr>
              <a:t>aussi</a:t>
            </a:r>
            <a:r>
              <a:rPr lang="en-US" sz="1800" b="0" i="0" u="none" strike="noStrike" dirty="0">
                <a:solidFill>
                  <a:srgbClr val="000000"/>
                </a:solidFill>
                <a:effectLst/>
                <a:latin typeface="Calibri"/>
                <a:cs typeface="Calibri"/>
              </a:rPr>
              <a:t> que des </a:t>
            </a:r>
            <a:r>
              <a:rPr lang="en-US" sz="1800" b="0" i="0" u="none" strike="noStrike" dirty="0" err="1">
                <a:solidFill>
                  <a:srgbClr val="000000"/>
                </a:solidFill>
                <a:effectLst/>
                <a:latin typeface="Calibri"/>
                <a:cs typeface="Calibri"/>
              </a:rPr>
              <a:t>dommages</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aient</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été</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subis</a:t>
            </a:r>
            <a:r>
              <a:rPr lang="en-US" sz="1800" b="0" i="0" u="none" strike="noStrike" dirty="0">
                <a:solidFill>
                  <a:srgbClr val="000000"/>
                </a:solidFill>
                <a:effectLst/>
                <a:latin typeface="Calibri"/>
                <a:cs typeface="Calibri"/>
              </a:rPr>
              <a:t>. Cela </a:t>
            </a:r>
            <a:r>
              <a:rPr lang="en-US" sz="1800" b="0" i="0" u="none" strike="noStrike" dirty="0" err="1">
                <a:solidFill>
                  <a:srgbClr val="000000"/>
                </a:solidFill>
                <a:effectLst/>
                <a:latin typeface="Calibri"/>
                <a:cs typeface="Calibri"/>
              </a:rPr>
              <a:t>peut</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être</a:t>
            </a:r>
            <a:r>
              <a:rPr lang="en-US" sz="1800" b="0" i="0" u="none" strike="noStrike" dirty="0">
                <a:solidFill>
                  <a:srgbClr val="000000"/>
                </a:solidFill>
                <a:effectLst/>
                <a:latin typeface="Calibri"/>
                <a:cs typeface="Calibri"/>
              </a:rPr>
              <a:t> des </a:t>
            </a:r>
            <a:r>
              <a:rPr lang="en-US" sz="1800" b="0" i="0" u="none" strike="noStrike" dirty="0" err="1">
                <a:solidFill>
                  <a:srgbClr val="000000"/>
                </a:solidFill>
                <a:effectLst/>
                <a:latin typeface="Calibri"/>
                <a:cs typeface="Calibri"/>
              </a:rPr>
              <a:t>dommages</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corporels</a:t>
            </a:r>
            <a:r>
              <a:rPr lang="en-US" sz="1800" b="0" i="0" u="none" strike="noStrike" dirty="0">
                <a:solidFill>
                  <a:srgbClr val="000000"/>
                </a:solidFill>
                <a:effectLst/>
                <a:latin typeface="Calibri"/>
                <a:cs typeface="Calibri"/>
              </a:rPr>
              <a:t> (physiques), </a:t>
            </a:r>
            <a:r>
              <a:rPr lang="en-US" sz="1800" b="0" i="0" u="none" strike="noStrike" dirty="0" err="1">
                <a:solidFill>
                  <a:srgbClr val="000000"/>
                </a:solidFill>
                <a:effectLst/>
                <a:latin typeface="Calibri"/>
                <a:cs typeface="Calibri"/>
              </a:rPr>
              <a:t>moraux</a:t>
            </a:r>
            <a:r>
              <a:rPr lang="en-US" sz="1800" b="0" i="0" u="none" strike="noStrike" dirty="0">
                <a:solidFill>
                  <a:srgbClr val="000000"/>
                </a:solidFill>
                <a:effectLst/>
                <a:latin typeface="Calibri"/>
                <a:cs typeface="Calibri"/>
              </a:rPr>
              <a:t> (des </a:t>
            </a:r>
            <a:r>
              <a:rPr lang="en-US" sz="1800" b="0" i="0" u="none" strike="noStrike" dirty="0" err="1">
                <a:solidFill>
                  <a:srgbClr val="000000"/>
                </a:solidFill>
                <a:effectLst/>
                <a:latin typeface="Calibri"/>
                <a:cs typeface="Calibri"/>
              </a:rPr>
              <a:t>séquelles</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psychologiques</a:t>
            </a:r>
            <a:r>
              <a:rPr lang="en-US" sz="1800" b="0" i="0" u="none" strike="noStrike" dirty="0">
                <a:solidFill>
                  <a:srgbClr val="000000"/>
                </a:solidFill>
                <a:effectLst/>
                <a:latin typeface="Calibri"/>
                <a:cs typeface="Calibri"/>
              </a:rPr>
              <a:t>, par </a:t>
            </a:r>
            <a:r>
              <a:rPr lang="en-US" sz="1800" b="0" i="0" u="none" strike="noStrike" dirty="0" err="1">
                <a:solidFill>
                  <a:srgbClr val="000000"/>
                </a:solidFill>
                <a:effectLst/>
                <a:latin typeface="Calibri"/>
                <a:cs typeface="Calibri"/>
              </a:rPr>
              <a:t>exemple</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ou</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matériels</a:t>
            </a:r>
            <a:r>
              <a:rPr lang="en-US" sz="1800" b="0" i="0" u="none" strike="noStrike" dirty="0">
                <a:solidFill>
                  <a:srgbClr val="000000"/>
                </a:solidFill>
                <a:effectLst/>
                <a:latin typeface="Calibri"/>
                <a:cs typeface="Calibri"/>
              </a:rPr>
              <a:t> (bris </a:t>
            </a:r>
            <a:r>
              <a:rPr lang="en-US" sz="1800" b="0" i="0" u="none" strike="noStrike" dirty="0" err="1">
                <a:solidFill>
                  <a:srgbClr val="000000"/>
                </a:solidFill>
                <a:effectLst/>
                <a:latin typeface="Calibri"/>
                <a:cs typeface="Calibri"/>
              </a:rPr>
              <a:t>ou</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perte</a:t>
            </a:r>
            <a:r>
              <a:rPr lang="en-US" sz="1800" b="0" i="0" u="none" strike="noStrike" dirty="0">
                <a:solidFill>
                  <a:srgbClr val="000000"/>
                </a:solidFill>
                <a:effectLst/>
                <a:latin typeface="Calibri"/>
                <a:cs typeface="Calibri"/>
              </a:rPr>
              <a:t> de </a:t>
            </a:r>
            <a:r>
              <a:rPr lang="en-US" sz="1800" b="0" i="0" u="none" strike="noStrike" dirty="0" err="1">
                <a:solidFill>
                  <a:srgbClr val="000000"/>
                </a:solidFill>
                <a:effectLst/>
                <a:latin typeface="Calibri"/>
                <a:cs typeface="Calibri"/>
              </a:rPr>
              <a:t>revenus</a:t>
            </a:r>
            <a:r>
              <a:rPr lang="en-US" sz="1800" b="0" i="0" u="none" strike="noStrike" dirty="0">
                <a:solidFill>
                  <a:srgbClr val="000000"/>
                </a:solidFill>
                <a:effectLst/>
                <a:latin typeface="Calibri"/>
                <a:cs typeface="Calibri"/>
              </a:rPr>
              <a:t>, par </a:t>
            </a:r>
            <a:r>
              <a:rPr lang="en-US" sz="1800" b="0" i="0" u="none" strike="noStrike" dirty="0" err="1">
                <a:solidFill>
                  <a:srgbClr val="000000"/>
                </a:solidFill>
                <a:effectLst/>
                <a:latin typeface="Calibri"/>
                <a:cs typeface="Calibri"/>
              </a:rPr>
              <a:t>exemple</a:t>
            </a:r>
            <a:r>
              <a:rPr lang="en-US" sz="1800" b="0" i="0" u="none" strike="noStrike" dirty="0">
                <a:solidFill>
                  <a:srgbClr val="000000"/>
                </a:solidFill>
                <a:effectLst/>
                <a:latin typeface="Calibri"/>
                <a:cs typeface="Calibri"/>
              </a:rPr>
              <a:t>)</a:t>
            </a:r>
            <a:r>
              <a:rPr lang="en-US" sz="1800" b="0" i="0" dirty="0">
                <a:solidFill>
                  <a:srgbClr val="444444"/>
                </a:solidFill>
                <a:effectLst/>
                <a:latin typeface="Calibri"/>
                <a:cs typeface="Calibri"/>
              </a:rPr>
              <a:t>​</a:t>
            </a:r>
            <a:endParaRPr lang="en-US" b="0" i="0" dirty="0">
              <a:solidFill>
                <a:srgbClr val="444444"/>
              </a:solidFill>
              <a:effectLst/>
              <a:latin typeface="Calibri"/>
              <a:cs typeface="Calibri"/>
            </a:endParaRPr>
          </a:p>
          <a:p>
            <a:pPr algn="l" rtl="0" fontAlgn="base"/>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Enfin</a:t>
            </a:r>
            <a:r>
              <a:rPr lang="en-US" sz="1800" b="0" i="0" u="none" strike="noStrike" dirty="0">
                <a:solidFill>
                  <a:srgbClr val="000000"/>
                </a:solidFill>
                <a:effectLst/>
                <a:latin typeface="Calibri" panose="020F0502020204030204" pitchFamily="34" charset="0"/>
              </a:rPr>
              <a:t>, il faut </a:t>
            </a:r>
            <a:r>
              <a:rPr lang="en-US" sz="1800" b="0" i="0" u="none" strike="noStrike" dirty="0" err="1">
                <a:solidFill>
                  <a:srgbClr val="000000"/>
                </a:solidFill>
                <a:effectLst/>
                <a:latin typeface="Calibri" panose="020F0502020204030204" pitchFamily="34" charset="0"/>
              </a:rPr>
              <a:t>qu’il</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existe</a:t>
            </a:r>
            <a:r>
              <a:rPr lang="en-US" sz="1800" b="0" i="0" u="none" strike="noStrike" dirty="0">
                <a:solidFill>
                  <a:srgbClr val="000000"/>
                </a:solidFill>
                <a:effectLst/>
                <a:latin typeface="Calibri" panose="020F0502020204030204" pitchFamily="34" charset="0"/>
              </a:rPr>
              <a:t> un lien entre la </a:t>
            </a:r>
            <a:r>
              <a:rPr lang="en-US" sz="1800" b="0" i="0" u="none" strike="noStrike" dirty="0" err="1">
                <a:solidFill>
                  <a:srgbClr val="000000"/>
                </a:solidFill>
                <a:effectLst/>
                <a:latin typeface="Calibri" panose="020F0502020204030204" pitchFamily="34" charset="0"/>
              </a:rPr>
              <a:t>faute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commise</a:t>
            </a:r>
            <a:r>
              <a:rPr lang="en-US" sz="1800" b="0" i="0" u="none" strike="noStrike" dirty="0">
                <a:solidFill>
                  <a:srgbClr val="000000"/>
                </a:solidFill>
                <a:effectLst/>
                <a:latin typeface="Calibri" panose="020F0502020204030204" pitchFamily="34" charset="0"/>
              </a:rPr>
              <a:t> et le </a:t>
            </a:r>
            <a:r>
              <a:rPr lang="en-US" sz="1800" b="0" i="0" u="none" strike="noStrike" dirty="0" err="1">
                <a:solidFill>
                  <a:srgbClr val="000000"/>
                </a:solidFill>
                <a:effectLst/>
                <a:latin typeface="Calibri" panose="020F0502020204030204" pitchFamily="34" charset="0"/>
              </a:rPr>
              <a:t>dommage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subi</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RESSOURCES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Notre article sur la </a:t>
            </a:r>
            <a:r>
              <a:rPr lang="en-US" sz="1800" b="1" i="0" u="none" strike="noStrike" dirty="0" err="1">
                <a:solidFill>
                  <a:srgbClr val="000000"/>
                </a:solidFill>
                <a:effectLst/>
                <a:latin typeface="Calibri" panose="020F0502020204030204" pitchFamily="34" charset="0"/>
              </a:rPr>
              <a:t>responsabilité</a:t>
            </a:r>
            <a:r>
              <a:rPr lang="en-US" sz="1800" b="1" i="0" u="none" strike="noStrike" dirty="0">
                <a:solidFill>
                  <a:srgbClr val="000000"/>
                </a:solidFill>
                <a:effectLst/>
                <a:latin typeface="Calibri" panose="020F0502020204030204" pitchFamily="34" charset="0"/>
              </a:rPr>
              <a:t> des parents quant aux actions de </a:t>
            </a:r>
            <a:r>
              <a:rPr lang="en-US" sz="1800" b="1" i="0" u="none" strike="noStrike" dirty="0" err="1">
                <a:solidFill>
                  <a:srgbClr val="000000"/>
                </a:solidFill>
                <a:effectLst/>
                <a:latin typeface="Calibri" panose="020F0502020204030204" pitchFamily="34" charset="0"/>
              </a:rPr>
              <a:t>leur</a:t>
            </a:r>
            <a:r>
              <a:rPr lang="en-US" sz="1800" b="1" i="0" u="none" strike="noStrike" dirty="0">
                <a:solidFill>
                  <a:srgbClr val="000000"/>
                </a:solidFill>
                <a:effectLst/>
                <a:latin typeface="Calibri" panose="020F0502020204030204" pitchFamily="34" charset="0"/>
              </a:rPr>
              <a:t> enfant </a:t>
            </a:r>
            <a:r>
              <a:rPr lang="en-US" sz="1800" b="1" i="0" u="none" strike="noStrike" dirty="0" err="1">
                <a:solidFill>
                  <a:srgbClr val="000000"/>
                </a:solidFill>
                <a:effectLst/>
                <a:latin typeface="Calibri" panose="020F0502020204030204" pitchFamily="34" charset="0"/>
              </a:rPr>
              <a:t>mineur</a:t>
            </a:r>
            <a:r>
              <a:rPr lang="en-US" sz="1800" b="1" i="0" u="none" strike="noStrike" dirty="0">
                <a:solidFill>
                  <a:srgbClr val="000000"/>
                </a:solidFill>
                <a:effectLst/>
                <a:latin typeface="Calibri" panose="020F0502020204030204" pitchFamily="34" charset="0"/>
              </a:rPr>
              <a:t> : </a:t>
            </a:r>
            <a:r>
              <a:rPr lang="en-US" sz="1800" b="0" i="0" u="none" strike="noStrike" dirty="0">
                <a:solidFill>
                  <a:srgbClr val="000000"/>
                </a:solidFill>
                <a:effectLst/>
                <a:latin typeface="Calibri" panose="020F0502020204030204" pitchFamily="34" charset="0"/>
              </a:rPr>
              <a:t>https://educaloi.qc.ca/capsules/la-responsabilite-des-parents-pour-les-actions-de-leur-enfant-mineur/#:~:text=La%20responsabilit%C3%A9%20des%20parents%20pour%20les%20actions%20de%20leur%20enfant%20mineur,-Partager&amp;text=Les%20parents%20peuvent%20%C3%AAtre%20tenus,%C3%AAtre%20poursuivi%20devant%20les%20tribunaux.</a:t>
            </a: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SOURCES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 </a:t>
            </a:r>
            <a:r>
              <a:rPr lang="fr-CA" sz="1800" b="0" i="1" u="none" strike="noStrike" dirty="0">
                <a:solidFill>
                  <a:srgbClr val="000000"/>
                </a:solidFill>
                <a:effectLst/>
                <a:latin typeface="Calibri" panose="020F0502020204030204" pitchFamily="34" charset="0"/>
              </a:rPr>
              <a:t>Code civil du Québec</a:t>
            </a:r>
            <a:r>
              <a:rPr lang="fr-CA" sz="1800" b="0" i="0" u="none" strike="noStrike" dirty="0">
                <a:solidFill>
                  <a:srgbClr val="000000"/>
                </a:solidFill>
                <a:effectLst/>
                <a:latin typeface="Calibri" panose="020F0502020204030204" pitchFamily="34" charset="0"/>
              </a:rPr>
              <a:t>, RLRQ c CCQ-1991</a:t>
            </a:r>
            <a:r>
              <a:rPr lang="en-US" sz="1800" b="0" i="0" u="none" strike="noStrike" dirty="0">
                <a:solidFill>
                  <a:srgbClr val="000000"/>
                </a:solidFill>
                <a:effectLst/>
                <a:latin typeface="Calibri" panose="020F0502020204030204" pitchFamily="34" charset="0"/>
              </a:rPr>
              <a:t>, art 1457 (</a:t>
            </a:r>
            <a:r>
              <a:rPr lang="en-US" sz="1800" b="0" i="0" u="none" strike="noStrike" dirty="0" err="1">
                <a:solidFill>
                  <a:srgbClr val="000000"/>
                </a:solidFill>
                <a:effectLst/>
                <a:latin typeface="Calibri" panose="020F0502020204030204" pitchFamily="34" charset="0"/>
              </a:rPr>
              <a:t>principe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général</a:t>
            </a:r>
            <a:r>
              <a:rPr lang="en-US" sz="1800" b="0" i="0" u="none" strike="noStrike" dirty="0">
                <a:solidFill>
                  <a:srgbClr val="000000"/>
                </a:solidFill>
                <a:effectLst/>
                <a:latin typeface="Calibri" panose="020F0502020204030204" pitchFamily="34" charset="0"/>
              </a:rPr>
              <a:t> de la </a:t>
            </a:r>
            <a:r>
              <a:rPr lang="en-US" sz="1800" b="0" i="0" u="none" strike="noStrike" dirty="0" err="1">
                <a:solidFill>
                  <a:srgbClr val="000000"/>
                </a:solidFill>
                <a:effectLst/>
                <a:latin typeface="Calibri" panose="020F0502020204030204" pitchFamily="34" charset="0"/>
              </a:rPr>
              <a:t>responsabilité</a:t>
            </a:r>
            <a:r>
              <a:rPr lang="en-US" sz="1800" b="0" i="0" u="none" strike="noStrike" dirty="0">
                <a:solidFill>
                  <a:srgbClr val="000000"/>
                </a:solidFill>
                <a:effectLst/>
                <a:latin typeface="Calibri" panose="020F0502020204030204" pitchFamily="34" charset="0"/>
              </a:rPr>
              <a:t> civile et </a:t>
            </a:r>
            <a:r>
              <a:rPr lang="en-US" sz="1800" b="0" i="0" u="none" strike="noStrike" dirty="0" err="1">
                <a:solidFill>
                  <a:srgbClr val="000000"/>
                </a:solidFill>
                <a:effectLst/>
                <a:latin typeface="Calibri" panose="020F0502020204030204" pitchFamily="34" charset="0"/>
              </a:rPr>
              <a:t>nécessité</a:t>
            </a:r>
            <a:r>
              <a:rPr lang="en-US" sz="1800" b="0" i="0" u="none" strike="noStrike" dirty="0">
                <a:solidFill>
                  <a:srgbClr val="000000"/>
                </a:solidFill>
                <a:effectLst/>
                <a:latin typeface="Calibri" panose="020F0502020204030204" pitchFamily="34" charset="0"/>
              </a:rPr>
              <a:t> d’être </a:t>
            </a:r>
            <a:r>
              <a:rPr lang="en-US" sz="1800" b="0" i="0" u="none" strike="noStrike" dirty="0" err="1">
                <a:solidFill>
                  <a:srgbClr val="000000"/>
                </a:solidFill>
                <a:effectLst/>
                <a:latin typeface="Calibri" panose="020F0502020204030204" pitchFamily="34" charset="0"/>
              </a:rPr>
              <a:t>doué</a:t>
            </a:r>
            <a:r>
              <a:rPr lang="en-US" sz="1800" b="0" i="0" u="none" strike="noStrike" dirty="0">
                <a:solidFill>
                  <a:srgbClr val="000000"/>
                </a:solidFill>
                <a:effectLst/>
                <a:latin typeface="Calibri" panose="020F0502020204030204" pitchFamily="34" charset="0"/>
              </a:rPr>
              <a:t> de raison)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fontAlgn="base">
              <a:buFont typeface="Arial" panose="020B0604020202020204" pitchFamily="34" charset="0"/>
              <a:buChar char="•"/>
            </a:pPr>
            <a:r>
              <a:rPr lang="fr-CA" sz="1800" i="1" dirty="0">
                <a:solidFill>
                  <a:srgbClr val="000000"/>
                </a:solidFill>
                <a:latin typeface="Calibri"/>
                <a:cs typeface="Calibri"/>
              </a:rPr>
              <a:t> </a:t>
            </a:r>
            <a:r>
              <a:rPr lang="fr-CA" sz="1800" b="0" i="1" u="none" strike="noStrike" dirty="0">
                <a:solidFill>
                  <a:srgbClr val="000000"/>
                </a:solidFill>
                <a:effectLst/>
                <a:latin typeface="Calibri"/>
                <a:cs typeface="Calibri"/>
              </a:rPr>
              <a:t>Boyer c Hydro-Québec</a:t>
            </a:r>
            <a:r>
              <a:rPr lang="fr-CA" sz="1800" b="0" i="0" u="none" strike="noStrike" dirty="0">
                <a:solidFill>
                  <a:srgbClr val="000000"/>
                </a:solidFill>
                <a:effectLst/>
                <a:latin typeface="Calibri"/>
                <a:cs typeface="Calibri"/>
              </a:rPr>
              <a:t>, (1985) RL 129 (QCCS) ; Baudouin, Jean-Louis. </a:t>
            </a:r>
            <a:r>
              <a:rPr lang="fr-CA" sz="1800" b="0" i="1" u="none" strike="noStrike" dirty="0">
                <a:solidFill>
                  <a:srgbClr val="000000"/>
                </a:solidFill>
                <a:effectLst/>
                <a:latin typeface="Calibri"/>
                <a:cs typeface="Calibri"/>
              </a:rPr>
              <a:t>La responsabilité civile</a:t>
            </a:r>
            <a:r>
              <a:rPr lang="fr-CA" sz="1800" b="0" i="0" u="none" strike="noStrike" dirty="0">
                <a:solidFill>
                  <a:srgbClr val="000000"/>
                </a:solidFill>
                <a:effectLst/>
                <a:latin typeface="Calibri"/>
                <a:cs typeface="Calibri"/>
              </a:rPr>
              <a:t>, 8e éd., Cowansville, Québec, Éditions Yvon Blais, 2014</a:t>
            </a:r>
            <a:r>
              <a:rPr lang="fr-CA" sz="1800" b="0" i="0" u="none" strike="noStrike" dirty="0">
                <a:solidFill>
                  <a:srgbClr val="363636"/>
                </a:solidFill>
                <a:effectLst/>
                <a:latin typeface="Roboto"/>
                <a:ea typeface="Roboto"/>
              </a:rPr>
              <a:t>, par. 1-111 </a:t>
            </a:r>
            <a:r>
              <a:rPr lang="en-US" sz="1800" b="0" i="0" u="none" strike="noStrike" dirty="0">
                <a:solidFill>
                  <a:srgbClr val="000000"/>
                </a:solidFill>
                <a:effectLst/>
                <a:latin typeface="Calibri"/>
                <a:cs typeface="Calibri"/>
              </a:rPr>
              <a:t>(</a:t>
            </a:r>
            <a:r>
              <a:rPr lang="en-US" sz="1800" b="0" i="0" u="none" strike="noStrike" dirty="0" err="1">
                <a:solidFill>
                  <a:srgbClr val="000000"/>
                </a:solidFill>
                <a:effectLst/>
                <a:latin typeface="Calibri"/>
                <a:cs typeface="Calibri"/>
              </a:rPr>
              <a:t>responsabilité</a:t>
            </a:r>
            <a:r>
              <a:rPr lang="en-US" sz="1800" b="0" i="0" u="none" strike="noStrike" dirty="0">
                <a:solidFill>
                  <a:srgbClr val="000000"/>
                </a:solidFill>
                <a:effectLst/>
                <a:latin typeface="Calibri"/>
                <a:cs typeface="Calibri"/>
              </a:rPr>
              <a:t> civile – 7 </a:t>
            </a:r>
            <a:r>
              <a:rPr lang="en-US" sz="1800" b="0" i="0" u="none" strike="noStrike" dirty="0" err="1">
                <a:solidFill>
                  <a:srgbClr val="000000"/>
                </a:solidFill>
                <a:effectLst/>
                <a:latin typeface="Calibri"/>
                <a:cs typeface="Calibri"/>
              </a:rPr>
              <a:t>ans</a:t>
            </a:r>
            <a:r>
              <a:rPr lang="en-US" sz="1800" b="0" i="0" u="none" strike="noStrike" dirty="0">
                <a:solidFill>
                  <a:srgbClr val="000000"/>
                </a:solidFill>
                <a:effectLst/>
                <a:latin typeface="Calibri"/>
                <a:cs typeface="Calibri"/>
              </a:rPr>
              <a:t>) </a:t>
            </a:r>
            <a:r>
              <a:rPr lang="en-US" sz="1800" b="0" i="0" dirty="0">
                <a:solidFill>
                  <a:srgbClr val="444444"/>
                </a:solidFill>
                <a:effectLst/>
                <a:latin typeface="Calibri"/>
                <a:cs typeface="Calibri"/>
              </a:rPr>
              <a:t>​</a:t>
            </a:r>
          </a:p>
          <a:p>
            <a:pPr algn="l" rtl="0" fontAlgn="base"/>
            <a:r>
              <a:rPr lang="en-US" sz="1800" b="0" i="0" u="none" strike="noStrike" dirty="0">
                <a:solidFill>
                  <a:srgbClr val="000000"/>
                </a:solidFill>
                <a:effectLst/>
                <a:latin typeface="Calibri"/>
                <a:cs typeface="Calibri"/>
              </a:rPr>
              <a:t>• Jean-Louis Baudouin, </a:t>
            </a:r>
            <a:r>
              <a:rPr lang="en-US" sz="1800" b="0" i="1" u="none" strike="noStrike" dirty="0">
                <a:solidFill>
                  <a:srgbClr val="000000"/>
                </a:solidFill>
                <a:effectLst/>
                <a:latin typeface="Calibri"/>
                <a:cs typeface="Calibri"/>
              </a:rPr>
              <a:t>La </a:t>
            </a:r>
            <a:r>
              <a:rPr lang="en-US" sz="1800" b="0" i="1" u="none" strike="noStrike" dirty="0" err="1">
                <a:solidFill>
                  <a:srgbClr val="000000"/>
                </a:solidFill>
                <a:effectLst/>
                <a:latin typeface="Calibri"/>
                <a:cs typeface="Calibri"/>
              </a:rPr>
              <a:t>responsabilité</a:t>
            </a:r>
            <a:r>
              <a:rPr lang="en-US" sz="1800" b="0" i="1" u="none" strike="noStrike" dirty="0">
                <a:solidFill>
                  <a:srgbClr val="000000"/>
                </a:solidFill>
                <a:effectLst/>
                <a:latin typeface="Calibri"/>
                <a:cs typeface="Calibri"/>
              </a:rPr>
              <a:t> civile</a:t>
            </a:r>
            <a:r>
              <a:rPr lang="en-US" sz="1800" b="0" i="0" u="none" strike="noStrike" dirty="0">
                <a:solidFill>
                  <a:srgbClr val="000000"/>
                </a:solidFill>
                <a:effectLst/>
                <a:latin typeface="Calibri"/>
                <a:cs typeface="Calibri"/>
              </a:rPr>
              <a:t>, 8e </a:t>
            </a:r>
            <a:r>
              <a:rPr lang="en-US" sz="1800" b="0" i="0" u="none" strike="noStrike" dirty="0" err="1">
                <a:solidFill>
                  <a:srgbClr val="000000"/>
                </a:solidFill>
                <a:effectLst/>
                <a:latin typeface="Calibri"/>
                <a:cs typeface="Calibri"/>
              </a:rPr>
              <a:t>éd</a:t>
            </a:r>
            <a:r>
              <a:rPr lang="en-US" sz="1800" b="0" i="0" u="none" strike="noStrike" dirty="0">
                <a:solidFill>
                  <a:srgbClr val="000000"/>
                </a:solidFill>
                <a:effectLst/>
                <a:latin typeface="Calibri"/>
                <a:cs typeface="Calibri"/>
              </a:rPr>
              <a:t>., </a:t>
            </a:r>
            <a:r>
              <a:rPr lang="en-US" sz="1800" b="0" i="0" u="none" strike="noStrike" dirty="0" err="1">
                <a:solidFill>
                  <a:srgbClr val="000000"/>
                </a:solidFill>
                <a:effectLst/>
                <a:latin typeface="Calibri"/>
                <a:cs typeface="Calibri"/>
              </a:rPr>
              <a:t>Cowansville</a:t>
            </a:r>
            <a:r>
              <a:rPr lang="en-US" sz="1800" b="0" i="0" u="none" strike="noStrike" dirty="0">
                <a:solidFill>
                  <a:srgbClr val="000000"/>
                </a:solidFill>
                <a:effectLst/>
                <a:latin typeface="Calibri"/>
                <a:cs typeface="Calibri"/>
              </a:rPr>
              <a:t>, Éditions Yvon Blais, 2014 au para 1‑102, 104-106, 111, 164, 166, 331, 437</a:t>
            </a:r>
            <a:r>
              <a:rPr lang="en-US" sz="1800" b="0" i="0" dirty="0">
                <a:solidFill>
                  <a:srgbClr val="444444"/>
                </a:solidFill>
                <a:effectLst/>
                <a:latin typeface="Calibri"/>
                <a:cs typeface="Calibri"/>
              </a:rPr>
              <a:t>​</a:t>
            </a:r>
            <a:endParaRPr lang="en-US" b="0" i="0" dirty="0">
              <a:solidFill>
                <a:srgbClr val="444444"/>
              </a:solidFill>
              <a:effectLst/>
              <a:latin typeface="Calibri"/>
              <a:cs typeface="Calibri"/>
            </a:endParaRPr>
          </a:p>
          <a:p>
            <a:pPr algn="l" rtl="0" fontAlgn="base"/>
            <a:r>
              <a:rPr lang="en-US" sz="1800" b="0" i="0" u="none" strike="noStrike" dirty="0">
                <a:solidFill>
                  <a:srgbClr val="000000"/>
                </a:solidFill>
                <a:effectLst/>
                <a:latin typeface="Calibri" panose="020F0502020204030204" pitchFamily="34" charset="0"/>
              </a:rPr>
              <a:t>• </a:t>
            </a:r>
            <a:r>
              <a:rPr lang="en-US" sz="1800" b="0" i="1" u="none" strike="noStrike" dirty="0">
                <a:solidFill>
                  <a:srgbClr val="000000"/>
                </a:solidFill>
                <a:effectLst/>
                <a:latin typeface="Calibri" panose="020F0502020204030204" pitchFamily="34" charset="0"/>
              </a:rPr>
              <a:t>Ginn </a:t>
            </a:r>
            <a:r>
              <a:rPr lang="en-US" sz="1800" b="0" i="0" u="none" strike="noStrike" dirty="0">
                <a:solidFill>
                  <a:srgbClr val="000000"/>
                </a:solidFill>
                <a:effectLst/>
                <a:latin typeface="Calibri" panose="020F0502020204030204" pitchFamily="34" charset="0"/>
              </a:rPr>
              <a:t>c. </a:t>
            </a:r>
            <a:r>
              <a:rPr lang="en-US" sz="1800" b="0" i="1" u="none" strike="noStrike" dirty="0">
                <a:solidFill>
                  <a:srgbClr val="000000"/>
                </a:solidFill>
                <a:effectLst/>
                <a:latin typeface="Calibri" panose="020F0502020204030204" pitchFamily="34" charset="0"/>
              </a:rPr>
              <a:t>Sisson</a:t>
            </a:r>
            <a:r>
              <a:rPr lang="en-US" sz="1800" b="0" i="0" u="none" strike="noStrike" dirty="0">
                <a:solidFill>
                  <a:srgbClr val="000000"/>
                </a:solidFill>
                <a:effectLst/>
                <a:latin typeface="Calibri" panose="020F0502020204030204" pitchFamily="34" charset="0"/>
              </a:rPr>
              <a:t>, [1969] C.S. 585 (un enfant </a:t>
            </a:r>
            <a:r>
              <a:rPr lang="en-US" sz="1800" b="0" i="0" u="none" strike="noStrike" dirty="0" err="1">
                <a:solidFill>
                  <a:srgbClr val="000000"/>
                </a:solidFill>
                <a:effectLst/>
                <a:latin typeface="Calibri" panose="020F0502020204030204" pitchFamily="34" charset="0"/>
              </a:rPr>
              <a:t>âgé</a:t>
            </a:r>
            <a:r>
              <a:rPr lang="en-US" sz="1800" b="0" i="0" u="none" strike="noStrike" dirty="0">
                <a:solidFill>
                  <a:srgbClr val="000000"/>
                </a:solidFill>
                <a:effectLst/>
                <a:latin typeface="Calibri" panose="020F0502020204030204" pitchFamily="34" charset="0"/>
              </a:rPr>
              <a:t> de 6 </a:t>
            </a:r>
            <a:r>
              <a:rPr lang="en-US" sz="1800" b="0" i="0" u="none" strike="noStrike" dirty="0" err="1">
                <a:solidFill>
                  <a:srgbClr val="000000"/>
                </a:solidFill>
                <a:effectLst/>
                <a:latin typeface="Calibri" panose="020F0502020204030204" pitchFamily="34" charset="0"/>
              </a:rPr>
              <a:t>ans</a:t>
            </a:r>
            <a:r>
              <a:rPr lang="en-US" sz="1800" b="0" i="0" u="none" strike="noStrike" dirty="0">
                <a:solidFill>
                  <a:srgbClr val="000000"/>
                </a:solidFill>
                <a:effectLst/>
                <a:latin typeface="Calibri" panose="020F0502020204030204" pitchFamily="34" charset="0"/>
              </a:rPr>
              <a:t> et 9 </a:t>
            </a:r>
            <a:r>
              <a:rPr lang="en-US" sz="1800" b="0" i="0" u="none" strike="noStrike" dirty="0" err="1">
                <a:solidFill>
                  <a:srgbClr val="000000"/>
                </a:solidFill>
                <a:effectLst/>
                <a:latin typeface="Calibri" panose="020F0502020204030204" pitchFamily="34" charset="0"/>
              </a:rPr>
              <a:t>mois</a:t>
            </a:r>
            <a:r>
              <a:rPr lang="en-US" sz="1800" b="0" i="0" u="none" strike="noStrike" dirty="0">
                <a:solidFill>
                  <a:srgbClr val="000000"/>
                </a:solidFill>
                <a:effectLst/>
                <a:latin typeface="Calibri" panose="020F0502020204030204" pitchFamily="34" charset="0"/>
              </a:rPr>
              <a:t> a </a:t>
            </a:r>
            <a:r>
              <a:rPr lang="en-US" sz="1800" b="0" i="0" u="none" strike="noStrike" dirty="0" err="1">
                <a:solidFill>
                  <a:srgbClr val="000000"/>
                </a:solidFill>
                <a:effectLst/>
                <a:latin typeface="Calibri" panose="020F0502020204030204" pitchFamily="34" charset="0"/>
              </a:rPr>
              <a:t>été</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considéré</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comme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étant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doué</a:t>
            </a:r>
            <a:r>
              <a:rPr lang="en-US" sz="1800" b="0" i="0" u="none" strike="noStrike" dirty="0">
                <a:solidFill>
                  <a:srgbClr val="000000"/>
                </a:solidFill>
                <a:effectLst/>
                <a:latin typeface="Calibri" panose="020F0502020204030204" pitchFamily="34" charset="0"/>
              </a:rPr>
              <a:t> de raison)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F6C799D8-CF1A-4970-BB24-D57ECCEF09D1}" type="slidenum">
              <a:rPr lang="fr-CA" smtClean="0"/>
              <a:t>6</a:t>
            </a:fld>
            <a:endParaRPr lang="fr-CA"/>
          </a:p>
        </p:txBody>
      </p:sp>
    </p:spTree>
    <p:extLst>
      <p:ext uri="{BB962C8B-B14F-4D97-AF65-F5344CB8AC3E}">
        <p14:creationId xmlns:p14="http://schemas.microsoft.com/office/powerpoint/2010/main" val="381246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US" sz="1800" b="1" i="0" u="none" strike="noStrike" dirty="0">
                <a:solidFill>
                  <a:srgbClr val="000000"/>
                </a:solidFill>
                <a:effectLst/>
                <a:latin typeface="Calibri" panose="020F0502020204030204" pitchFamily="34" charset="0"/>
              </a:rPr>
              <a:t>NOTES À L'ENSEIGNANT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Dès</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l’âge</a:t>
            </a:r>
            <a:r>
              <a:rPr lang="en-US" sz="1800" b="1" i="0" u="none" strike="noStrike" dirty="0">
                <a:solidFill>
                  <a:srgbClr val="000000"/>
                </a:solidFill>
                <a:effectLst/>
                <a:latin typeface="Calibri" panose="020F0502020204030204" pitchFamily="34" charset="0"/>
              </a:rPr>
              <a:t> de 12 </a:t>
            </a:r>
            <a:r>
              <a:rPr lang="en-US" sz="1800" b="1" i="0" u="none" strike="noStrike" dirty="0" err="1">
                <a:solidFill>
                  <a:srgbClr val="000000"/>
                </a:solidFill>
                <a:effectLst/>
                <a:latin typeface="Calibri" panose="020F0502020204030204" pitchFamily="34" charset="0"/>
              </a:rPr>
              <a:t>ans</a:t>
            </a:r>
            <a:r>
              <a:rPr lang="en-US" sz="1800" b="0" i="0" u="none" strike="noStrike" dirty="0">
                <a:solidFill>
                  <a:srgbClr val="000000"/>
                </a:solidFill>
                <a:effectLst/>
                <a:latin typeface="Calibri" panose="020F0502020204030204" pitchFamily="34" charset="0"/>
              </a:rPr>
              <a:t>, un adolescent </a:t>
            </a:r>
            <a:r>
              <a:rPr lang="en-US" sz="1800" b="0" i="0" u="none" strike="noStrike" dirty="0" err="1">
                <a:solidFill>
                  <a:srgbClr val="000000"/>
                </a:solidFill>
                <a:effectLst/>
                <a:latin typeface="Calibri" panose="020F0502020204030204" pitchFamily="34" charset="0"/>
              </a:rPr>
              <a:t>peut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être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tenu</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responsable</a:t>
            </a:r>
            <a:r>
              <a:rPr lang="en-US" sz="1800" b="0" i="0" u="none" strike="noStrike" dirty="0">
                <a:solidFill>
                  <a:srgbClr val="000000"/>
                </a:solidFill>
                <a:effectLst/>
                <a:latin typeface="Calibri" panose="020F0502020204030204" pitchFamily="34" charset="0"/>
              </a:rPr>
              <a:t> des </a:t>
            </a:r>
            <a:r>
              <a:rPr lang="en-US" sz="1800" b="0" i="0" u="none" strike="noStrike" dirty="0" err="1">
                <a:solidFill>
                  <a:srgbClr val="000000"/>
                </a:solidFill>
                <a:effectLst/>
                <a:latin typeface="Calibri" panose="020F0502020204030204" pitchFamily="34" charset="0"/>
              </a:rPr>
              <a:t>gestes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criminels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qu’il</a:t>
            </a:r>
            <a:r>
              <a:rPr lang="en-US" sz="1800" b="0" i="0" u="none" strike="noStrike" dirty="0">
                <a:solidFill>
                  <a:srgbClr val="000000"/>
                </a:solidFill>
                <a:effectLst/>
                <a:latin typeface="Calibri" panose="020F0502020204030204" pitchFamily="34" charset="0"/>
              </a:rPr>
              <a:t> pose. </a:t>
            </a:r>
            <a:r>
              <a:rPr lang="en-US" sz="1800" b="0" i="0" u="none" strike="noStrike" dirty="0" err="1">
                <a:solidFill>
                  <a:srgbClr val="000000"/>
                </a:solidFill>
                <a:effectLst/>
                <a:latin typeface="Calibri" panose="020F0502020204030204" pitchFamily="34" charset="0"/>
              </a:rPr>
              <a:t>C’est</a:t>
            </a:r>
            <a:r>
              <a:rPr lang="en-US" sz="1800" b="0" i="0" u="none" strike="noStrike" dirty="0">
                <a:solidFill>
                  <a:srgbClr val="000000"/>
                </a:solidFill>
                <a:effectLst/>
                <a:latin typeface="Calibri" panose="020F0502020204030204" pitchFamily="34" charset="0"/>
              </a:rPr>
              <a:t> pour </a:t>
            </a:r>
            <a:r>
              <a:rPr lang="en-US" sz="1800" b="0" i="0" u="none" strike="noStrike" dirty="0" err="1">
                <a:solidFill>
                  <a:srgbClr val="000000"/>
                </a:solidFill>
                <a:effectLst/>
                <a:latin typeface="Calibri" panose="020F0502020204030204" pitchFamily="34" charset="0"/>
              </a:rPr>
              <a:t>cela</a:t>
            </a:r>
            <a:r>
              <a:rPr lang="en-US" sz="1800" b="0" i="0" u="none" strike="noStrike" dirty="0">
                <a:solidFill>
                  <a:srgbClr val="000000"/>
                </a:solidFill>
                <a:effectLst/>
                <a:latin typeface="Calibri" panose="020F0502020204030204" pitchFamily="34" charset="0"/>
              </a:rPr>
              <a:t> que les </a:t>
            </a:r>
            <a:r>
              <a:rPr lang="en-US" sz="1800" b="0" i="0" u="none" strike="noStrike" dirty="0" err="1">
                <a:solidFill>
                  <a:srgbClr val="000000"/>
                </a:solidFill>
                <a:effectLst/>
                <a:latin typeface="Calibri" panose="020F0502020204030204" pitchFamily="34" charset="0"/>
              </a:rPr>
              <a:t>policiers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peuvent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intercepter</a:t>
            </a:r>
            <a:r>
              <a:rPr lang="en-US" sz="1800" b="0" i="0" u="none" strike="noStrike" dirty="0">
                <a:solidFill>
                  <a:srgbClr val="000000"/>
                </a:solidFill>
                <a:effectLst/>
                <a:latin typeface="Calibri" panose="020F0502020204030204" pitchFamily="34" charset="0"/>
              </a:rPr>
              <a:t> un </a:t>
            </a:r>
            <a:r>
              <a:rPr lang="en-US" sz="1800" b="0" i="0" u="none" strike="noStrike" dirty="0" err="1">
                <a:solidFill>
                  <a:srgbClr val="000000"/>
                </a:solidFill>
                <a:effectLst/>
                <a:latin typeface="Calibri" panose="020F0502020204030204" pitchFamily="34" charset="0"/>
              </a:rPr>
              <a:t>mineur</a:t>
            </a:r>
            <a:r>
              <a:rPr lang="en-US" sz="1800" b="0" i="0" u="none" strike="noStrike" dirty="0">
                <a:solidFill>
                  <a:srgbClr val="000000"/>
                </a:solidFill>
                <a:effectLst/>
                <a:latin typeface="Calibri" panose="020F0502020204030204" pitchFamily="34" charset="0"/>
              </a:rPr>
              <a:t> de 12 </a:t>
            </a:r>
            <a:r>
              <a:rPr lang="en-US" sz="1800" b="0" i="0" u="none" strike="noStrike" dirty="0" err="1">
                <a:solidFill>
                  <a:srgbClr val="000000"/>
                </a:solidFill>
                <a:effectLst/>
                <a:latin typeface="Calibri" panose="020F0502020204030204" pitchFamily="34" charset="0"/>
              </a:rPr>
              <a:t>ans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ou</a:t>
            </a:r>
            <a:r>
              <a:rPr lang="en-US" sz="1800" b="0" i="0" u="none" strike="noStrike" dirty="0">
                <a:solidFill>
                  <a:srgbClr val="000000"/>
                </a:solidFill>
                <a:effectLst/>
                <a:latin typeface="Calibri" panose="020F0502020204030204" pitchFamily="34" charset="0"/>
              </a:rPr>
              <a:t> plus qui </a:t>
            </a:r>
            <a:r>
              <a:rPr lang="en-US" sz="1800" b="0" i="0" u="none" strike="noStrike" dirty="0" err="1">
                <a:solidFill>
                  <a:srgbClr val="000000"/>
                </a:solidFill>
                <a:effectLst/>
                <a:latin typeface="Calibri" panose="020F0502020204030204" pitchFamily="34" charset="0"/>
              </a:rPr>
              <a:t>commet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ou</a:t>
            </a:r>
            <a:r>
              <a:rPr lang="en-US" sz="1800" b="0" i="0" u="none" strike="noStrike" dirty="0">
                <a:solidFill>
                  <a:srgbClr val="000000"/>
                </a:solidFill>
                <a:effectLst/>
                <a:latin typeface="Calibri" panose="020F0502020204030204" pitchFamily="34" charset="0"/>
              </a:rPr>
              <a:t> a </a:t>
            </a:r>
            <a:r>
              <a:rPr lang="en-US" sz="1800" b="0" i="0" u="none" strike="noStrike" dirty="0" err="1">
                <a:solidFill>
                  <a:srgbClr val="000000"/>
                </a:solidFill>
                <a:effectLst/>
                <a:latin typeface="Calibri" panose="020F0502020204030204" pitchFamily="34" charset="0"/>
              </a:rPr>
              <a:t>commis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une</a:t>
            </a:r>
            <a:r>
              <a:rPr lang="en-US" sz="1800" b="0" i="0" u="none" strike="noStrike" dirty="0">
                <a:solidFill>
                  <a:srgbClr val="000000"/>
                </a:solidFill>
                <a:effectLst/>
                <a:latin typeface="Calibri" panose="020F0502020204030204" pitchFamily="34" charset="0"/>
              </a:rPr>
              <a:t> infraction </a:t>
            </a:r>
            <a:r>
              <a:rPr lang="en-US" sz="1800" b="0" i="0" u="none" strike="noStrike" dirty="0" err="1">
                <a:solidFill>
                  <a:srgbClr val="000000"/>
                </a:solidFill>
                <a:effectLst/>
                <a:latin typeface="Calibri" panose="020F0502020204030204" pitchFamily="34" charset="0"/>
              </a:rPr>
              <a:t>criminelle</a:t>
            </a:r>
            <a:r>
              <a:rPr lang="en-US" sz="1800" b="0" i="0" u="none" strike="noStrike" dirty="0">
                <a:solidFill>
                  <a:srgbClr val="000000"/>
                </a:solidFill>
                <a:effectLst/>
                <a:latin typeface="Calibri" panose="020F0502020204030204" pitchFamily="34" charset="0"/>
              </a:rPr>
              <a:t>  (vol, </a:t>
            </a:r>
            <a:r>
              <a:rPr lang="en-US" sz="1800" b="0" i="0" u="none" strike="noStrike" dirty="0" err="1">
                <a:solidFill>
                  <a:srgbClr val="000000"/>
                </a:solidFill>
                <a:effectLst/>
                <a:latin typeface="Calibri" panose="020F0502020204030204" pitchFamily="34" charset="0"/>
              </a:rPr>
              <a:t>voies</a:t>
            </a:r>
            <a:r>
              <a:rPr lang="en-US" sz="1800" b="0" i="0" u="none" strike="noStrike" dirty="0">
                <a:solidFill>
                  <a:srgbClr val="000000"/>
                </a:solidFill>
                <a:effectLst/>
                <a:latin typeface="Calibri" panose="020F0502020204030204" pitchFamily="34" charset="0"/>
              </a:rPr>
              <a:t> de fait, possession </a:t>
            </a:r>
            <a:r>
              <a:rPr lang="en-US" sz="1800" b="0" i="0" u="none" strike="noStrike" dirty="0" err="1">
                <a:solidFill>
                  <a:srgbClr val="000000"/>
                </a:solidFill>
                <a:effectLst/>
                <a:latin typeface="Calibri" panose="020F0502020204030204" pitchFamily="34" charset="0"/>
              </a:rPr>
              <a:t>ou</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trafic</a:t>
            </a:r>
            <a:r>
              <a:rPr lang="en-US" sz="1800" b="0" i="0" u="none" strike="noStrike" dirty="0">
                <a:solidFill>
                  <a:srgbClr val="000000"/>
                </a:solidFill>
                <a:effectLst/>
                <a:latin typeface="Calibri" panose="020F0502020204030204" pitchFamily="34" charset="0"/>
              </a:rPr>
              <a:t> de drogue, par </a:t>
            </a:r>
            <a:r>
              <a:rPr lang="en-US" sz="1800" b="0" i="0" u="none" strike="noStrike" dirty="0" err="1">
                <a:solidFill>
                  <a:srgbClr val="000000"/>
                </a:solidFill>
                <a:effectLst/>
                <a:latin typeface="Calibri" panose="020F0502020204030204" pitchFamily="34" charset="0"/>
              </a:rPr>
              <a:t>exemples</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1"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Cependant</a:t>
            </a:r>
            <a:r>
              <a:rPr lang="en-US" sz="1800" b="0" i="0" u="none" strike="noStrike" dirty="0">
                <a:solidFill>
                  <a:srgbClr val="000000"/>
                </a:solidFill>
                <a:effectLst/>
                <a:latin typeface="Calibri" panose="020F0502020204030204" pitchFamily="34" charset="0"/>
              </a:rPr>
              <a:t>, la justice ne </a:t>
            </a:r>
            <a:r>
              <a:rPr lang="en-US" sz="1800" b="0" i="0" u="none" strike="noStrike" dirty="0" err="1">
                <a:solidFill>
                  <a:srgbClr val="000000"/>
                </a:solidFill>
                <a:effectLst/>
                <a:latin typeface="Calibri" panose="020F0502020204030204" pitchFamily="34" charset="0"/>
              </a:rPr>
              <a:t>traite</a:t>
            </a:r>
            <a:r>
              <a:rPr lang="en-US" sz="1800" b="0" i="0" u="none" strike="noStrike" dirty="0">
                <a:solidFill>
                  <a:srgbClr val="000000"/>
                </a:solidFill>
                <a:effectLst/>
                <a:latin typeface="Calibri" panose="020F0502020204030204" pitchFamily="34" charset="0"/>
              </a:rPr>
              <a:t> pas les adolescents </a:t>
            </a:r>
            <a:r>
              <a:rPr lang="en-US" sz="1800" b="0" i="0" u="none" strike="noStrike" dirty="0" err="1">
                <a:solidFill>
                  <a:srgbClr val="000000"/>
                </a:solidFill>
                <a:effectLst/>
                <a:latin typeface="Calibri" panose="020F0502020204030204" pitchFamily="34" charset="0"/>
              </a:rPr>
              <a:t>comme</a:t>
            </a:r>
            <a:r>
              <a:rPr lang="en-US" sz="1800" b="0" i="0" u="none" strike="noStrike" dirty="0">
                <a:solidFill>
                  <a:srgbClr val="000000"/>
                </a:solidFill>
                <a:effectLst/>
                <a:latin typeface="Calibri" panose="020F0502020204030204" pitchFamily="34" charset="0"/>
              </a:rPr>
              <a:t> des </a:t>
            </a:r>
            <a:r>
              <a:rPr lang="en-US" sz="1800" b="0" i="0" u="none" strike="noStrike" dirty="0" err="1">
                <a:solidFill>
                  <a:srgbClr val="000000"/>
                </a:solidFill>
                <a:effectLst/>
                <a:latin typeface="Calibri" panose="020F0502020204030204" pitchFamily="34" charset="0"/>
              </a:rPr>
              <a:t>adultes</a:t>
            </a:r>
            <a:r>
              <a:rPr lang="en-US" sz="1800" b="0" i="0" u="none" strike="noStrike" dirty="0">
                <a:solidFill>
                  <a:srgbClr val="000000"/>
                </a:solidFill>
                <a:effectLst/>
                <a:latin typeface="Calibri" panose="020F0502020204030204" pitchFamily="34" charset="0"/>
              </a:rPr>
              <a:t>! On </a:t>
            </a:r>
            <a:r>
              <a:rPr lang="en-US" sz="1800" b="0" i="0" u="none" strike="noStrike" dirty="0" err="1">
                <a:solidFill>
                  <a:srgbClr val="000000"/>
                </a:solidFill>
                <a:effectLst/>
                <a:latin typeface="Calibri" panose="020F0502020204030204" pitchFamily="34" charset="0"/>
              </a:rPr>
              <a:t>considère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souvent</a:t>
            </a:r>
            <a:r>
              <a:rPr lang="en-US" sz="1800" b="0" i="0" u="none" strike="noStrike" dirty="0">
                <a:solidFill>
                  <a:srgbClr val="000000"/>
                </a:solidFill>
                <a:effectLst/>
                <a:latin typeface="Calibri" panose="020F0502020204030204" pitchFamily="34" charset="0"/>
              </a:rPr>
              <a:t> que les adolescents </a:t>
            </a:r>
            <a:r>
              <a:rPr lang="en-US" sz="1800" b="0" i="0" u="none" strike="noStrike" dirty="0" err="1">
                <a:solidFill>
                  <a:srgbClr val="000000"/>
                </a:solidFill>
                <a:effectLst/>
                <a:latin typeface="Calibri" panose="020F0502020204030204" pitchFamily="34" charset="0"/>
              </a:rPr>
              <a:t>sont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moins</a:t>
            </a:r>
            <a:r>
              <a:rPr lang="en-US" sz="1800" b="0" i="0" u="none" strike="noStrike" dirty="0">
                <a:solidFill>
                  <a:srgbClr val="000000"/>
                </a:solidFill>
                <a:effectLst/>
                <a:latin typeface="Calibri" panose="020F0502020204030204" pitchFamily="34" charset="0"/>
              </a:rPr>
              <a:t> matures, plus </a:t>
            </a:r>
            <a:r>
              <a:rPr lang="en-US" sz="1800" b="0" i="0" u="none" strike="noStrike" dirty="0" err="1">
                <a:solidFill>
                  <a:srgbClr val="000000"/>
                </a:solidFill>
                <a:effectLst/>
                <a:latin typeface="Calibri" panose="020F0502020204030204" pitchFamily="34" charset="0"/>
              </a:rPr>
              <a:t>vulnérables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principe</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culpabilité</a:t>
            </a:r>
            <a:r>
              <a:rPr lang="en-US" sz="1800" b="0" i="0" u="none" strike="noStrike" dirty="0">
                <a:solidFill>
                  <a:srgbClr val="000000"/>
                </a:solidFill>
                <a:effectLst/>
                <a:latin typeface="Calibri" panose="020F0502020204030204" pitchFamily="34" charset="0"/>
              </a:rPr>
              <a:t> morale </a:t>
            </a:r>
            <a:r>
              <a:rPr lang="en-US" sz="1800" b="0" i="0" u="none" strike="noStrike" dirty="0" err="1">
                <a:solidFill>
                  <a:srgbClr val="000000"/>
                </a:solidFill>
                <a:effectLst/>
                <a:latin typeface="Calibri" panose="020F0502020204030204" pitchFamily="34" charset="0"/>
              </a:rPr>
              <a:t>moins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élevée</a:t>
            </a:r>
            <a:r>
              <a:rPr lang="en-US" sz="1800" b="0" i="0" u="none" strike="noStrike" dirty="0">
                <a:solidFill>
                  <a:srgbClr val="000000"/>
                </a:solidFill>
                <a:effectLst/>
                <a:latin typeface="Calibri" panose="020F0502020204030204" pitchFamily="34" charset="0"/>
              </a:rPr>
              <a:t> chez les adolescents). Dans </a:t>
            </a:r>
            <a:r>
              <a:rPr lang="en-US" sz="1800" b="0" i="0" u="none" strike="noStrike" dirty="0" err="1">
                <a:solidFill>
                  <a:srgbClr val="000000"/>
                </a:solidFill>
                <a:effectLst/>
                <a:latin typeface="Calibri" panose="020F0502020204030204" pitchFamily="34" charset="0"/>
              </a:rPr>
              <a:t>certains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cas</a:t>
            </a:r>
            <a:r>
              <a:rPr lang="en-US" sz="1800" b="0" i="0" u="none" strike="noStrike" dirty="0">
                <a:solidFill>
                  <a:srgbClr val="000000"/>
                </a:solidFill>
                <a:effectLst/>
                <a:latin typeface="Calibri" panose="020F0502020204030204" pitchFamily="34" charset="0"/>
              </a:rPr>
              <a:t>, on </a:t>
            </a:r>
            <a:r>
              <a:rPr lang="en-US" sz="1800" b="0" i="0" u="none" strike="noStrike" dirty="0" err="1">
                <a:solidFill>
                  <a:srgbClr val="000000"/>
                </a:solidFill>
                <a:effectLst/>
                <a:latin typeface="Calibri" panose="020F0502020204030204" pitchFamily="34" charset="0"/>
              </a:rPr>
              <a:t>reconnait</a:t>
            </a:r>
            <a:r>
              <a:rPr lang="en-US" sz="1800" b="0" i="0" u="none" strike="noStrike" dirty="0">
                <a:solidFill>
                  <a:srgbClr val="000000"/>
                </a:solidFill>
                <a:effectLst/>
                <a:latin typeface="Calibri" panose="020F0502020204030204" pitchFamily="34" charset="0"/>
              </a:rPr>
              <a:t> que les adolescents </a:t>
            </a:r>
            <a:r>
              <a:rPr lang="en-US" sz="1800" b="0" i="0" u="none" strike="noStrike" dirty="0" err="1">
                <a:solidFill>
                  <a:srgbClr val="000000"/>
                </a:solidFill>
                <a:effectLst/>
                <a:latin typeface="Calibri" panose="020F0502020204030204" pitchFamily="34" charset="0"/>
              </a:rPr>
              <a:t>ont</a:t>
            </a:r>
            <a:r>
              <a:rPr lang="en-US" sz="1800" b="0" i="0" u="none" strike="noStrike" dirty="0">
                <a:solidFill>
                  <a:srgbClr val="000000"/>
                </a:solidFill>
                <a:effectLst/>
                <a:latin typeface="Calibri" panose="020F0502020204030204" pitchFamily="34" charset="0"/>
              </a:rPr>
              <a:t> tendance à contester </a:t>
            </a:r>
            <a:r>
              <a:rPr lang="en-US" sz="1800" b="0" i="0" u="none" strike="noStrike" dirty="0" err="1">
                <a:solidFill>
                  <a:srgbClr val="000000"/>
                </a:solidFill>
                <a:effectLst/>
                <a:latin typeface="Calibri" panose="020F0502020204030204" pitchFamily="34" charset="0"/>
              </a:rPr>
              <a:t>l’autorité</a:t>
            </a:r>
            <a:r>
              <a:rPr lang="en-US" sz="1800" b="0" i="0" u="none" strike="noStrike" dirty="0">
                <a:solidFill>
                  <a:srgbClr val="000000"/>
                </a:solidFill>
                <a:effectLst/>
                <a:latin typeface="Calibri" panose="020F0502020204030204" pitchFamily="34" charset="0"/>
              </a:rPr>
              <a:t> et à </a:t>
            </a:r>
            <a:r>
              <a:rPr lang="en-US" sz="1800" b="0" i="0" u="none" strike="noStrike" dirty="0" err="1">
                <a:solidFill>
                  <a:srgbClr val="000000"/>
                </a:solidFill>
                <a:effectLst/>
                <a:latin typeface="Calibri" panose="020F0502020204030204" pitchFamily="34" charset="0"/>
              </a:rPr>
              <a:t>avoir</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une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certaine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délinquance</a:t>
            </a:r>
            <a:r>
              <a:rPr lang="en-US" sz="1800" b="0" i="0" u="none" strike="noStrike" dirty="0">
                <a:solidFill>
                  <a:srgbClr val="000000"/>
                </a:solidFill>
                <a:effectLst/>
                <a:latin typeface="Calibri" panose="020F0502020204030204" pitchFamily="34" charset="0"/>
              </a:rPr>
              <a:t> qui se </a:t>
            </a:r>
            <a:r>
              <a:rPr lang="en-US" sz="1800" b="0" i="0" u="none" strike="noStrike" dirty="0" err="1">
                <a:solidFill>
                  <a:srgbClr val="000000"/>
                </a:solidFill>
                <a:effectLst/>
                <a:latin typeface="Calibri" panose="020F0502020204030204" pitchFamily="34" charset="0"/>
              </a:rPr>
              <a:t>résorbe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d’elle-même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arrivée</a:t>
            </a:r>
            <a:r>
              <a:rPr lang="en-US" sz="1800" b="0" i="0" u="none" strike="noStrike" dirty="0">
                <a:solidFill>
                  <a:srgbClr val="000000"/>
                </a:solidFill>
                <a:effectLst/>
                <a:latin typeface="Calibri" panose="020F0502020204030204" pitchFamily="34" charset="0"/>
              </a:rPr>
              <a:t> à </a:t>
            </a:r>
            <a:r>
              <a:rPr lang="en-US" sz="1800" b="0" i="0" u="none" strike="noStrike" dirty="0" err="1">
                <a:solidFill>
                  <a:srgbClr val="000000"/>
                </a:solidFill>
                <a:effectLst/>
                <a:latin typeface="Calibri" panose="020F0502020204030204" pitchFamily="34" charset="0"/>
              </a:rPr>
              <a:t>l’âge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adulte</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Les adolescents </a:t>
            </a:r>
            <a:r>
              <a:rPr lang="en-US" sz="1800" b="0" i="0" u="none" strike="noStrike" dirty="0" err="1">
                <a:solidFill>
                  <a:srgbClr val="000000"/>
                </a:solidFill>
                <a:effectLst/>
                <a:latin typeface="Calibri" panose="020F0502020204030204" pitchFamily="34" charset="0"/>
              </a:rPr>
              <a:t>sont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responsables</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leurs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gestes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mais</a:t>
            </a:r>
            <a:r>
              <a:rPr lang="en-US" sz="1800" b="0" i="0" u="none" strike="noStrike" dirty="0">
                <a:solidFill>
                  <a:srgbClr val="000000"/>
                </a:solidFill>
                <a:effectLst/>
                <a:latin typeface="Calibri" panose="020F0502020204030204" pitchFamily="34" charset="0"/>
              </a:rPr>
              <a:t> pas tout à fait de la </a:t>
            </a:r>
            <a:r>
              <a:rPr lang="en-US" sz="1800" b="0" i="0" u="none" strike="noStrike" dirty="0" err="1">
                <a:solidFill>
                  <a:srgbClr val="000000"/>
                </a:solidFill>
                <a:effectLst/>
                <a:latin typeface="Calibri" panose="020F0502020204030204" pitchFamily="34" charset="0"/>
              </a:rPr>
              <a:t>même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façon</a:t>
            </a:r>
            <a:r>
              <a:rPr lang="en-US" sz="1800" b="0" i="0" u="none" strike="noStrike" dirty="0">
                <a:solidFill>
                  <a:srgbClr val="000000"/>
                </a:solidFill>
                <a:effectLst/>
                <a:latin typeface="Calibri" panose="020F0502020204030204" pitchFamily="34" charset="0"/>
              </a:rPr>
              <a:t> que les </a:t>
            </a:r>
            <a:r>
              <a:rPr lang="en-US" sz="1800" b="0" i="0" u="none" strike="noStrike" dirty="0" err="1">
                <a:solidFill>
                  <a:srgbClr val="000000"/>
                </a:solidFill>
                <a:effectLst/>
                <a:latin typeface="Calibri" panose="020F0502020204030204" pitchFamily="34" charset="0"/>
              </a:rPr>
              <a:t>adultes</a:t>
            </a:r>
            <a:r>
              <a:rPr lang="en-US" sz="1800" b="0" i="0" u="none" strike="noStrike" dirty="0">
                <a:solidFill>
                  <a:srgbClr val="000000"/>
                </a:solidFill>
                <a:effectLst/>
                <a:latin typeface="Calibri" panose="020F0502020204030204" pitchFamily="34" charset="0"/>
              </a:rPr>
              <a:t>. </a:t>
            </a:r>
            <a:r>
              <a:rPr lang="en-US" sz="1800" b="1" i="0" u="none" strike="noStrike" dirty="0">
                <a:solidFill>
                  <a:srgbClr val="000000"/>
                </a:solidFill>
                <a:effectLst/>
                <a:latin typeface="Calibri" panose="020F0502020204030204" pitchFamily="34" charset="0"/>
              </a:rPr>
              <a:t>La </a:t>
            </a:r>
            <a:r>
              <a:rPr lang="en-US" sz="1800" b="1" i="0" u="none" strike="noStrike" dirty="0" err="1">
                <a:solidFill>
                  <a:srgbClr val="000000"/>
                </a:solidFill>
                <a:effectLst/>
                <a:latin typeface="Calibri" panose="020F0502020204030204" pitchFamily="34" charset="0"/>
              </a:rPr>
              <a:t>loi</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favorise</a:t>
            </a:r>
            <a:r>
              <a:rPr lang="en-US" sz="1800" b="1" i="0" u="none" strike="noStrike" dirty="0">
                <a:solidFill>
                  <a:srgbClr val="000000"/>
                </a:solidFill>
                <a:effectLst/>
                <a:latin typeface="Calibri" panose="020F0502020204030204" pitchFamily="34" charset="0"/>
              </a:rPr>
              <a:t> la </a:t>
            </a:r>
            <a:r>
              <a:rPr lang="en-US" sz="1800" b="1" i="0" u="none" strike="noStrike" dirty="0" err="1">
                <a:solidFill>
                  <a:srgbClr val="000000"/>
                </a:solidFill>
                <a:effectLst/>
                <a:latin typeface="Calibri" panose="020F0502020204030204" pitchFamily="34" charset="0"/>
              </a:rPr>
              <a:t>réinsertion</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sociale</a:t>
            </a:r>
            <a:r>
              <a:rPr lang="en-US" sz="1800" b="1" i="0" u="none" strike="noStrike" dirty="0">
                <a:solidFill>
                  <a:srgbClr val="000000"/>
                </a:solidFill>
                <a:effectLst/>
                <a:latin typeface="Calibri" panose="020F0502020204030204" pitchFamily="34" charset="0"/>
              </a:rPr>
              <a:t> des adolescents</a:t>
            </a:r>
            <a:r>
              <a:rPr lang="en-US" sz="1800" b="0" i="0" u="none" strike="noStrike" dirty="0">
                <a:solidFill>
                  <a:srgbClr val="000000"/>
                </a:solidFill>
                <a:effectLst/>
                <a:latin typeface="Calibri" panose="020F0502020204030204" pitchFamily="34" charset="0"/>
              </a:rPr>
              <a:t> qui </a:t>
            </a:r>
            <a:r>
              <a:rPr lang="en-US" sz="1800" b="0" i="0" u="none" strike="noStrike" dirty="0" err="1">
                <a:solidFill>
                  <a:srgbClr val="000000"/>
                </a:solidFill>
                <a:effectLst/>
                <a:latin typeface="Calibri" panose="020F0502020204030204" pitchFamily="34" charset="0"/>
              </a:rPr>
              <a:t>auraient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commis</a:t>
            </a:r>
            <a:r>
              <a:rPr lang="en-US" sz="1800" b="0" i="0" u="none" strike="noStrike" dirty="0">
                <a:solidFill>
                  <a:srgbClr val="000000"/>
                </a:solidFill>
                <a:effectLst/>
                <a:latin typeface="Calibri" panose="020F0502020204030204" pitchFamily="34" charset="0"/>
              </a:rPr>
              <a:t> des crimes, </a:t>
            </a:r>
            <a:r>
              <a:rPr lang="en-US" sz="1800" b="0" i="0" u="none" strike="noStrike" dirty="0" err="1">
                <a:solidFill>
                  <a:srgbClr val="000000"/>
                </a:solidFill>
                <a:effectLst/>
                <a:latin typeface="Calibri" panose="020F0502020204030204" pitchFamily="34" charset="0"/>
              </a:rPr>
              <a:t>notamment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en</a:t>
            </a:r>
            <a:r>
              <a:rPr lang="en-US" sz="1800" b="0"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privilégiant</a:t>
            </a:r>
            <a:r>
              <a:rPr lang="en-US" sz="1800" b="1" i="0" u="none" strike="noStrike" dirty="0">
                <a:solidFill>
                  <a:srgbClr val="000000"/>
                </a:solidFill>
                <a:effectLst/>
                <a:latin typeface="Calibri" panose="020F0502020204030204" pitchFamily="34" charset="0"/>
              </a:rPr>
              <a:t> les sanctions </a:t>
            </a:r>
            <a:r>
              <a:rPr lang="en-US" sz="1800" b="1" i="0" u="none" strike="noStrike" dirty="0" err="1">
                <a:solidFill>
                  <a:srgbClr val="000000"/>
                </a:solidFill>
                <a:effectLst/>
                <a:latin typeface="Calibri" panose="020F0502020204030204" pitchFamily="34" charset="0"/>
              </a:rPr>
              <a:t>extrajudiciaires</a:t>
            </a:r>
            <a:r>
              <a:rPr lang="en-US" sz="1800" b="1"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(par </a:t>
            </a:r>
            <a:r>
              <a:rPr lang="en-US" sz="1800" b="0" i="0" u="none" strike="noStrike" dirty="0" err="1">
                <a:solidFill>
                  <a:srgbClr val="000000"/>
                </a:solidFill>
                <a:effectLst/>
                <a:latin typeface="Calibri" panose="020F0502020204030204" pitchFamily="34" charset="0"/>
              </a:rPr>
              <a:t>exemple</a:t>
            </a:r>
            <a:r>
              <a:rPr lang="en-US" sz="1800" b="0" i="0" u="none" strike="noStrike" dirty="0">
                <a:solidFill>
                  <a:srgbClr val="000000"/>
                </a:solidFill>
                <a:effectLst/>
                <a:latin typeface="Calibri" panose="020F0502020204030204" pitchFamily="34" charset="0"/>
              </a:rPr>
              <a:t> des travaux </a:t>
            </a:r>
            <a:r>
              <a:rPr lang="en-US" sz="1800" b="0" i="0" u="none" strike="noStrike" dirty="0" err="1">
                <a:solidFill>
                  <a:srgbClr val="000000"/>
                </a:solidFill>
                <a:effectLst/>
                <a:latin typeface="Calibri" panose="020F0502020204030204" pitchFamily="34" charset="0"/>
              </a:rPr>
              <a:t>communautaires</a:t>
            </a:r>
            <a:r>
              <a:rPr lang="en-US" sz="1800" b="0" i="0" u="none" strike="noStrike" dirty="0">
                <a:solidFill>
                  <a:srgbClr val="000000"/>
                </a:solidFill>
                <a:effectLst/>
                <a:latin typeface="Calibri" panose="020F0502020204030204" pitchFamily="34" charset="0"/>
              </a:rPr>
              <a:t>)</a:t>
            </a:r>
            <a:r>
              <a:rPr lang="en-US" sz="1800" b="1"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et la </a:t>
            </a:r>
            <a:r>
              <a:rPr lang="en-US" sz="1800" b="0" i="0" u="none" strike="noStrike" dirty="0" err="1">
                <a:solidFill>
                  <a:srgbClr val="000000"/>
                </a:solidFill>
                <a:effectLst/>
                <a:latin typeface="Calibri" panose="020F0502020204030204" pitchFamily="34" charset="0"/>
              </a:rPr>
              <a:t>confidentialité</a:t>
            </a:r>
            <a:r>
              <a:rPr lang="en-US" sz="1800" b="0" i="0" u="none" strike="noStrike" dirty="0">
                <a:solidFill>
                  <a:srgbClr val="000000"/>
                </a:solidFill>
                <a:effectLst/>
                <a:latin typeface="Calibri" panose="020F0502020204030204" pitchFamily="34" charset="0"/>
              </a:rPr>
              <a:t> des </a:t>
            </a:r>
            <a:r>
              <a:rPr lang="en-US" sz="1800" b="0" i="0" u="none" strike="noStrike" dirty="0" err="1">
                <a:solidFill>
                  <a:srgbClr val="000000"/>
                </a:solidFill>
                <a:effectLst/>
                <a:latin typeface="Calibri" panose="020F0502020204030204" pitchFamily="34" charset="0"/>
              </a:rPr>
              <a:t>mesures</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Les adolescents </a:t>
            </a:r>
            <a:r>
              <a:rPr lang="en-US" sz="1800" b="0" i="0" u="none" strike="noStrike" dirty="0" err="1">
                <a:solidFill>
                  <a:srgbClr val="000000"/>
                </a:solidFill>
                <a:effectLst/>
                <a:latin typeface="Calibri" panose="020F0502020204030204" pitchFamily="34" charset="0"/>
              </a:rPr>
              <a:t>ont</a:t>
            </a:r>
            <a:r>
              <a:rPr lang="en-US" sz="1800" b="0" i="0" u="none" strike="noStrike" dirty="0">
                <a:solidFill>
                  <a:srgbClr val="000000"/>
                </a:solidFill>
                <a:effectLst/>
                <a:latin typeface="Calibri" panose="020F0502020204030204" pitchFamily="34" charset="0"/>
              </a:rPr>
              <a:t> des droits</a:t>
            </a:r>
            <a:r>
              <a:rPr lang="en-US" sz="1800" b="1"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lorsqu’ils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sont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interceptés</a:t>
            </a:r>
            <a:r>
              <a:rPr lang="en-US" sz="1800" b="0" i="0" u="none" strike="noStrike" dirty="0">
                <a:solidFill>
                  <a:srgbClr val="000000"/>
                </a:solidFill>
                <a:effectLst/>
                <a:latin typeface="Calibri" panose="020F0502020204030204" pitchFamily="34" charset="0"/>
              </a:rPr>
              <a:t> par les </a:t>
            </a:r>
            <a:r>
              <a:rPr lang="en-US" sz="1800" b="0" i="0" u="none" strike="noStrike" dirty="0" err="1">
                <a:solidFill>
                  <a:srgbClr val="000000"/>
                </a:solidFill>
                <a:effectLst/>
                <a:latin typeface="Calibri" panose="020F0502020204030204" pitchFamily="34" charset="0"/>
              </a:rPr>
              <a:t>policiers</a:t>
            </a:r>
            <a:r>
              <a:rPr lang="en-US" sz="1800" b="0" i="0" u="none" strike="noStrike" dirty="0">
                <a:solidFill>
                  <a:srgbClr val="000000"/>
                </a:solidFill>
                <a:effectLst/>
                <a:latin typeface="Calibri" panose="020F0502020204030204" pitchFamily="34" charset="0"/>
              </a:rPr>
              <a:t> suite à un </a:t>
            </a:r>
            <a:r>
              <a:rPr lang="en-US" sz="1800" b="0" i="0" u="none" strike="noStrike" dirty="0" err="1">
                <a:solidFill>
                  <a:srgbClr val="000000"/>
                </a:solidFill>
                <a:effectLst/>
                <a:latin typeface="Calibri" panose="020F0502020204030204" pitchFamily="34" charset="0"/>
              </a:rPr>
              <a:t>crimé</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présumé</a:t>
            </a:r>
            <a:r>
              <a:rPr lang="en-US" sz="1800" b="0" i="0" u="none" strike="noStrike" dirty="0">
                <a:solidFill>
                  <a:srgbClr val="000000"/>
                </a:solidFill>
                <a:effectLst/>
                <a:latin typeface="Calibri" panose="020F0502020204030204" pitchFamily="34" charset="0"/>
              </a:rPr>
              <a:t> : Droit au silence, droit à </a:t>
            </a:r>
            <a:r>
              <a:rPr lang="en-US" sz="1800" b="0" i="0" u="none" strike="noStrike" dirty="0" err="1">
                <a:solidFill>
                  <a:srgbClr val="000000"/>
                </a:solidFill>
                <a:effectLst/>
                <a:latin typeface="Calibri" panose="020F0502020204030204" pitchFamily="34" charset="0"/>
              </a:rPr>
              <a:t>l’avocat</a:t>
            </a:r>
            <a:r>
              <a:rPr lang="en-US" sz="1800" b="0" i="0" u="none" strike="noStrike" dirty="0">
                <a:solidFill>
                  <a:srgbClr val="000000"/>
                </a:solidFill>
                <a:effectLst/>
                <a:latin typeface="Calibri" panose="020F0502020204030204" pitchFamily="34" charset="0"/>
              </a:rPr>
              <a:t>, droit d’être </a:t>
            </a:r>
            <a:r>
              <a:rPr lang="en-US" sz="1800" b="0" i="0" u="none" strike="noStrike" dirty="0" err="1">
                <a:solidFill>
                  <a:srgbClr val="000000"/>
                </a:solidFill>
                <a:effectLst/>
                <a:latin typeface="Calibri" panose="020F0502020204030204" pitchFamily="34" charset="0"/>
              </a:rPr>
              <a:t>accompagné</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leurs</a:t>
            </a:r>
            <a:r>
              <a:rPr lang="en-US" sz="1800" b="0" i="0" u="none" strike="noStrike" dirty="0">
                <a:solidFill>
                  <a:srgbClr val="000000"/>
                </a:solidFill>
                <a:effectLst/>
                <a:latin typeface="Calibri" panose="020F0502020204030204" pitchFamily="34" charset="0"/>
              </a:rPr>
              <a:t> parent </a:t>
            </a:r>
            <a:r>
              <a:rPr lang="en-US" sz="1800" b="0" i="0" u="none" strike="noStrike" dirty="0" err="1">
                <a:solidFill>
                  <a:srgbClr val="000000"/>
                </a:solidFill>
                <a:effectLst/>
                <a:latin typeface="Calibri" panose="020F0502020204030204" pitchFamily="34" charset="0"/>
              </a:rPr>
              <a:t>lorsqu’ils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sont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interrogés</a:t>
            </a:r>
            <a:r>
              <a:rPr lang="en-US" sz="1800" b="0" i="0" u="none" strike="noStrike" dirty="0">
                <a:solidFill>
                  <a:srgbClr val="000000"/>
                </a:solidFill>
                <a:effectLst/>
                <a:latin typeface="Calibri" panose="020F0502020204030204" pitchFamily="34" charset="0"/>
              </a:rPr>
              <a:t> par la police. Les </a:t>
            </a:r>
            <a:r>
              <a:rPr lang="en-US" sz="1800" b="0" i="0" u="none" strike="noStrike" dirty="0" err="1">
                <a:solidFill>
                  <a:srgbClr val="000000"/>
                </a:solidFill>
                <a:effectLst/>
                <a:latin typeface="Calibri" panose="020F0502020204030204" pitchFamily="34" charset="0"/>
              </a:rPr>
              <a:t>policiers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vont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d’ailleurs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contacter</a:t>
            </a:r>
            <a:r>
              <a:rPr lang="en-US" sz="1800" b="0" i="0" u="none" strike="noStrike" dirty="0">
                <a:solidFill>
                  <a:srgbClr val="000000"/>
                </a:solidFill>
                <a:effectLst/>
                <a:latin typeface="Calibri" panose="020F0502020204030204" pitchFamily="34" charset="0"/>
              </a:rPr>
              <a:t> les parents </a:t>
            </a:r>
            <a:r>
              <a:rPr lang="en-US" sz="1800" b="0" i="0" u="none" strike="noStrike" dirty="0" err="1">
                <a:solidFill>
                  <a:srgbClr val="000000"/>
                </a:solidFill>
                <a:effectLst/>
                <a:latin typeface="Calibri" panose="020F0502020204030204" pitchFamily="34" charset="0"/>
              </a:rPr>
              <a:t>lorsqu’un</a:t>
            </a:r>
            <a:r>
              <a:rPr lang="en-US" sz="1800" b="0" i="0" u="none" strike="noStrike" dirty="0">
                <a:solidFill>
                  <a:srgbClr val="000000"/>
                </a:solidFill>
                <a:effectLst/>
                <a:latin typeface="Calibri" panose="020F0502020204030204" pitchFamily="34" charset="0"/>
              </a:rPr>
              <a:t> adolescent </a:t>
            </a:r>
            <a:r>
              <a:rPr lang="en-US" sz="1800" b="0" i="0" u="none" strike="noStrike" dirty="0" err="1">
                <a:solidFill>
                  <a:srgbClr val="000000"/>
                </a:solidFill>
                <a:effectLst/>
                <a:latin typeface="Calibri" panose="020F0502020204030204" pitchFamily="34" charset="0"/>
              </a:rPr>
              <a:t>est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intercepté</a:t>
            </a:r>
            <a:r>
              <a:rPr lang="en-US" sz="1800" b="0" i="0" u="none" strike="noStrike" dirty="0">
                <a:solidFill>
                  <a:srgbClr val="000000"/>
                </a:solidFill>
                <a:effectLst/>
                <a:latin typeface="Calibri" panose="020F0502020204030204" pitchFamily="34" charset="0"/>
              </a:rPr>
              <a:t> par les </a:t>
            </a:r>
            <a:r>
              <a:rPr lang="en-US" sz="1800" b="0" i="0" u="none" strike="noStrike" dirty="0" err="1">
                <a:solidFill>
                  <a:srgbClr val="000000"/>
                </a:solidFill>
                <a:effectLst/>
                <a:latin typeface="Calibri" panose="020F0502020204030204" pitchFamily="34" charset="0"/>
              </a:rPr>
              <a:t>policiers</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Plus </a:t>
            </a:r>
            <a:r>
              <a:rPr lang="en-US" sz="1800" b="0" i="0" u="none" strike="noStrike" dirty="0" err="1">
                <a:solidFill>
                  <a:srgbClr val="000000"/>
                </a:solidFill>
                <a:effectLst/>
                <a:latin typeface="Calibri" panose="020F0502020204030204" pitchFamily="34" charset="0"/>
              </a:rPr>
              <a:t>d’informations</a:t>
            </a:r>
            <a:r>
              <a:rPr lang="en-US" sz="1800" b="0" i="0" u="none" strike="noStrike" dirty="0">
                <a:solidFill>
                  <a:srgbClr val="000000"/>
                </a:solidFill>
                <a:effectLst/>
                <a:latin typeface="Calibri" panose="020F0502020204030204" pitchFamily="34" charset="0"/>
              </a:rPr>
              <a:t> sur les droits des </a:t>
            </a:r>
            <a:r>
              <a:rPr lang="en-US" sz="1800" b="0" i="0" u="none" strike="noStrike" dirty="0" err="1">
                <a:solidFill>
                  <a:srgbClr val="000000"/>
                </a:solidFill>
                <a:effectLst/>
                <a:latin typeface="Calibri" panose="020F0502020204030204" pitchFamily="34" charset="0"/>
              </a:rPr>
              <a:t>mineurs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lorsqu’ils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sont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interpellés</a:t>
            </a:r>
            <a:r>
              <a:rPr lang="en-US" sz="1800" b="0" i="0" u="none" strike="noStrike" dirty="0">
                <a:solidFill>
                  <a:srgbClr val="000000"/>
                </a:solidFill>
                <a:effectLst/>
                <a:latin typeface="Calibri" panose="020F0502020204030204" pitchFamily="34" charset="0"/>
              </a:rPr>
              <a:t> par un </a:t>
            </a:r>
            <a:r>
              <a:rPr lang="en-US" sz="1800" b="0" i="0" u="none" strike="noStrike" dirty="0" err="1">
                <a:solidFill>
                  <a:srgbClr val="000000"/>
                </a:solidFill>
                <a:effectLst/>
                <a:latin typeface="Calibri" panose="020F0502020204030204" pitchFamily="34" charset="0"/>
              </a:rPr>
              <a:t>policier</a:t>
            </a:r>
            <a:r>
              <a:rPr lang="en-US" sz="1800" b="0" i="0" u="none" strike="noStrike" dirty="0">
                <a:solidFill>
                  <a:srgbClr val="000000"/>
                </a:solidFill>
                <a:effectLst/>
                <a:latin typeface="Calibri" panose="020F0502020204030204" pitchFamily="34" charset="0"/>
              </a:rPr>
              <a:t> se </a:t>
            </a:r>
            <a:r>
              <a:rPr lang="en-US" sz="1800" b="0" i="0" u="none" strike="noStrike" dirty="0" err="1">
                <a:solidFill>
                  <a:srgbClr val="000000"/>
                </a:solidFill>
                <a:effectLst/>
                <a:latin typeface="Calibri" panose="020F0502020204030204" pitchFamily="34" charset="0"/>
              </a:rPr>
              <a:t>trouvent</a:t>
            </a:r>
            <a:r>
              <a:rPr lang="en-US" sz="1800" b="0" i="0" u="none" strike="noStrike" dirty="0">
                <a:solidFill>
                  <a:srgbClr val="000000"/>
                </a:solidFill>
                <a:effectLst/>
                <a:latin typeface="Calibri" panose="020F0502020204030204" pitchFamily="34" charset="0"/>
              </a:rPr>
              <a:t> dans les notes de la diapositive </a:t>
            </a:r>
            <a:r>
              <a:rPr lang="en-US" sz="1800" b="0" i="0" u="none" strike="noStrike" dirty="0" err="1">
                <a:solidFill>
                  <a:srgbClr val="000000"/>
                </a:solidFill>
                <a:effectLst/>
                <a:latin typeface="Calibri" panose="020F0502020204030204" pitchFamily="34" charset="0"/>
              </a:rPr>
              <a:t>suivante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portant</a:t>
            </a:r>
            <a:r>
              <a:rPr lang="en-US" sz="1800" b="0" i="0" u="none" strike="noStrike" dirty="0">
                <a:solidFill>
                  <a:srgbClr val="000000"/>
                </a:solidFill>
                <a:effectLst/>
                <a:latin typeface="Calibri" panose="020F0502020204030204" pitchFamily="34" charset="0"/>
              </a:rPr>
              <a:t> sur les </a:t>
            </a:r>
            <a:r>
              <a:rPr lang="en-US" sz="1800" b="0" i="0" u="none" strike="noStrike" dirty="0" err="1">
                <a:solidFill>
                  <a:srgbClr val="000000"/>
                </a:solidFill>
                <a:effectLst/>
                <a:latin typeface="Calibri" panose="020F0502020204030204" pitchFamily="34" charset="0"/>
              </a:rPr>
              <a:t>amendes</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err="1">
                <a:solidFill>
                  <a:srgbClr val="000000"/>
                </a:solidFill>
                <a:effectLst/>
                <a:latin typeface="Calibri" panose="020F0502020204030204" pitchFamily="34" charset="0"/>
              </a:rPr>
              <a:t>Informations</a:t>
            </a: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supplémentaires</a:t>
            </a:r>
            <a:r>
              <a:rPr lang="en-US" sz="1800" b="1"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Notre dossier sur le </a:t>
            </a:r>
            <a:r>
              <a:rPr lang="en-US" sz="1800" b="0" i="0" u="none" strike="noStrike" dirty="0" err="1">
                <a:solidFill>
                  <a:srgbClr val="000000"/>
                </a:solidFill>
                <a:effectLst/>
                <a:latin typeface="Calibri" panose="020F0502020204030204" pitchFamily="34" charset="0"/>
              </a:rPr>
              <a:t>système</a:t>
            </a:r>
            <a:r>
              <a:rPr lang="en-US" sz="1800" b="0" i="0" u="none" strike="noStrike" dirty="0">
                <a:solidFill>
                  <a:srgbClr val="000000"/>
                </a:solidFill>
                <a:effectLst/>
                <a:latin typeface="Calibri" panose="020F0502020204030204" pitchFamily="34" charset="0"/>
              </a:rPr>
              <a:t> de justice </a:t>
            </a:r>
            <a:r>
              <a:rPr lang="en-US" sz="1800" b="0" i="0" u="none" strike="noStrike" dirty="0" err="1">
                <a:solidFill>
                  <a:srgbClr val="000000"/>
                </a:solidFill>
                <a:effectLst/>
                <a:latin typeface="Calibri" panose="020F0502020204030204" pitchFamily="34" charset="0"/>
              </a:rPr>
              <a:t>pénal</a:t>
            </a:r>
            <a:r>
              <a:rPr lang="en-US" sz="1800" b="0" i="0" u="none" strike="noStrike" dirty="0">
                <a:solidFill>
                  <a:srgbClr val="000000"/>
                </a:solidFill>
                <a:effectLst/>
                <a:latin typeface="Calibri" panose="020F0502020204030204" pitchFamily="34" charset="0"/>
              </a:rPr>
              <a:t> pour adolescents : </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https://educaloi.qc.ca/dossier/adolescent-interpelle-police/</a:t>
            </a:r>
          </a:p>
          <a:p>
            <a:pPr algn="l" rtl="0" fontAlgn="base"/>
            <a:endParaRPr lang="en-US" sz="1800" b="0" i="0" u="none" strike="noStrike" dirty="0">
              <a:solidFill>
                <a:srgbClr val="444444"/>
              </a:solidFill>
              <a:effectLst/>
              <a:latin typeface="Calibri" panose="020F0502020204030204" pitchFamily="34" charset="0"/>
            </a:endParaRPr>
          </a:p>
          <a:p>
            <a:pPr algn="l" rtl="0" fontAlgn="base"/>
            <a:endParaRPr lang="en-US" sz="1800" b="1" i="0" u="none" strike="noStrike" dirty="0">
              <a:solidFill>
                <a:srgbClr val="000000"/>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SOURCES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 Code </a:t>
            </a:r>
            <a:r>
              <a:rPr lang="en-US" sz="1800" b="0" i="1" u="none" strike="noStrike" dirty="0" err="1">
                <a:solidFill>
                  <a:srgbClr val="000000"/>
                </a:solidFill>
                <a:effectLst/>
                <a:latin typeface="Calibri" panose="020F0502020204030204" pitchFamily="34" charset="0"/>
              </a:rPr>
              <a:t>criminel</a:t>
            </a:r>
            <a:r>
              <a:rPr lang="en-US" sz="1800" b="0" i="1" u="none" strike="noStrike" dirty="0">
                <a:solidFill>
                  <a:srgbClr val="000000"/>
                </a:solidFill>
                <a:effectLst/>
                <a:latin typeface="Calibri" panose="020F0502020204030204" pitchFamily="34" charset="0"/>
              </a:rPr>
              <a:t>,</a:t>
            </a:r>
            <a:r>
              <a:rPr lang="en-US" sz="1800" b="0" i="0" u="none" strike="noStrike" dirty="0">
                <a:solidFill>
                  <a:srgbClr val="000000"/>
                </a:solidFill>
                <a:effectLst/>
                <a:latin typeface="Calibri" panose="020F0502020204030204" pitchFamily="34" charset="0"/>
              </a:rPr>
              <a:t> LRC 1985, c. C-46, art. 13 (</a:t>
            </a:r>
            <a:r>
              <a:rPr lang="en-US" sz="1800" b="0" i="0" u="none" strike="noStrike" dirty="0" err="1">
                <a:solidFill>
                  <a:srgbClr val="000000"/>
                </a:solidFill>
                <a:effectLst/>
                <a:latin typeface="Calibri" panose="020F0502020204030204" pitchFamily="34" charset="0"/>
              </a:rPr>
              <a:t>responsabilité</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criminelle</a:t>
            </a:r>
            <a:r>
              <a:rPr lang="en-US" sz="1800" b="0" i="0" u="none" strike="noStrike" dirty="0">
                <a:solidFill>
                  <a:srgbClr val="000000"/>
                </a:solidFill>
                <a:effectLst/>
                <a:latin typeface="Calibri" panose="020F0502020204030204" pitchFamily="34" charset="0"/>
              </a:rPr>
              <a:t> – 12 </a:t>
            </a:r>
            <a:r>
              <a:rPr lang="en-US" sz="1800" b="0" i="0" u="none" strike="noStrike" dirty="0" err="1">
                <a:solidFill>
                  <a:srgbClr val="000000"/>
                </a:solidFill>
                <a:effectLst/>
                <a:latin typeface="Calibri" panose="020F0502020204030204" pitchFamily="34" charset="0"/>
              </a:rPr>
              <a:t>ans</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Loi</a:t>
            </a:r>
            <a:r>
              <a:rPr lang="en-US" sz="1800" b="0" i="1" u="none" strike="noStrike" dirty="0">
                <a:solidFill>
                  <a:srgbClr val="000000"/>
                </a:solidFill>
                <a:effectLst/>
                <a:latin typeface="Calibri" panose="020F0502020204030204" pitchFamily="34" charset="0"/>
              </a:rPr>
              <a:t> sur le </a:t>
            </a:r>
            <a:r>
              <a:rPr lang="en-US" sz="1800" b="0" i="1" u="none" strike="noStrike" dirty="0" err="1">
                <a:solidFill>
                  <a:srgbClr val="000000"/>
                </a:solidFill>
                <a:effectLst/>
                <a:latin typeface="Calibri" panose="020F0502020204030204" pitchFamily="34" charset="0"/>
              </a:rPr>
              <a:t>système</a:t>
            </a:r>
            <a:r>
              <a:rPr lang="en-US" sz="1800" b="0" i="1" u="none" strike="noStrike" dirty="0">
                <a:solidFill>
                  <a:srgbClr val="000000"/>
                </a:solidFill>
                <a:effectLst/>
                <a:latin typeface="Calibri" panose="020F0502020204030204" pitchFamily="34" charset="0"/>
              </a:rPr>
              <a:t> de justice </a:t>
            </a:r>
            <a:r>
              <a:rPr lang="en-US" sz="1800" b="0" i="1" u="none" strike="noStrike" dirty="0" err="1">
                <a:solidFill>
                  <a:srgbClr val="000000"/>
                </a:solidFill>
                <a:effectLst/>
                <a:latin typeface="Calibri" panose="020F0502020204030204" pitchFamily="34" charset="0"/>
              </a:rPr>
              <a:t>pénale</a:t>
            </a:r>
            <a:r>
              <a:rPr lang="en-US" sz="1800" b="0" i="1" u="none" strike="noStrike" dirty="0">
                <a:solidFill>
                  <a:srgbClr val="000000"/>
                </a:solidFill>
                <a:effectLst/>
                <a:latin typeface="Calibri" panose="020F0502020204030204" pitchFamily="34" charset="0"/>
              </a:rPr>
              <a:t> pour les adolescents</a:t>
            </a:r>
            <a:r>
              <a:rPr lang="en-US" sz="1800" b="0" i="0" u="none" strike="noStrike" dirty="0">
                <a:solidFill>
                  <a:srgbClr val="000000"/>
                </a:solidFill>
                <a:effectLst/>
                <a:latin typeface="Calibri" panose="020F0502020204030204" pitchFamily="34" charset="0"/>
              </a:rPr>
              <a:t>, L.C. 2002, c. 1, art. 2 (1) (definition du mot « adolescent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 Code </a:t>
            </a:r>
            <a:r>
              <a:rPr lang="en-US" sz="1800" b="0" i="1" u="none" strike="noStrike" dirty="0" err="1">
                <a:solidFill>
                  <a:srgbClr val="000000"/>
                </a:solidFill>
                <a:effectLst/>
                <a:latin typeface="Calibri" panose="020F0502020204030204" pitchFamily="34" charset="0"/>
              </a:rPr>
              <a:t>criminel</a:t>
            </a:r>
            <a:r>
              <a:rPr lang="en-US" sz="1800" b="0" i="1" u="none" strike="noStrike" dirty="0">
                <a:solidFill>
                  <a:srgbClr val="000000"/>
                </a:solidFill>
                <a:effectLst/>
                <a:latin typeface="Calibri" panose="020F0502020204030204" pitchFamily="34" charset="0"/>
              </a:rPr>
              <a:t>,</a:t>
            </a:r>
            <a:r>
              <a:rPr lang="en-US" sz="1800" b="0" i="0" u="none" strike="noStrike" dirty="0">
                <a:solidFill>
                  <a:srgbClr val="000000"/>
                </a:solidFill>
                <a:effectLst/>
                <a:latin typeface="Calibri" panose="020F0502020204030204" pitchFamily="34" charset="0"/>
              </a:rPr>
              <a:t> LRC 1985, c. C-46, art. 495 (arrestation sans </a:t>
            </a:r>
            <a:r>
              <a:rPr lang="en-US" sz="1800" b="0" i="0" u="none" strike="noStrike" dirty="0" err="1">
                <a:solidFill>
                  <a:srgbClr val="000000"/>
                </a:solidFill>
                <a:effectLst/>
                <a:latin typeface="Calibri" panose="020F0502020204030204" pitchFamily="34" charset="0"/>
              </a:rPr>
              <a:t>mandat</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Loi</a:t>
            </a:r>
            <a:r>
              <a:rPr lang="en-US" sz="1800" b="0" i="1" u="none" strike="noStrike" dirty="0">
                <a:solidFill>
                  <a:srgbClr val="000000"/>
                </a:solidFill>
                <a:effectLst/>
                <a:latin typeface="Calibri" panose="020F0502020204030204" pitchFamily="34" charset="0"/>
              </a:rPr>
              <a:t> sur le </a:t>
            </a:r>
            <a:r>
              <a:rPr lang="en-US" sz="1800" b="0" i="1" u="none" strike="noStrike" dirty="0" err="1">
                <a:solidFill>
                  <a:srgbClr val="000000"/>
                </a:solidFill>
                <a:effectLst/>
                <a:latin typeface="Calibri" panose="020F0502020204030204" pitchFamily="34" charset="0"/>
              </a:rPr>
              <a:t>système</a:t>
            </a:r>
            <a:r>
              <a:rPr lang="en-US" sz="1800" b="0" i="1" u="none" strike="noStrike" dirty="0">
                <a:solidFill>
                  <a:srgbClr val="000000"/>
                </a:solidFill>
                <a:effectLst/>
                <a:latin typeface="Calibri" panose="020F0502020204030204" pitchFamily="34" charset="0"/>
              </a:rPr>
              <a:t> de justice </a:t>
            </a:r>
            <a:r>
              <a:rPr lang="en-US" sz="1800" b="0" i="1" u="none" strike="noStrike" dirty="0" err="1">
                <a:solidFill>
                  <a:srgbClr val="000000"/>
                </a:solidFill>
                <a:effectLst/>
                <a:latin typeface="Calibri" panose="020F0502020204030204" pitchFamily="34" charset="0"/>
              </a:rPr>
              <a:t>pénale</a:t>
            </a:r>
            <a:r>
              <a:rPr lang="en-US" sz="1800" b="0" i="1" u="none" strike="noStrike" dirty="0">
                <a:solidFill>
                  <a:srgbClr val="000000"/>
                </a:solidFill>
                <a:effectLst/>
                <a:latin typeface="Calibri" panose="020F0502020204030204" pitchFamily="34" charset="0"/>
              </a:rPr>
              <a:t> pour les adolescents</a:t>
            </a:r>
            <a:r>
              <a:rPr lang="en-US" sz="1800" b="0" i="0" u="none" strike="noStrike" dirty="0">
                <a:solidFill>
                  <a:srgbClr val="000000"/>
                </a:solidFill>
                <a:effectLst/>
                <a:latin typeface="Calibri" panose="020F0502020204030204" pitchFamily="34" charset="0"/>
              </a:rPr>
              <a:t>, L.C. 2002, c. 1, art. 3 (</a:t>
            </a:r>
            <a:r>
              <a:rPr lang="en-US" sz="1800" b="0" i="0" u="none" strike="noStrike" dirty="0" err="1">
                <a:solidFill>
                  <a:srgbClr val="000000"/>
                </a:solidFill>
                <a:effectLst/>
                <a:latin typeface="Calibri" panose="020F0502020204030204" pitchFamily="34" charset="0"/>
              </a:rPr>
              <a:t>principes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applicables</a:t>
            </a:r>
            <a:r>
              <a:rPr lang="en-US" sz="1800" b="0" i="0" u="none" strike="noStrike" dirty="0">
                <a:solidFill>
                  <a:srgbClr val="000000"/>
                </a:solidFill>
                <a:effectLst/>
                <a:latin typeface="Calibri" panose="020F0502020204030204" pitchFamily="34" charset="0"/>
              </a:rPr>
              <a:t> aux adolescents </a:t>
            </a:r>
            <a:r>
              <a:rPr lang="en-US" sz="1800" b="0" i="0" u="none" strike="noStrike" dirty="0" err="1">
                <a:solidFill>
                  <a:srgbClr val="000000"/>
                </a:solidFill>
                <a:effectLst/>
                <a:latin typeface="Calibri" panose="020F0502020204030204" pitchFamily="34" charset="0"/>
              </a:rPr>
              <a:t>en</a:t>
            </a:r>
            <a:r>
              <a:rPr lang="en-US" sz="1800" b="0" i="0" u="none" strike="noStrike" dirty="0">
                <a:solidFill>
                  <a:srgbClr val="000000"/>
                </a:solidFill>
                <a:effectLst/>
                <a:latin typeface="Calibri" panose="020F0502020204030204" pitchFamily="34" charset="0"/>
              </a:rPr>
              <a:t> matière </a:t>
            </a:r>
            <a:r>
              <a:rPr lang="en-US" sz="1800" b="0" i="0" u="none" strike="noStrike" dirty="0" err="1">
                <a:solidFill>
                  <a:srgbClr val="000000"/>
                </a:solidFill>
                <a:effectLst/>
                <a:latin typeface="Calibri" panose="020F0502020204030204" pitchFamily="34" charset="0"/>
              </a:rPr>
              <a:t>pénale</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Loi</a:t>
            </a:r>
            <a:r>
              <a:rPr lang="en-US" sz="1800" b="0" i="1" u="none" strike="noStrike" dirty="0">
                <a:solidFill>
                  <a:srgbClr val="000000"/>
                </a:solidFill>
                <a:effectLst/>
                <a:latin typeface="Calibri" panose="020F0502020204030204" pitchFamily="34" charset="0"/>
              </a:rPr>
              <a:t> sur le </a:t>
            </a:r>
            <a:r>
              <a:rPr lang="en-US" sz="1800" b="0" i="1" u="none" strike="noStrike" dirty="0" err="1">
                <a:solidFill>
                  <a:srgbClr val="000000"/>
                </a:solidFill>
                <a:effectLst/>
                <a:latin typeface="Calibri" panose="020F0502020204030204" pitchFamily="34" charset="0"/>
              </a:rPr>
              <a:t>système</a:t>
            </a:r>
            <a:r>
              <a:rPr lang="en-US" sz="1800" b="0" i="1" u="none" strike="noStrike" dirty="0">
                <a:solidFill>
                  <a:srgbClr val="000000"/>
                </a:solidFill>
                <a:effectLst/>
                <a:latin typeface="Calibri" panose="020F0502020204030204" pitchFamily="34" charset="0"/>
              </a:rPr>
              <a:t> de justice </a:t>
            </a:r>
            <a:r>
              <a:rPr lang="en-US" sz="1800" b="0" i="1" u="none" strike="noStrike" dirty="0" err="1">
                <a:solidFill>
                  <a:srgbClr val="000000"/>
                </a:solidFill>
                <a:effectLst/>
                <a:latin typeface="Calibri" panose="020F0502020204030204" pitchFamily="34" charset="0"/>
              </a:rPr>
              <a:t>pénale</a:t>
            </a:r>
            <a:r>
              <a:rPr lang="en-US" sz="1800" b="0" i="1" u="none" strike="noStrike" dirty="0">
                <a:solidFill>
                  <a:srgbClr val="000000"/>
                </a:solidFill>
                <a:effectLst/>
                <a:latin typeface="Calibri" panose="020F0502020204030204" pitchFamily="34" charset="0"/>
              </a:rPr>
              <a:t> pour les adolescents</a:t>
            </a:r>
            <a:r>
              <a:rPr lang="en-US" sz="1800" b="0" i="0" u="none" strike="noStrike" dirty="0">
                <a:solidFill>
                  <a:srgbClr val="000000"/>
                </a:solidFill>
                <a:effectLst/>
                <a:latin typeface="Calibri" panose="020F0502020204030204" pitchFamily="34" charset="0"/>
              </a:rPr>
              <a:t>, L.C. 2002, c. 1, art. 146(2)d) (</a:t>
            </a:r>
            <a:r>
              <a:rPr lang="en-US" sz="1800" b="0" i="0" u="none" strike="noStrike" dirty="0" err="1">
                <a:solidFill>
                  <a:srgbClr val="000000"/>
                </a:solidFill>
                <a:effectLst/>
                <a:latin typeface="Calibri" panose="020F0502020204030204" pitchFamily="34" charset="0"/>
              </a:rPr>
              <a:t>admissibilité</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preuve</a:t>
            </a:r>
            <a:r>
              <a:rPr lang="en-US" sz="1800" b="0" i="0" u="none" strike="noStrike" dirty="0">
                <a:solidFill>
                  <a:srgbClr val="000000"/>
                </a:solidFill>
                <a:effectLst/>
                <a:latin typeface="Calibri" panose="020F0502020204030204" pitchFamily="34" charset="0"/>
              </a:rPr>
              <a:t> des </a:t>
            </a:r>
            <a:r>
              <a:rPr lang="en-US" sz="1800" b="0" i="0" u="none" strike="noStrike" dirty="0" err="1">
                <a:solidFill>
                  <a:srgbClr val="000000"/>
                </a:solidFill>
                <a:effectLst/>
                <a:latin typeface="Calibri" panose="020F0502020204030204" pitchFamily="34" charset="0"/>
              </a:rPr>
              <a:t>déclarations</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l’adolescent</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Loi</a:t>
            </a:r>
            <a:r>
              <a:rPr lang="en-US" sz="1800" b="0" i="1" u="none" strike="noStrike" dirty="0">
                <a:solidFill>
                  <a:srgbClr val="000000"/>
                </a:solidFill>
                <a:effectLst/>
                <a:latin typeface="Calibri" panose="020F0502020204030204" pitchFamily="34" charset="0"/>
              </a:rPr>
              <a:t> sur le </a:t>
            </a:r>
            <a:r>
              <a:rPr lang="en-US" sz="1800" b="0" i="1" u="none" strike="noStrike" dirty="0" err="1">
                <a:solidFill>
                  <a:srgbClr val="000000"/>
                </a:solidFill>
                <a:effectLst/>
                <a:latin typeface="Calibri" panose="020F0502020204030204" pitchFamily="34" charset="0"/>
              </a:rPr>
              <a:t>système</a:t>
            </a:r>
            <a:r>
              <a:rPr lang="en-US" sz="1800" b="0" i="1" u="none" strike="noStrike" dirty="0">
                <a:solidFill>
                  <a:srgbClr val="000000"/>
                </a:solidFill>
                <a:effectLst/>
                <a:latin typeface="Calibri" panose="020F0502020204030204" pitchFamily="34" charset="0"/>
              </a:rPr>
              <a:t> de justice </a:t>
            </a:r>
            <a:r>
              <a:rPr lang="en-US" sz="1800" b="0" i="1" u="none" strike="noStrike" dirty="0" err="1">
                <a:solidFill>
                  <a:srgbClr val="000000"/>
                </a:solidFill>
                <a:effectLst/>
                <a:latin typeface="Calibri" panose="020F0502020204030204" pitchFamily="34" charset="0"/>
              </a:rPr>
              <a:t>pénale</a:t>
            </a:r>
            <a:r>
              <a:rPr lang="en-US" sz="1800" b="0" i="1" u="none" strike="noStrike" dirty="0">
                <a:solidFill>
                  <a:srgbClr val="000000"/>
                </a:solidFill>
                <a:effectLst/>
                <a:latin typeface="Calibri" panose="020F0502020204030204" pitchFamily="34" charset="0"/>
              </a:rPr>
              <a:t> pour les adolescents</a:t>
            </a:r>
            <a:r>
              <a:rPr lang="en-US" sz="1800" b="0" i="0" u="none" strike="noStrike" dirty="0">
                <a:solidFill>
                  <a:srgbClr val="000000"/>
                </a:solidFill>
                <a:effectLst/>
                <a:latin typeface="Calibri" panose="020F0502020204030204" pitchFamily="34" charset="0"/>
              </a:rPr>
              <a:t>, L.C. 2002, c. 1, 64 (</a:t>
            </a:r>
            <a:r>
              <a:rPr lang="en-US" sz="1800" b="0" i="0" u="none" strike="noStrike" dirty="0" err="1">
                <a:solidFill>
                  <a:srgbClr val="000000"/>
                </a:solidFill>
                <a:effectLst/>
                <a:latin typeface="Calibri" panose="020F0502020204030204" pitchFamily="34" charset="0"/>
              </a:rPr>
              <a:t>assujettissement</a:t>
            </a:r>
            <a:r>
              <a:rPr lang="en-US" sz="1800" b="0" i="0" u="none" strike="noStrike" dirty="0">
                <a:solidFill>
                  <a:srgbClr val="000000"/>
                </a:solidFill>
                <a:effectLst/>
                <a:latin typeface="Calibri" panose="020F0502020204030204" pitchFamily="34" charset="0"/>
              </a:rPr>
              <a:t> d’un adolescent aux </a:t>
            </a:r>
            <a:r>
              <a:rPr lang="en-US" sz="1800" b="0" i="0" u="none" strike="noStrike" dirty="0" err="1">
                <a:solidFill>
                  <a:srgbClr val="000000"/>
                </a:solidFill>
                <a:effectLst/>
                <a:latin typeface="Calibri" panose="020F0502020204030204" pitchFamily="34" charset="0"/>
              </a:rPr>
              <a:t>peines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applicables</a:t>
            </a:r>
            <a:r>
              <a:rPr lang="en-US" sz="1800" b="0" i="0" u="none" strike="noStrike" dirty="0">
                <a:solidFill>
                  <a:srgbClr val="000000"/>
                </a:solidFill>
                <a:effectLst/>
                <a:latin typeface="Calibri" panose="020F0502020204030204" pitchFamily="34" charset="0"/>
              </a:rPr>
              <a:t> aux </a:t>
            </a:r>
            <a:r>
              <a:rPr lang="en-US" sz="1800" b="0" i="0" u="none" strike="noStrike" dirty="0" err="1">
                <a:solidFill>
                  <a:srgbClr val="000000"/>
                </a:solidFill>
                <a:effectLst/>
                <a:latin typeface="Calibri" panose="020F0502020204030204" pitchFamily="34" charset="0"/>
              </a:rPr>
              <a:t>adultes</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Charte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canadienne</a:t>
            </a:r>
            <a:r>
              <a:rPr lang="en-US" sz="1800" b="0" i="0" u="none" strike="noStrike" dirty="0">
                <a:solidFill>
                  <a:srgbClr val="000000"/>
                </a:solidFill>
                <a:effectLst/>
                <a:latin typeface="Calibri" panose="020F0502020204030204" pitchFamily="34" charset="0"/>
              </a:rPr>
              <a:t> des droits et </a:t>
            </a:r>
            <a:r>
              <a:rPr lang="en-US" sz="1800" b="0" i="0" u="none" strike="noStrike" dirty="0" err="1">
                <a:solidFill>
                  <a:srgbClr val="000000"/>
                </a:solidFill>
                <a:effectLst/>
                <a:latin typeface="Calibri" panose="020F0502020204030204" pitchFamily="34" charset="0"/>
              </a:rPr>
              <a:t>libertés</a:t>
            </a:r>
            <a:r>
              <a:rPr lang="en-US" sz="1800" b="0" i="0" u="none" strike="noStrike" dirty="0">
                <a:solidFill>
                  <a:srgbClr val="000000"/>
                </a:solidFill>
                <a:effectLst/>
                <a:latin typeface="Calibri" panose="020F0502020204030204" pitchFamily="34" charset="0"/>
              </a:rPr>
              <a:t>, art. 7, 10b) (</a:t>
            </a:r>
            <a:r>
              <a:rPr lang="en-US" sz="1800" b="0" i="0" u="none" strike="noStrike" dirty="0" err="1">
                <a:solidFill>
                  <a:srgbClr val="000000"/>
                </a:solidFill>
                <a:effectLst/>
                <a:latin typeface="Calibri" panose="020F0502020204030204" pitchFamily="34" charset="0"/>
              </a:rPr>
              <a:t>garanties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juridiques</a:t>
            </a:r>
            <a:r>
              <a:rPr lang="en-US" sz="1800" b="0" i="0" u="none" strike="noStrike" dirty="0">
                <a:solidFill>
                  <a:srgbClr val="000000"/>
                </a:solidFill>
                <a:effectLst/>
                <a:latin typeface="Calibri" panose="020F0502020204030204" pitchFamily="34" charset="0"/>
              </a:rPr>
              <a:t>: droit au silence, droit à un avocat)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 Code </a:t>
            </a:r>
            <a:r>
              <a:rPr lang="en-US" sz="1800" b="0" i="1" u="none" strike="noStrike" dirty="0" err="1">
                <a:solidFill>
                  <a:srgbClr val="000000"/>
                </a:solidFill>
                <a:effectLst/>
                <a:latin typeface="Calibri" panose="020F0502020204030204" pitchFamily="34" charset="0"/>
              </a:rPr>
              <a:t>criminel</a:t>
            </a:r>
            <a:r>
              <a:rPr lang="en-US" sz="1800" b="0" i="0" u="none" strike="noStrike" dirty="0">
                <a:solidFill>
                  <a:srgbClr val="000000"/>
                </a:solidFill>
                <a:effectLst/>
                <a:latin typeface="Calibri" panose="020F0502020204030204" pitchFamily="34" charset="0"/>
              </a:rPr>
              <a:t>, LRC 1985, c. C-46, art. </a:t>
            </a:r>
            <a:r>
              <a:rPr lang="en-US" sz="1800" b="0" i="0" strike="sngStrike" dirty="0">
                <a:solidFill>
                  <a:srgbClr val="000000"/>
                </a:solidFill>
                <a:effectLst/>
                <a:latin typeface="Calibri" panose="020F0502020204030204" pitchFamily="34" charset="0"/>
              </a:rPr>
              <a:t>129,</a:t>
            </a:r>
            <a:r>
              <a:rPr lang="en-US" sz="1800" b="0" i="0" u="none" strike="noStrike" dirty="0">
                <a:solidFill>
                  <a:srgbClr val="000000"/>
                </a:solidFill>
                <a:effectLst/>
                <a:latin typeface="Calibri" panose="020F0502020204030204" pitchFamily="34" charset="0"/>
              </a:rPr>
              <a:t> 495 et 497 (arrestation sans </a:t>
            </a:r>
            <a:r>
              <a:rPr lang="en-US" sz="1800" b="0" i="0" u="none" strike="noStrike" dirty="0" err="1">
                <a:solidFill>
                  <a:srgbClr val="000000"/>
                </a:solidFill>
                <a:effectLst/>
                <a:latin typeface="Calibri" panose="020F0502020204030204" pitchFamily="34" charset="0"/>
              </a:rPr>
              <a:t>mandat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délivrance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d’une</a:t>
            </a:r>
            <a:r>
              <a:rPr lang="en-US" sz="1800" b="0" i="0" u="none" strike="noStrike" dirty="0">
                <a:solidFill>
                  <a:srgbClr val="000000"/>
                </a:solidFill>
                <a:effectLst/>
                <a:latin typeface="Calibri" panose="020F0502020204030204" pitchFamily="34" charset="0"/>
              </a:rPr>
              <a:t> citation à </a:t>
            </a:r>
            <a:r>
              <a:rPr lang="en-US" sz="1800" b="0" i="0" u="none" strike="noStrike" dirty="0" err="1">
                <a:solidFill>
                  <a:srgbClr val="000000"/>
                </a:solidFill>
                <a:effectLst/>
                <a:latin typeface="Calibri" panose="020F0502020204030204" pitchFamily="34" charset="0"/>
              </a:rPr>
              <a:t>comparaitre</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 R. </a:t>
            </a:r>
            <a:r>
              <a:rPr lang="en-US" sz="1800" b="0" i="0" u="none" strike="noStrike" dirty="0">
                <a:solidFill>
                  <a:srgbClr val="000000"/>
                </a:solidFill>
                <a:effectLst/>
                <a:latin typeface="Calibri" panose="020F0502020204030204" pitchFamily="34" charset="0"/>
              </a:rPr>
              <a:t>c. </a:t>
            </a:r>
            <a:r>
              <a:rPr lang="en-US" sz="1800" b="0" i="1" u="none" strike="noStrike" dirty="0">
                <a:solidFill>
                  <a:srgbClr val="000000"/>
                </a:solidFill>
                <a:effectLst/>
                <a:latin typeface="Calibri" panose="020F0502020204030204" pitchFamily="34" charset="0"/>
              </a:rPr>
              <a:t>Mann, </a:t>
            </a:r>
            <a:r>
              <a:rPr lang="en-US" sz="1800" b="0" i="0" u="none" strike="noStrike" dirty="0">
                <a:solidFill>
                  <a:srgbClr val="000000"/>
                </a:solidFill>
                <a:effectLst/>
                <a:latin typeface="Calibri" panose="020F0502020204030204" pitchFamily="34" charset="0"/>
              </a:rPr>
              <a:t>2004 CSC 52, au para. 19 (definition du </a:t>
            </a:r>
            <a:r>
              <a:rPr lang="en-US" sz="1800" b="0" i="0" u="none" strike="noStrike" dirty="0" err="1">
                <a:solidFill>
                  <a:srgbClr val="000000"/>
                </a:solidFill>
                <a:effectLst/>
                <a:latin typeface="Calibri" panose="020F0502020204030204" pitchFamily="34" charset="0"/>
              </a:rPr>
              <a:t>terme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détention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en</a:t>
            </a:r>
            <a:r>
              <a:rPr lang="en-US" sz="1800" b="0" i="0" u="none" strike="noStrike" dirty="0">
                <a:solidFill>
                  <a:srgbClr val="000000"/>
                </a:solidFill>
                <a:effectLst/>
                <a:latin typeface="Calibri" panose="020F0502020204030204" pitchFamily="34" charset="0"/>
              </a:rPr>
              <a:t> droit </a:t>
            </a:r>
            <a:r>
              <a:rPr lang="en-US" sz="1800" b="0" i="0" u="none" strike="noStrike" dirty="0" err="1">
                <a:solidFill>
                  <a:srgbClr val="000000"/>
                </a:solidFill>
                <a:effectLst/>
                <a:latin typeface="Calibri" panose="020F0502020204030204" pitchFamily="34" charset="0"/>
              </a:rPr>
              <a:t>criminel</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Loi</a:t>
            </a:r>
            <a:r>
              <a:rPr lang="en-US" sz="1800" b="0" i="1" u="none" strike="noStrike" dirty="0">
                <a:solidFill>
                  <a:srgbClr val="000000"/>
                </a:solidFill>
                <a:effectLst/>
                <a:latin typeface="Calibri" panose="020F0502020204030204" pitchFamily="34" charset="0"/>
              </a:rPr>
              <a:t> sur la justice </a:t>
            </a:r>
            <a:r>
              <a:rPr lang="en-US" sz="1800" b="0" i="1" u="none" strike="noStrike" dirty="0" err="1">
                <a:solidFill>
                  <a:srgbClr val="000000"/>
                </a:solidFill>
                <a:effectLst/>
                <a:latin typeface="Calibri" panose="020F0502020204030204" pitchFamily="34" charset="0"/>
              </a:rPr>
              <a:t>pénale</a:t>
            </a:r>
            <a:r>
              <a:rPr lang="en-US" sz="1800" b="0" i="1" u="none" strike="noStrike" dirty="0">
                <a:solidFill>
                  <a:srgbClr val="000000"/>
                </a:solidFill>
                <a:effectLst/>
                <a:latin typeface="Calibri" panose="020F0502020204030204" pitchFamily="34" charset="0"/>
              </a:rPr>
              <a:t> pour adolescents, </a:t>
            </a:r>
            <a:r>
              <a:rPr lang="en-US" sz="1800" b="0" i="0" u="none" strike="noStrike" dirty="0">
                <a:solidFill>
                  <a:srgbClr val="000000"/>
                </a:solidFill>
                <a:effectLst/>
                <a:latin typeface="Calibri" panose="020F0502020204030204" pitchFamily="34" charset="0"/>
              </a:rPr>
              <a:t>L.C. 2002, c. 1, art. 25 par. 1 à 5 (droit à un avocat)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Loi</a:t>
            </a:r>
            <a:r>
              <a:rPr lang="en-US" sz="1800" b="0" i="1" u="none" strike="noStrike" dirty="0">
                <a:solidFill>
                  <a:srgbClr val="000000"/>
                </a:solidFill>
                <a:effectLst/>
                <a:latin typeface="Calibri" panose="020F0502020204030204" pitchFamily="34" charset="0"/>
              </a:rPr>
              <a:t> sur la justice </a:t>
            </a:r>
            <a:r>
              <a:rPr lang="en-US" sz="1800" b="0" i="1" u="none" strike="noStrike" dirty="0" err="1">
                <a:solidFill>
                  <a:srgbClr val="000000"/>
                </a:solidFill>
                <a:effectLst/>
                <a:latin typeface="Calibri" panose="020F0502020204030204" pitchFamily="34" charset="0"/>
              </a:rPr>
              <a:t>pénale</a:t>
            </a:r>
            <a:r>
              <a:rPr lang="en-US" sz="1800" b="0" i="1" u="none" strike="noStrike" dirty="0">
                <a:solidFill>
                  <a:srgbClr val="000000"/>
                </a:solidFill>
                <a:effectLst/>
                <a:latin typeface="Calibri" panose="020F0502020204030204" pitchFamily="34" charset="0"/>
              </a:rPr>
              <a:t> pour adolescents, </a:t>
            </a:r>
            <a:r>
              <a:rPr lang="en-US" sz="1800" b="0" i="0" u="none" strike="noStrike" dirty="0">
                <a:solidFill>
                  <a:srgbClr val="000000"/>
                </a:solidFill>
                <a:effectLst/>
                <a:latin typeface="Calibri" panose="020F0502020204030204" pitchFamily="34" charset="0"/>
              </a:rPr>
              <a:t>L.C. 2002, c. 1, art. 6, 10 (</a:t>
            </a:r>
            <a:r>
              <a:rPr lang="en-US" sz="1800" b="0" i="0" u="none" strike="noStrike" dirty="0" err="1">
                <a:solidFill>
                  <a:srgbClr val="000000"/>
                </a:solidFill>
                <a:effectLst/>
                <a:latin typeface="Calibri" panose="020F0502020204030204" pitchFamily="34" charset="0"/>
              </a:rPr>
              <a:t>avertissements</a:t>
            </a:r>
            <a:r>
              <a:rPr lang="en-US" sz="1800" b="0" i="0" u="none" strike="noStrike" dirty="0">
                <a:solidFill>
                  <a:srgbClr val="000000"/>
                </a:solidFill>
                <a:effectLst/>
                <a:latin typeface="Calibri" panose="020F0502020204030204" pitchFamily="34" charset="0"/>
              </a:rPr>
              <a:t> et sanctions </a:t>
            </a:r>
            <a:r>
              <a:rPr lang="en-US" sz="1800" b="0" i="0" u="none" strike="noStrike" dirty="0" err="1">
                <a:solidFill>
                  <a:srgbClr val="000000"/>
                </a:solidFill>
                <a:effectLst/>
                <a:latin typeface="Calibri" panose="020F0502020204030204" pitchFamily="34" charset="0"/>
              </a:rPr>
              <a:t>extrajudiciaires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Loi</a:t>
            </a:r>
            <a:r>
              <a:rPr lang="en-US" sz="1800" b="0" i="1" u="none" strike="noStrike" dirty="0">
                <a:solidFill>
                  <a:srgbClr val="000000"/>
                </a:solidFill>
                <a:effectLst/>
                <a:latin typeface="Calibri" panose="020F0502020204030204" pitchFamily="34" charset="0"/>
              </a:rPr>
              <a:t> sur le </a:t>
            </a:r>
            <a:r>
              <a:rPr lang="en-US" sz="1800" b="0" i="1" u="none" strike="noStrike" dirty="0" err="1">
                <a:solidFill>
                  <a:srgbClr val="000000"/>
                </a:solidFill>
                <a:effectLst/>
                <a:latin typeface="Calibri" panose="020F0502020204030204" pitchFamily="34" charset="0"/>
              </a:rPr>
              <a:t>directeur</a:t>
            </a:r>
            <a:r>
              <a:rPr lang="en-US" sz="1800" b="0" i="1" u="none" strike="noStrike" dirty="0">
                <a:solidFill>
                  <a:srgbClr val="000000"/>
                </a:solidFill>
                <a:effectLst/>
                <a:latin typeface="Calibri" panose="020F0502020204030204" pitchFamily="34" charset="0"/>
              </a:rPr>
              <a:t> des </a:t>
            </a:r>
            <a:r>
              <a:rPr lang="en-US" sz="1800" b="0" i="1" u="none" strike="noStrike" dirty="0" err="1">
                <a:solidFill>
                  <a:srgbClr val="000000"/>
                </a:solidFill>
                <a:effectLst/>
                <a:latin typeface="Calibri" panose="020F0502020204030204" pitchFamily="34" charset="0"/>
              </a:rPr>
              <a:t>poursuites</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criminelles</a:t>
            </a:r>
            <a:r>
              <a:rPr lang="en-US" sz="1800" b="0" i="1" u="none" strike="noStrike" dirty="0">
                <a:solidFill>
                  <a:srgbClr val="000000"/>
                </a:solidFill>
                <a:effectLst/>
                <a:latin typeface="Calibri" panose="020F0502020204030204" pitchFamily="34" charset="0"/>
              </a:rPr>
              <a:t> et </a:t>
            </a:r>
            <a:r>
              <a:rPr lang="en-US" sz="1800" b="0" i="1" u="none" strike="noStrike" dirty="0" err="1">
                <a:solidFill>
                  <a:srgbClr val="000000"/>
                </a:solidFill>
                <a:effectLst/>
                <a:latin typeface="Calibri" panose="020F0502020204030204" pitchFamily="34" charset="0"/>
              </a:rPr>
              <a:t>pénales</a:t>
            </a:r>
            <a:r>
              <a:rPr lang="en-US" sz="1800" b="0" i="0" u="none" strike="noStrike" dirty="0">
                <a:solidFill>
                  <a:srgbClr val="000000"/>
                </a:solidFill>
                <a:effectLst/>
                <a:latin typeface="Calibri" panose="020F0502020204030204" pitchFamily="34" charset="0"/>
              </a:rPr>
              <a:t>, LRQ, art 25, al 1 et 2 (nomination et </a:t>
            </a:r>
            <a:r>
              <a:rPr lang="en-US" sz="1800" b="0" i="0" u="none" strike="noStrike" dirty="0" err="1">
                <a:solidFill>
                  <a:srgbClr val="000000"/>
                </a:solidFill>
                <a:effectLst/>
                <a:latin typeface="Calibri" panose="020F0502020204030204" pitchFamily="34" charset="0"/>
              </a:rPr>
              <a:t>rôle</a:t>
            </a:r>
            <a:r>
              <a:rPr lang="en-US" sz="1800" b="0" i="0" u="none" strike="noStrike" dirty="0">
                <a:solidFill>
                  <a:srgbClr val="000000"/>
                </a:solidFill>
                <a:effectLst/>
                <a:latin typeface="Calibri" panose="020F0502020204030204" pitchFamily="34" charset="0"/>
              </a:rPr>
              <a:t> du DPCP)</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Programme</a:t>
            </a:r>
            <a:r>
              <a:rPr lang="en-US" sz="1800" b="0" i="0" u="none" strike="noStrike" dirty="0">
                <a:solidFill>
                  <a:srgbClr val="000000"/>
                </a:solidFill>
                <a:effectLst/>
                <a:latin typeface="Calibri" panose="020F0502020204030204" pitchFamily="34" charset="0"/>
              </a:rPr>
              <a:t> de sanctions </a:t>
            </a:r>
            <a:r>
              <a:rPr lang="en-US" sz="1800" b="0" i="0" u="none" strike="noStrike" dirty="0" err="1">
                <a:solidFill>
                  <a:srgbClr val="000000"/>
                </a:solidFill>
                <a:effectLst/>
                <a:latin typeface="Calibri" panose="020F0502020204030204" pitchFamily="34" charset="0"/>
              </a:rPr>
              <a:t>extrajudiciaires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autorisé</a:t>
            </a:r>
            <a:r>
              <a:rPr lang="en-US" sz="1800" b="0" i="0" u="none" strike="noStrike" dirty="0">
                <a:solidFill>
                  <a:srgbClr val="000000"/>
                </a:solidFill>
                <a:effectLst/>
                <a:latin typeface="Calibri" panose="020F0502020204030204" pitchFamily="34" charset="0"/>
              </a:rPr>
              <a:t> par le </a:t>
            </a:r>
            <a:r>
              <a:rPr lang="en-US" sz="1800" b="0" i="0" u="none" strike="noStrike" dirty="0" err="1">
                <a:solidFill>
                  <a:srgbClr val="000000"/>
                </a:solidFill>
                <a:effectLst/>
                <a:latin typeface="Calibri" panose="020F0502020204030204" pitchFamily="34" charset="0"/>
              </a:rPr>
              <a:t>ministre</a:t>
            </a:r>
            <a:r>
              <a:rPr lang="en-US" sz="1800" b="0" i="0" u="none" strike="noStrike" dirty="0">
                <a:solidFill>
                  <a:srgbClr val="000000"/>
                </a:solidFill>
                <a:effectLst/>
                <a:latin typeface="Calibri" panose="020F0502020204030204" pitchFamily="34" charset="0"/>
              </a:rPr>
              <a:t> de la Justice et le </a:t>
            </a:r>
            <a:r>
              <a:rPr lang="en-US" sz="1800" b="0" i="0" u="none" strike="noStrike" dirty="0" err="1">
                <a:solidFill>
                  <a:srgbClr val="000000"/>
                </a:solidFill>
                <a:effectLst/>
                <a:latin typeface="Calibri" panose="020F0502020204030204" pitchFamily="34" charset="0"/>
              </a:rPr>
              <a:t>ministre</a:t>
            </a:r>
            <a:r>
              <a:rPr lang="en-US" sz="1800" b="0" i="0" u="none" strike="noStrike" dirty="0">
                <a:solidFill>
                  <a:srgbClr val="000000"/>
                </a:solidFill>
                <a:effectLst/>
                <a:latin typeface="Calibri" panose="020F0502020204030204" pitchFamily="34" charset="0"/>
              </a:rPr>
              <a:t> de la </a:t>
            </a:r>
            <a:r>
              <a:rPr lang="en-US" sz="1800" b="0" i="0" u="none" strike="noStrike" dirty="0" err="1">
                <a:solidFill>
                  <a:srgbClr val="000000"/>
                </a:solidFill>
                <a:effectLst/>
                <a:latin typeface="Calibri" panose="020F0502020204030204" pitchFamily="34" charset="0"/>
              </a:rPr>
              <a:t>Santé</a:t>
            </a:r>
            <a:r>
              <a:rPr lang="en-US" sz="1800" b="0" i="0" u="none" strike="noStrike" dirty="0">
                <a:solidFill>
                  <a:srgbClr val="000000"/>
                </a:solidFill>
                <a:effectLst/>
                <a:latin typeface="Calibri" panose="020F0502020204030204" pitchFamily="34" charset="0"/>
              </a:rPr>
              <a:t> et des Services </a:t>
            </a:r>
            <a:r>
              <a:rPr lang="en-US" sz="1800" b="0" i="0" u="none" strike="noStrike" dirty="0" err="1">
                <a:solidFill>
                  <a:srgbClr val="000000"/>
                </a:solidFill>
                <a:effectLst/>
                <a:latin typeface="Calibri" panose="020F0502020204030204" pitchFamily="34" charset="0"/>
              </a:rPr>
              <a:t>sociaux</a:t>
            </a:r>
            <a:r>
              <a:rPr lang="en-US" sz="1800" b="0" i="0" u="none" strike="noStrike" dirty="0">
                <a:solidFill>
                  <a:srgbClr val="000000"/>
                </a:solidFill>
                <a:effectLst/>
                <a:latin typeface="Calibri" panose="020F0502020204030204" pitchFamily="34" charset="0"/>
              </a:rPr>
              <a:t>, 2016</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 Code </a:t>
            </a:r>
            <a:r>
              <a:rPr lang="en-US" sz="1800" b="0" i="1" u="none" strike="noStrike" dirty="0" err="1">
                <a:solidFill>
                  <a:srgbClr val="000000"/>
                </a:solidFill>
                <a:effectLst/>
                <a:latin typeface="Calibri" panose="020F0502020204030204" pitchFamily="34" charset="0"/>
              </a:rPr>
              <a:t>criminel</a:t>
            </a:r>
            <a:r>
              <a:rPr lang="en-US" sz="1800" b="0" i="0" u="none" strike="noStrike" dirty="0">
                <a:solidFill>
                  <a:srgbClr val="000000"/>
                </a:solidFill>
                <a:effectLst/>
                <a:latin typeface="Calibri" panose="020F0502020204030204" pitchFamily="34" charset="0"/>
              </a:rPr>
              <a:t>, LRC (1985), </a:t>
            </a:r>
            <a:r>
              <a:rPr lang="en-US" sz="1800" b="0" i="0" u="none" strike="noStrike" dirty="0" err="1">
                <a:solidFill>
                  <a:srgbClr val="000000"/>
                </a:solidFill>
                <a:effectLst/>
                <a:latin typeface="Calibri" panose="020F0502020204030204" pitchFamily="34" charset="0"/>
              </a:rPr>
              <a:t>ch.</a:t>
            </a:r>
            <a:r>
              <a:rPr lang="en-US" sz="1800" b="0" i="0" u="none" strike="noStrike" dirty="0">
                <a:solidFill>
                  <a:srgbClr val="000000"/>
                </a:solidFill>
                <a:effectLst/>
                <a:latin typeface="Calibri" panose="020F0502020204030204" pitchFamily="34" charset="0"/>
              </a:rPr>
              <a:t> C-46, art. 145 (3) (omission de se conformer à </a:t>
            </a:r>
            <a:r>
              <a:rPr lang="en-US" sz="1800" b="0" i="0" u="none" strike="noStrike" dirty="0" err="1">
                <a:solidFill>
                  <a:srgbClr val="000000"/>
                </a:solidFill>
                <a:effectLst/>
                <a:latin typeface="Calibri" panose="020F0502020204030204" pitchFamily="34" charset="0"/>
              </a:rPr>
              <a:t>une</a:t>
            </a:r>
            <a:r>
              <a:rPr lang="en-US" sz="1800" b="0" i="0" u="none" strike="noStrike" dirty="0">
                <a:solidFill>
                  <a:srgbClr val="000000"/>
                </a:solidFill>
                <a:effectLst/>
                <a:latin typeface="Calibri" panose="020F0502020204030204" pitchFamily="34" charset="0"/>
              </a:rPr>
              <a:t> citation à </a:t>
            </a:r>
            <a:r>
              <a:rPr lang="en-US" sz="1800" b="0" i="0" u="none" strike="noStrike" dirty="0" err="1">
                <a:solidFill>
                  <a:srgbClr val="000000"/>
                </a:solidFill>
                <a:effectLst/>
                <a:latin typeface="Calibri" panose="020F0502020204030204" pitchFamily="34" charset="0"/>
              </a:rPr>
              <a:t>comparaitre</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 Code </a:t>
            </a:r>
            <a:r>
              <a:rPr lang="en-US" sz="1800" b="0" i="1" u="none" strike="noStrike" dirty="0" err="1">
                <a:solidFill>
                  <a:srgbClr val="000000"/>
                </a:solidFill>
                <a:effectLst/>
                <a:latin typeface="Calibri" panose="020F0502020204030204" pitchFamily="34" charset="0"/>
              </a:rPr>
              <a:t>criminel</a:t>
            </a:r>
            <a:r>
              <a:rPr lang="en-US" sz="1800" b="0" i="0" u="none" strike="noStrike" dirty="0">
                <a:solidFill>
                  <a:srgbClr val="000000"/>
                </a:solidFill>
                <a:effectLst/>
                <a:latin typeface="Calibri" panose="020F0502020204030204" pitchFamily="34" charset="0"/>
              </a:rPr>
              <a:t>, LRC (1985), </a:t>
            </a:r>
            <a:r>
              <a:rPr lang="en-US" sz="1800" b="0" i="0" u="none" strike="noStrike" dirty="0" err="1">
                <a:solidFill>
                  <a:srgbClr val="000000"/>
                </a:solidFill>
                <a:effectLst/>
                <a:latin typeface="Calibri" panose="020F0502020204030204" pitchFamily="34" charset="0"/>
              </a:rPr>
              <a:t>ch.</a:t>
            </a:r>
            <a:r>
              <a:rPr lang="en-US" sz="1800" b="0" i="0" u="none" strike="noStrike" dirty="0">
                <a:solidFill>
                  <a:srgbClr val="000000"/>
                </a:solidFill>
                <a:effectLst/>
                <a:latin typeface="Calibri" panose="020F0502020204030204" pitchFamily="34" charset="0"/>
              </a:rPr>
              <a:t> C-46, art. 503 (</a:t>
            </a:r>
            <a:r>
              <a:rPr lang="en-US" sz="1800" b="0" i="0" u="none" strike="noStrike" dirty="0" err="1">
                <a:solidFill>
                  <a:srgbClr val="000000"/>
                </a:solidFill>
                <a:effectLst/>
                <a:latin typeface="Calibri" panose="020F0502020204030204" pitchFamily="34" charset="0"/>
              </a:rPr>
              <a:t>comparution</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F6C799D8-CF1A-4970-BB24-D57ECCEF09D1}" type="slidenum">
              <a:rPr lang="fr-CA" smtClean="0"/>
              <a:t>7</a:t>
            </a:fld>
            <a:endParaRPr lang="fr-CA"/>
          </a:p>
        </p:txBody>
      </p:sp>
    </p:spTree>
    <p:extLst>
      <p:ext uri="{BB962C8B-B14F-4D97-AF65-F5344CB8AC3E}">
        <p14:creationId xmlns:p14="http://schemas.microsoft.com/office/powerpoint/2010/main" val="3369806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en-US" sz="1800" b="1" i="0" u="none" strike="noStrike" dirty="0">
                <a:solidFill>
                  <a:srgbClr val="000000"/>
                </a:solidFill>
                <a:effectLst/>
                <a:latin typeface="Calibri" panose="020F0502020204030204" pitchFamily="34" charset="0"/>
              </a:rPr>
              <a:t>NOTES À L'ENSEIGNANT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fr-CA" sz="1800" b="0" i="0" u="none" strike="noStrike" dirty="0">
                <a:solidFill>
                  <a:srgbClr val="000000"/>
                </a:solidFill>
                <a:effectLst/>
                <a:latin typeface="Arial" panose="020B0604020202020204" pitchFamily="34" charset="0"/>
              </a:rPr>
              <a:t> Les amendes sont, la plupart du temps, données à une personne qui a commis une infraction. Ces infractions ne sont pas criminelles et donc n'apparaîtront pas dans le dossier criminel d'une personne. </a:t>
            </a:r>
            <a:r>
              <a:rPr lang="en-US" sz="1800" b="0" i="0" dirty="0">
                <a:solidFill>
                  <a:srgbClr val="444444"/>
                </a:solidFill>
                <a:effectLst/>
                <a:latin typeface="Arial" panose="020B0604020202020204" pitchFamily="34" charset="0"/>
              </a:rPr>
              <a:t>​</a:t>
            </a:r>
            <a:endParaRPr lang="en-US" sz="1800" b="0" i="0">
              <a:solidFill>
                <a:srgbClr val="444444"/>
              </a:solidFill>
              <a:effectLst/>
              <a:latin typeface="Arial" panose="020B0604020202020204" pitchFamily="34" charset="0"/>
              <a:cs typeface="Arial"/>
            </a:endParaRPr>
          </a:p>
          <a:p>
            <a:pPr algn="l" rtl="0" fontAlgn="base"/>
            <a:r>
              <a:rPr lang="fr-CA" sz="1800" b="0" i="0" u="none" strike="noStrike" dirty="0">
                <a:solidFill>
                  <a:srgbClr val="000000"/>
                </a:solidFill>
                <a:effectLst/>
                <a:latin typeface="Arial" panose="020B0604020202020204" pitchFamily="34" charset="0"/>
              </a:rPr>
              <a:t>Exemples: infractions au Code de la sécurité routière (piéton traverse à un feu rouge), règlements municipaux, fumer la cigarette dans un endroit où cela est proscrit, etc.</a:t>
            </a:r>
            <a:r>
              <a:rPr lang="fr-CA" sz="1800" b="0" i="0" dirty="0">
                <a:solidFill>
                  <a:srgbClr val="444444"/>
                </a:solidFill>
                <a:effectLst/>
                <a:latin typeface="Arial" panose="020B0604020202020204" pitchFamily="34" charset="0"/>
              </a:rPr>
              <a:t>​</a:t>
            </a:r>
            <a:endParaRPr lang="fr-CA" b="0" i="0" dirty="0">
              <a:solidFill>
                <a:srgbClr val="444444"/>
              </a:solidFill>
              <a:effectLst/>
              <a:latin typeface="Calibri" panose="020F0502020204030204" pitchFamily="34" charset="0"/>
            </a:endParaRPr>
          </a:p>
          <a:p>
            <a:pPr algn="l" rtl="0" fontAlgn="base"/>
            <a:r>
              <a:rPr lang="fr-CA" sz="1800" b="0" i="0" dirty="0">
                <a:solidFill>
                  <a:srgbClr val="444444"/>
                </a:solidFill>
                <a:effectLst/>
                <a:latin typeface="Arial" panose="020B0604020202020204" pitchFamily="34" charset="0"/>
              </a:rPr>
              <a:t>​</a:t>
            </a:r>
            <a:endParaRPr lang="fr-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fr-CA" sz="1800" b="0" i="0" u="none" strike="noStrike" dirty="0">
                <a:solidFill>
                  <a:srgbClr val="000000"/>
                </a:solidFill>
                <a:effectLst/>
                <a:latin typeface="Calibri" panose="020F0502020204030204" pitchFamily="34" charset="0"/>
              </a:rPr>
              <a:t> Les parents de l’adolescent recevront eux aussi une copie de ce document. Au moment de remettre le constat, le policier demandera à l’adolescent de s’identifier. L’adolescent devra donner son nom, son adresse et parfois sa date de naissance.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fr-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0" u="none" strike="noStrike" dirty="0">
                <a:solidFill>
                  <a:srgbClr val="000000"/>
                </a:solidFill>
                <a:effectLst/>
                <a:latin typeface="Calibri" panose="020F0502020204030204" pitchFamily="34" charset="0"/>
              </a:rPr>
              <a:t> Si l’adolescent n’a pas les moyens de payer le montant réclamé, il peut communiquer avec le </a:t>
            </a:r>
            <a:r>
              <a:rPr lang="fr-CA" sz="1800" b="0" i="0" u="sng" strike="noStrike" dirty="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percepteur des amendes</a:t>
            </a:r>
            <a:r>
              <a:rPr lang="fr-CA" sz="1800" b="0" i="0" u="sng" strike="noStrike" dirty="0">
                <a:solidFill>
                  <a:schemeClr val="tx1"/>
                </a:solidFill>
                <a:effectLst/>
                <a:latin typeface="Calibri" panose="020F0502020204030204" pitchFamily="34" charset="0"/>
              </a:rPr>
              <a:t> (</a:t>
            </a:r>
            <a:r>
              <a:rPr lang="fr-CA" sz="1800" dirty="0">
                <a:hlinkClick r:id="rId4"/>
              </a:rPr>
              <a:t>Bureau des infractions et amendes</a:t>
            </a:r>
            <a:r>
              <a:rPr lang="fr-CA" sz="1800" b="0" i="0" u="sng" strike="noStrike" dirty="0">
                <a:solidFill>
                  <a:schemeClr val="tx1"/>
                </a:solidFill>
                <a:effectLst/>
                <a:latin typeface="Calibri" panose="020F0502020204030204" pitchFamily="34" charset="0"/>
              </a:rPr>
              <a:t>)</a:t>
            </a:r>
            <a:r>
              <a:rPr lang="fr-CA" sz="1800" b="0" i="0" u="none" strike="noStrike" dirty="0">
                <a:solidFill>
                  <a:schemeClr val="tx1"/>
                </a:solidFill>
                <a:effectLst/>
                <a:latin typeface="Calibri" panose="020F0502020204030204" pitchFamily="34" charset="0"/>
              </a:rPr>
              <a:t>. </a:t>
            </a:r>
            <a:r>
              <a:rPr lang="fr-CA" sz="1800" b="0" i="0" u="none" strike="noStrike" dirty="0">
                <a:solidFill>
                  <a:srgbClr val="000000"/>
                </a:solidFill>
                <a:effectLst/>
                <a:latin typeface="Calibri" panose="020F0502020204030204" pitchFamily="34" charset="0"/>
              </a:rPr>
              <a:t>Le percepteur pourrait lui proposer de faire des travaux communautaires au lieu de payer l’amende.</a:t>
            </a:r>
            <a:r>
              <a:rPr lang="fr-CA" sz="1800" b="0" i="0" dirty="0">
                <a:solidFill>
                  <a:srgbClr val="444444"/>
                </a:solidFill>
                <a:effectLst/>
                <a:latin typeface="Calibri" panose="020F0502020204030204" pitchFamily="34" charset="0"/>
              </a:rPr>
              <a:t>​</a:t>
            </a:r>
            <a:endParaRPr lang="fr-CA" sz="1800" b="0" i="0" dirty="0">
              <a:solidFill>
                <a:srgbClr val="444444"/>
              </a:solidFill>
              <a:effectLst/>
              <a:latin typeface="Arial" panose="020B0604020202020204" pitchFamily="34" charset="0"/>
            </a:endParaRPr>
          </a:p>
          <a:p>
            <a:pPr algn="l" rtl="0" fontAlgn="base"/>
            <a:r>
              <a:rPr lang="fr-CA" sz="1800" b="0" i="0" dirty="0">
                <a:solidFill>
                  <a:srgbClr val="444444"/>
                </a:solidFill>
                <a:effectLst/>
                <a:latin typeface="Calibri" panose="020F0502020204030204" pitchFamily="34" charset="0"/>
              </a:rPr>
              <a:t>​</a:t>
            </a:r>
            <a:endParaRPr lang="fr-CA" b="0" i="0" dirty="0">
              <a:solidFill>
                <a:srgbClr val="444444"/>
              </a:solidFill>
              <a:effectLst/>
              <a:latin typeface="Calibri" panose="020F0502020204030204" pitchFamily="34" charset="0"/>
            </a:endParaRPr>
          </a:p>
          <a:p>
            <a:pPr algn="l" rtl="0" fontAlgn="base">
              <a:buFont typeface="Arial" panose="020B0604020202020204" pitchFamily="34" charset="0"/>
              <a:buNone/>
            </a:pPr>
            <a:endParaRPr lang="fr-CA" sz="1800" b="0" i="0" dirty="0">
              <a:solidFill>
                <a:srgbClr val="444444"/>
              </a:solidFill>
              <a:effectLst/>
              <a:latin typeface="Arial" panose="020B0604020202020204" pitchFamily="34" charset="0"/>
            </a:endParaRPr>
          </a:p>
          <a:p>
            <a:pPr algn="l" rtl="0" fontAlgn="base"/>
            <a:r>
              <a:rPr lang="fr-CA" sz="1800" b="1" i="0" u="none" strike="noStrike" dirty="0">
                <a:solidFill>
                  <a:srgbClr val="000000"/>
                </a:solidFill>
                <a:effectLst/>
                <a:latin typeface="Calibri" panose="020F0502020204030204" pitchFamily="34" charset="0"/>
              </a:rPr>
              <a:t>Nos droits et obligations lorsque nous sommes interceptés par un policer </a:t>
            </a:r>
            <a:r>
              <a:rPr lang="fr-CA"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fr-CA" sz="1800" b="0" i="0" dirty="0">
                <a:solidFill>
                  <a:srgbClr val="444444"/>
                </a:solidFill>
                <a:effectLst/>
                <a:latin typeface="Calibri" panose="020F0502020204030204" pitchFamily="34" charset="0"/>
              </a:rPr>
              <a:t>​</a:t>
            </a:r>
            <a:endParaRPr lang="fr-CA" b="0" i="0" dirty="0">
              <a:solidFill>
                <a:srgbClr val="444444"/>
              </a:solidFill>
              <a:effectLst/>
              <a:latin typeface="Calibri" panose="020F0502020204030204" pitchFamily="34" charset="0"/>
            </a:endParaRPr>
          </a:p>
          <a:p>
            <a:pPr fontAlgn="base"/>
            <a:r>
              <a:rPr lang="en-US" dirty="0"/>
              <a:t>•</a:t>
            </a:r>
            <a:r>
              <a:rPr lang="en-US" b="0" i="0" u="none" strike="noStrike" dirty="0">
                <a:effectLst/>
              </a:rPr>
              <a:t> </a:t>
            </a:r>
            <a:r>
              <a:rPr lang="en-US" b="0" i="0" u="none" strike="noStrike" dirty="0" err="1">
                <a:effectLst/>
              </a:rPr>
              <a:t>Toute</a:t>
            </a:r>
            <a:r>
              <a:rPr lang="en-US" b="0" i="0" u="none" strike="noStrike" dirty="0">
                <a:effectLst/>
              </a:rPr>
              <a:t> </a:t>
            </a:r>
            <a:r>
              <a:rPr lang="en-US" b="0" i="0" u="none" strike="noStrike" dirty="0" err="1">
                <a:effectLst/>
              </a:rPr>
              <a:t>personne</a:t>
            </a:r>
            <a:r>
              <a:rPr lang="en-US" b="0" i="0" u="none" strike="noStrike" dirty="0">
                <a:effectLst/>
              </a:rPr>
              <a:t>, </a:t>
            </a:r>
            <a:r>
              <a:rPr lang="en-US" b="0" i="0" u="none" strike="noStrike" dirty="0" err="1">
                <a:effectLst/>
              </a:rPr>
              <a:t>adulte</a:t>
            </a:r>
            <a:r>
              <a:rPr lang="en-US" b="0" i="0" u="none" strike="noStrike" dirty="0">
                <a:effectLst/>
              </a:rPr>
              <a:t> </a:t>
            </a:r>
            <a:r>
              <a:rPr lang="en-US" b="0" i="0" u="none" strike="noStrike" dirty="0" err="1">
                <a:effectLst/>
              </a:rPr>
              <a:t>ou</a:t>
            </a:r>
            <a:r>
              <a:rPr lang="en-US" b="0" i="0" u="none" strike="noStrike" dirty="0">
                <a:effectLst/>
              </a:rPr>
              <a:t> </a:t>
            </a:r>
            <a:r>
              <a:rPr lang="en-US" b="0" i="0" u="none" strike="noStrike" dirty="0" err="1">
                <a:effectLst/>
              </a:rPr>
              <a:t>mineure</a:t>
            </a:r>
            <a:r>
              <a:rPr lang="en-US" b="0" i="0" u="none" strike="noStrike" dirty="0">
                <a:effectLst/>
              </a:rPr>
              <a:t>, qui </a:t>
            </a:r>
            <a:r>
              <a:rPr lang="en-US" b="0" i="0" u="none" strike="noStrike" dirty="0" err="1">
                <a:effectLst/>
              </a:rPr>
              <a:t>est</a:t>
            </a:r>
            <a:r>
              <a:rPr lang="en-US" b="0" i="0" u="none" strike="noStrike" dirty="0">
                <a:effectLst/>
              </a:rPr>
              <a:t> </a:t>
            </a:r>
            <a:r>
              <a:rPr lang="en-US" b="0" i="0" u="none" strike="noStrike" dirty="0" err="1">
                <a:effectLst/>
              </a:rPr>
              <a:t>interpelée</a:t>
            </a:r>
            <a:r>
              <a:rPr lang="en-US" b="0" i="0" u="none" strike="noStrike" dirty="0">
                <a:effectLst/>
              </a:rPr>
              <a:t> par un </a:t>
            </a:r>
            <a:r>
              <a:rPr lang="en-US" b="0" i="0" u="none" strike="noStrike" dirty="0" err="1">
                <a:effectLst/>
              </a:rPr>
              <a:t>policier</a:t>
            </a:r>
            <a:r>
              <a:rPr lang="en-US" b="0" i="0" u="none" strike="noStrike" dirty="0">
                <a:effectLst/>
              </a:rPr>
              <a:t> </a:t>
            </a:r>
            <a:r>
              <a:rPr lang="en-US" b="0" i="0" u="none" strike="noStrike" dirty="0" err="1">
                <a:effectLst/>
              </a:rPr>
              <a:t>parce</a:t>
            </a:r>
            <a:r>
              <a:rPr lang="en-US" b="0" i="0" u="none" strike="noStrike" dirty="0">
                <a:effectLst/>
              </a:rPr>
              <a:t> </a:t>
            </a:r>
            <a:r>
              <a:rPr lang="en-US" dirty="0" err="1"/>
              <a:t>qu’elle</a:t>
            </a:r>
            <a:r>
              <a:rPr lang="en-US" dirty="0"/>
              <a:t> </a:t>
            </a:r>
            <a:r>
              <a:rPr lang="en-US" b="0" i="0" u="none" strike="noStrike" dirty="0">
                <a:effectLst/>
              </a:rPr>
              <a:t>a </a:t>
            </a:r>
            <a:r>
              <a:rPr lang="en-US" b="0" i="0" u="none" strike="noStrike" dirty="0" err="1">
                <a:effectLst/>
              </a:rPr>
              <a:t>commis</a:t>
            </a:r>
            <a:r>
              <a:rPr lang="en-US" b="0" i="0" u="none" strike="noStrike" dirty="0">
                <a:effectLst/>
              </a:rPr>
              <a:t> </a:t>
            </a:r>
            <a:r>
              <a:rPr lang="en-US" b="0" i="0" u="none" strike="noStrike" dirty="0" err="1">
                <a:effectLst/>
              </a:rPr>
              <a:t>une</a:t>
            </a:r>
            <a:r>
              <a:rPr lang="en-US" b="0" i="0" u="none" strike="noStrike" dirty="0">
                <a:effectLst/>
              </a:rPr>
              <a:t> infraction </a:t>
            </a:r>
            <a:r>
              <a:rPr lang="en-US" b="0" i="0" u="none" strike="noStrike" dirty="0" err="1">
                <a:effectLst/>
              </a:rPr>
              <a:t>ou</a:t>
            </a:r>
            <a:r>
              <a:rPr lang="en-US" b="0" i="0" u="none" strike="noStrike" dirty="0">
                <a:effectLst/>
              </a:rPr>
              <a:t> </a:t>
            </a:r>
            <a:r>
              <a:rPr lang="en-US" b="0" i="0" u="none" strike="noStrike" dirty="0" err="1">
                <a:effectLst/>
              </a:rPr>
              <a:t>parce</a:t>
            </a:r>
            <a:r>
              <a:rPr lang="en-US" b="0" i="0" u="none" strike="noStrike" dirty="0">
                <a:effectLst/>
              </a:rPr>
              <a:t> </a:t>
            </a:r>
            <a:r>
              <a:rPr lang="en-US" dirty="0" err="1"/>
              <a:t>qu’elle</a:t>
            </a:r>
            <a:r>
              <a:rPr lang="en-US" dirty="0"/>
              <a:t> </a:t>
            </a:r>
            <a:r>
              <a:rPr lang="en-US" b="0" i="0" u="none" strike="noStrike" dirty="0" err="1">
                <a:effectLst/>
              </a:rPr>
              <a:t>est</a:t>
            </a:r>
            <a:r>
              <a:rPr lang="en-US" b="0" i="0" u="none" strike="noStrike" dirty="0">
                <a:effectLst/>
              </a:rPr>
              <a:t> </a:t>
            </a:r>
            <a:r>
              <a:rPr lang="en-US" dirty="0" err="1"/>
              <a:t>soupçonnée</a:t>
            </a:r>
            <a:r>
              <a:rPr lang="en-US" dirty="0"/>
              <a:t> </a:t>
            </a:r>
            <a:r>
              <a:rPr lang="en-US" dirty="0" err="1"/>
              <a:t>d’avoir</a:t>
            </a:r>
            <a:r>
              <a:rPr lang="en-US" dirty="0"/>
              <a:t> </a:t>
            </a:r>
            <a:r>
              <a:rPr lang="en-US" b="0" i="0" u="none" strike="noStrike" dirty="0" err="1">
                <a:effectLst/>
              </a:rPr>
              <a:t>commis</a:t>
            </a:r>
            <a:r>
              <a:rPr lang="en-US" b="0" i="0" u="none" strike="noStrike" dirty="0">
                <a:effectLst/>
              </a:rPr>
              <a:t> </a:t>
            </a:r>
            <a:r>
              <a:rPr lang="en-US" b="0" i="0" u="none" strike="noStrike" dirty="0" err="1">
                <a:effectLst/>
              </a:rPr>
              <a:t>une</a:t>
            </a:r>
            <a:r>
              <a:rPr lang="en-US" b="0" i="0" u="none" strike="noStrike" dirty="0">
                <a:effectLst/>
              </a:rPr>
              <a:t> infraction doit </a:t>
            </a:r>
            <a:r>
              <a:rPr lang="en-US" b="0" i="0" u="none" strike="noStrike" dirty="0" err="1">
                <a:effectLst/>
              </a:rPr>
              <a:t>fournir</a:t>
            </a:r>
            <a:r>
              <a:rPr lang="en-US" b="0" i="0" u="none" strike="noStrike" dirty="0">
                <a:effectLst/>
              </a:rPr>
              <a:t> son nom et son </a:t>
            </a:r>
            <a:r>
              <a:rPr lang="en-US" b="0" i="0" u="none" strike="noStrike" dirty="0" err="1">
                <a:effectLst/>
              </a:rPr>
              <a:t>adresse</a:t>
            </a:r>
            <a:r>
              <a:rPr lang="en-US" b="0" i="0" u="none" strike="noStrike" dirty="0">
                <a:effectLst/>
              </a:rPr>
              <a:t>. Les </a:t>
            </a:r>
            <a:r>
              <a:rPr lang="en-US" b="0" i="0" u="none" strike="noStrike" dirty="0" err="1">
                <a:effectLst/>
              </a:rPr>
              <a:t>policiers</a:t>
            </a:r>
            <a:r>
              <a:rPr lang="en-US" b="0" i="0" u="none" strike="noStrike" dirty="0">
                <a:effectLst/>
              </a:rPr>
              <a:t> </a:t>
            </a:r>
            <a:r>
              <a:rPr lang="en-US" b="0" i="0" u="none" strike="noStrike" dirty="0" err="1">
                <a:effectLst/>
              </a:rPr>
              <a:t>peuvent</a:t>
            </a:r>
            <a:r>
              <a:rPr lang="en-US" b="0" i="0" u="none" strike="noStrike" dirty="0">
                <a:effectLst/>
              </a:rPr>
              <a:t> </a:t>
            </a:r>
            <a:r>
              <a:rPr lang="en-US" b="0" i="0" u="none" strike="noStrike" dirty="0" err="1">
                <a:effectLst/>
              </a:rPr>
              <a:t>vous</a:t>
            </a:r>
            <a:r>
              <a:rPr lang="en-US" b="0" i="0" u="none" strike="noStrike" dirty="0">
                <a:effectLst/>
              </a:rPr>
              <a:t> </a:t>
            </a:r>
            <a:r>
              <a:rPr lang="en-US" b="0" i="0" u="none" strike="noStrike" dirty="0" err="1">
                <a:effectLst/>
              </a:rPr>
              <a:t>arrêter</a:t>
            </a:r>
            <a:r>
              <a:rPr lang="en-US" b="0" i="0" u="none" strike="noStrike" dirty="0">
                <a:effectLst/>
              </a:rPr>
              <a:t> et </a:t>
            </a:r>
            <a:r>
              <a:rPr lang="en-US" b="0" i="0" u="none" strike="noStrike" dirty="0" err="1">
                <a:effectLst/>
              </a:rPr>
              <a:t>vous</a:t>
            </a:r>
            <a:r>
              <a:rPr lang="en-US" b="0" i="0" u="none" strike="noStrike" dirty="0">
                <a:effectLst/>
              </a:rPr>
              <a:t> </a:t>
            </a:r>
            <a:r>
              <a:rPr lang="en-US" b="0" i="0" u="none" strike="noStrike" dirty="0" err="1">
                <a:effectLst/>
              </a:rPr>
              <a:t>amener</a:t>
            </a:r>
            <a:r>
              <a:rPr lang="en-US" b="0" i="0" u="none" strike="noStrike" dirty="0">
                <a:effectLst/>
              </a:rPr>
              <a:t> au poste </a:t>
            </a:r>
            <a:r>
              <a:rPr lang="en-US" b="0" i="0" u="none" strike="noStrike" dirty="0" err="1">
                <a:effectLst/>
              </a:rPr>
              <a:t>si</a:t>
            </a:r>
            <a:r>
              <a:rPr lang="en-US" b="0" i="0" u="none" strike="noStrike" dirty="0">
                <a:effectLst/>
              </a:rPr>
              <a:t> </a:t>
            </a:r>
            <a:r>
              <a:rPr lang="en-US" b="0" i="0" u="none" strike="noStrike" dirty="0" err="1">
                <a:effectLst/>
              </a:rPr>
              <a:t>vous</a:t>
            </a:r>
            <a:r>
              <a:rPr lang="en-US" b="0" i="0" u="none" strike="noStrike" dirty="0">
                <a:effectLst/>
              </a:rPr>
              <a:t> </a:t>
            </a:r>
            <a:r>
              <a:rPr lang="en-US" b="0" i="0" u="none" strike="noStrike" dirty="0" err="1">
                <a:effectLst/>
              </a:rPr>
              <a:t>refusez</a:t>
            </a:r>
            <a:r>
              <a:rPr lang="en-US" b="0" i="0" u="none" strike="noStrike" dirty="0">
                <a:effectLst/>
              </a:rPr>
              <a:t> de </a:t>
            </a:r>
            <a:r>
              <a:rPr lang="en-US" b="0" i="0" u="none" strike="noStrike" dirty="0" err="1">
                <a:effectLst/>
              </a:rPr>
              <a:t>vous</a:t>
            </a:r>
            <a:r>
              <a:rPr lang="en-US" b="0" i="0" u="none" strike="noStrike" dirty="0">
                <a:effectLst/>
              </a:rPr>
              <a:t> identifier </a:t>
            </a:r>
            <a:r>
              <a:rPr lang="en-US" dirty="0" err="1"/>
              <a:t>alors</a:t>
            </a:r>
            <a:r>
              <a:rPr lang="en-US" dirty="0"/>
              <a:t> que </a:t>
            </a:r>
            <a:r>
              <a:rPr lang="en-US" dirty="0" err="1"/>
              <a:t>vous</a:t>
            </a:r>
            <a:r>
              <a:rPr lang="en-US" dirty="0"/>
              <a:t> </a:t>
            </a:r>
            <a:r>
              <a:rPr lang="en-US" dirty="0" err="1"/>
              <a:t>devez</a:t>
            </a:r>
            <a:r>
              <a:rPr lang="en-US" dirty="0"/>
              <a:t> le faire </a:t>
            </a:r>
            <a:r>
              <a:rPr lang="en-US" b="0" i="0" u="none" strike="noStrike" dirty="0" err="1">
                <a:effectLst/>
              </a:rPr>
              <a:t>ou</a:t>
            </a:r>
            <a:r>
              <a:rPr lang="en-US" b="0" i="0" u="none" strike="noStrike" dirty="0">
                <a:effectLst/>
              </a:rPr>
              <a:t> </a:t>
            </a:r>
            <a:r>
              <a:rPr lang="en-US" b="0" i="0" u="none" strike="noStrike" dirty="0" err="1">
                <a:effectLst/>
              </a:rPr>
              <a:t>si</a:t>
            </a:r>
            <a:r>
              <a:rPr lang="en-US" b="0" i="0" u="none" strike="noStrike" dirty="0">
                <a:effectLst/>
              </a:rPr>
              <a:t> </a:t>
            </a:r>
            <a:r>
              <a:rPr lang="en-US" b="0" i="0" u="none" strike="noStrike" dirty="0" err="1">
                <a:effectLst/>
              </a:rPr>
              <a:t>vous</a:t>
            </a:r>
            <a:r>
              <a:rPr lang="en-US" b="0" i="0" u="none" strike="noStrike" dirty="0">
                <a:effectLst/>
              </a:rPr>
              <a:t> </a:t>
            </a:r>
            <a:r>
              <a:rPr lang="en-US" b="0" i="0" u="none" strike="noStrike" dirty="0" err="1">
                <a:effectLst/>
              </a:rPr>
              <a:t>donnez</a:t>
            </a:r>
            <a:r>
              <a:rPr lang="en-US" b="0" i="0" u="none" strike="noStrike" dirty="0">
                <a:effectLst/>
              </a:rPr>
              <a:t> </a:t>
            </a:r>
            <a:r>
              <a:rPr lang="en-US" b="0" i="0" u="none" strike="noStrike" dirty="0" err="1">
                <a:effectLst/>
              </a:rPr>
              <a:t>une</a:t>
            </a:r>
            <a:r>
              <a:rPr lang="en-US" b="0" i="0" u="none" strike="noStrike" dirty="0">
                <a:effectLst/>
              </a:rPr>
              <a:t> </a:t>
            </a:r>
            <a:r>
              <a:rPr lang="en-US" b="0" i="0" u="none" strike="noStrike" dirty="0" err="1">
                <a:effectLst/>
              </a:rPr>
              <a:t>fausse</a:t>
            </a:r>
            <a:r>
              <a:rPr lang="en-US" b="0" i="0" u="none" strike="noStrike" dirty="0">
                <a:effectLst/>
              </a:rPr>
              <a:t> </a:t>
            </a:r>
            <a:r>
              <a:rPr lang="en-US" b="0" i="0" u="none" strike="noStrike" dirty="0" err="1">
                <a:effectLst/>
              </a:rPr>
              <a:t>identité</a:t>
            </a:r>
            <a:r>
              <a:rPr lang="en-US" b="0" i="0" u="none" strike="noStrike" dirty="0">
                <a:effectLst/>
              </a:rPr>
              <a:t>. Par </a:t>
            </a:r>
            <a:r>
              <a:rPr lang="en-US" b="0" i="0" u="none" strike="noStrike" dirty="0" err="1">
                <a:effectLst/>
              </a:rPr>
              <a:t>contre</a:t>
            </a:r>
            <a:r>
              <a:rPr lang="en-US" b="0" i="0" u="none" strike="noStrike" dirty="0">
                <a:effectLst/>
              </a:rPr>
              <a:t>, </a:t>
            </a:r>
            <a:r>
              <a:rPr lang="en-US" b="0" i="0" u="none" strike="noStrike" dirty="0" err="1">
                <a:effectLst/>
              </a:rPr>
              <a:t>si</a:t>
            </a:r>
            <a:r>
              <a:rPr lang="en-US" b="0" i="0" u="none" strike="noStrike" dirty="0">
                <a:effectLst/>
              </a:rPr>
              <a:t> </a:t>
            </a:r>
            <a:r>
              <a:rPr lang="en-US" dirty="0" err="1"/>
              <a:t>l’agent</a:t>
            </a:r>
            <a:r>
              <a:rPr lang="en-US" dirty="0"/>
              <a:t> </a:t>
            </a:r>
            <a:r>
              <a:rPr lang="en-US" b="0" i="0" u="none" strike="noStrike" dirty="0">
                <a:effectLst/>
              </a:rPr>
              <a:t>de police </a:t>
            </a:r>
            <a:r>
              <a:rPr lang="en-US" b="0" i="0" u="none" strike="noStrike" dirty="0" err="1">
                <a:effectLst/>
              </a:rPr>
              <a:t>vous</a:t>
            </a:r>
            <a:r>
              <a:rPr lang="en-US" b="0" i="0" u="none" strike="noStrike" dirty="0">
                <a:effectLst/>
              </a:rPr>
              <a:t> </a:t>
            </a:r>
            <a:r>
              <a:rPr lang="en-US" b="0" i="0" u="none" strike="noStrike" dirty="0" err="1">
                <a:effectLst/>
              </a:rPr>
              <a:t>interroge</a:t>
            </a:r>
            <a:r>
              <a:rPr lang="en-US" b="0" i="0" u="none" strike="noStrike" dirty="0">
                <a:effectLst/>
              </a:rPr>
              <a:t> sans </a:t>
            </a:r>
            <a:r>
              <a:rPr lang="en-US" b="0" i="0" u="none" strike="noStrike" dirty="0" err="1">
                <a:effectLst/>
              </a:rPr>
              <a:t>vous</a:t>
            </a:r>
            <a:r>
              <a:rPr lang="en-US" b="0" i="0" u="none" strike="noStrike" dirty="0">
                <a:effectLst/>
              </a:rPr>
              <a:t> accuser </a:t>
            </a:r>
            <a:r>
              <a:rPr lang="en-US" dirty="0" err="1"/>
              <a:t>d’une</a:t>
            </a:r>
            <a:r>
              <a:rPr lang="en-US" dirty="0"/>
              <a:t> </a:t>
            </a:r>
            <a:r>
              <a:rPr lang="en-US" b="0" i="0" u="none" strike="noStrike" dirty="0">
                <a:effectLst/>
              </a:rPr>
              <a:t>infraction, </a:t>
            </a:r>
            <a:r>
              <a:rPr lang="en-US" b="0" i="0" u="none" strike="noStrike" dirty="0" err="1">
                <a:effectLst/>
              </a:rPr>
              <a:t>vous</a:t>
            </a:r>
            <a:r>
              <a:rPr lang="en-US" b="0" i="0" u="none" strike="noStrike" dirty="0">
                <a:effectLst/>
              </a:rPr>
              <a:t> </a:t>
            </a:r>
            <a:r>
              <a:rPr lang="en-US" b="0" i="0" u="none" strike="noStrike" dirty="0" err="1">
                <a:effectLst/>
              </a:rPr>
              <a:t>n'êtes</a:t>
            </a:r>
            <a:r>
              <a:rPr lang="en-US" b="0" i="0" u="none" strike="noStrike" dirty="0">
                <a:effectLst/>
              </a:rPr>
              <a:t> pas </a:t>
            </a:r>
            <a:r>
              <a:rPr lang="en-US" b="0" i="0" u="none" strike="noStrike" dirty="0" err="1">
                <a:effectLst/>
              </a:rPr>
              <a:t>obligé</a:t>
            </a:r>
            <a:r>
              <a:rPr lang="en-US" b="0" i="0" u="none" strike="noStrike" dirty="0">
                <a:effectLst/>
              </a:rPr>
              <a:t> de </a:t>
            </a:r>
            <a:r>
              <a:rPr lang="en-US" b="0" i="0" u="none" strike="noStrike" dirty="0" err="1">
                <a:effectLst/>
              </a:rPr>
              <a:t>répondre</a:t>
            </a:r>
            <a:r>
              <a:rPr lang="en-US" b="0" i="0" u="none" strike="noStrike" dirty="0">
                <a:effectLst/>
              </a:rPr>
              <a:t> à </a:t>
            </a:r>
            <a:r>
              <a:rPr lang="en-US" b="0" i="0" u="none" strike="noStrike" dirty="0" err="1">
                <a:effectLst/>
              </a:rPr>
              <a:t>ses</a:t>
            </a:r>
            <a:r>
              <a:rPr lang="en-US" b="0" i="0" u="none" strike="noStrike" dirty="0">
                <a:effectLst/>
              </a:rPr>
              <a:t> questions. </a:t>
            </a:r>
            <a:r>
              <a:rPr lang="en-US" dirty="0"/>
              <a:t> </a:t>
            </a:r>
            <a:endParaRPr lang="en-US" sz="1800" dirty="0">
              <a:solidFill>
                <a:srgbClr val="444444"/>
              </a:solidFill>
              <a:latin typeface="Arial" panose="020B0604020202020204" pitchFamily="34" charset="0"/>
              <a:cs typeface="Arial" panose="020B0604020202020204" pitchFamily="34" charset="0"/>
            </a:endParaRPr>
          </a:p>
          <a:p>
            <a:pPr algn="l">
              <a:buFont typeface="Arial" panose="020B0604020202020204" pitchFamily="34" charset="0"/>
              <a:buChar char="•"/>
            </a:pPr>
            <a:endParaRPr lang="en-US" sz="1800" b="0" i="0" dirty="0">
              <a:solidFill>
                <a:srgbClr val="444444"/>
              </a:solidFill>
              <a:effectLst/>
              <a:latin typeface="Calibri"/>
              <a:cs typeface="Calibri"/>
            </a:endParaRPr>
          </a:p>
          <a:p>
            <a:pPr algn="l" rtl="0" fontAlgn="base"/>
            <a:r>
              <a:rPr lang="fr-CA" sz="1800" b="0" i="0" dirty="0">
                <a:solidFill>
                  <a:srgbClr val="444444"/>
                </a:solidFill>
                <a:effectLst/>
                <a:latin typeface="Calibri" panose="020F0502020204030204" pitchFamily="34" charset="0"/>
              </a:rPr>
              <a:t>​</a:t>
            </a:r>
            <a:endParaRPr lang="fr-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fr-CA" sz="1800" b="0" i="0" u="none" strike="noStrike" dirty="0">
                <a:solidFill>
                  <a:srgbClr val="000000"/>
                </a:solidFill>
                <a:effectLst/>
                <a:latin typeface="Calibri" panose="020F0502020204030204" pitchFamily="34" charset="0"/>
              </a:rPr>
              <a:t> Cette règle fonctionne des deux côtés : un policier doit s'identifier par son nom et son matricule si vous le lui demandez. Il est possible de </a:t>
            </a:r>
            <a:r>
              <a:rPr lang="fr-CA" sz="1800" b="0" i="0" u="sng" strike="noStrike" dirty="0">
                <a:solidFill>
                  <a:srgbClr val="0563C1"/>
                </a:solidFill>
                <a:effectLst/>
                <a:latin typeface="Calibri" panose="020F0502020204030204" pitchFamily="34" charset="0"/>
                <a:hlinkClick r:id="rId5"/>
              </a:rPr>
              <a:t>porter plainte</a:t>
            </a:r>
            <a:r>
              <a:rPr lang="fr-CA" sz="1800" b="0" i="0" u="sng" strike="noStrike" dirty="0">
                <a:solidFill>
                  <a:srgbClr val="0563C1"/>
                </a:solidFill>
                <a:effectLst/>
                <a:latin typeface="Calibri" panose="020F0502020204030204" pitchFamily="34" charset="0"/>
              </a:rPr>
              <a:t> (</a:t>
            </a:r>
            <a:r>
              <a:rPr lang="fr-CA" sz="1800" dirty="0">
                <a:hlinkClick r:id="rId6"/>
              </a:rPr>
              <a:t>depliant_public.pdf (gouv.qc.ca)</a:t>
            </a:r>
            <a:r>
              <a:rPr lang="fr-CA" sz="1800" b="0" i="0" u="sng" strike="noStrike" dirty="0">
                <a:solidFill>
                  <a:srgbClr val="0563C1"/>
                </a:solidFill>
                <a:effectLst/>
                <a:latin typeface="Calibri" panose="020F0502020204030204" pitchFamily="34" charset="0"/>
              </a:rPr>
              <a:t>)</a:t>
            </a:r>
            <a:r>
              <a:rPr lang="fr-CA" sz="1800" b="0" i="0" u="none" strike="noStrike" dirty="0">
                <a:solidFill>
                  <a:srgbClr val="000000"/>
                </a:solidFill>
                <a:effectLst/>
                <a:latin typeface="Calibri" panose="020F0502020204030204" pitchFamily="34" charset="0"/>
              </a:rPr>
              <a:t> si vous jugez que l'intervention du policier ne respectait pas vos droits ou si vous pensez avoir été victime de discrimination.</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fr-CA" sz="1800" b="0" i="0" dirty="0">
                <a:solidFill>
                  <a:srgbClr val="444444"/>
                </a:solidFill>
                <a:effectLst/>
                <a:latin typeface="Calibri" panose="020F0502020204030204" pitchFamily="34" charset="0"/>
              </a:rPr>
              <a:t>​</a:t>
            </a:r>
            <a:endParaRPr lang="fr-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fr-CA" sz="1800" b="0" i="0" u="none" strike="noStrike" dirty="0">
                <a:solidFill>
                  <a:srgbClr val="000000"/>
                </a:solidFill>
                <a:effectLst/>
                <a:latin typeface="Calibri" panose="020F0502020204030204" pitchFamily="34" charset="0"/>
              </a:rPr>
              <a:t> À noter : Les policiers ne peuvent pas vous fouiller ou fouiller votre sac sans raison. Ils peuvent uniquement vous fouiller dans certaines situations. C’est le cas, par exemple, s’ils croient que la sécurité de quelqu'un est menacée, ou si vous lui donnez explicitement la permission de le faire.</a:t>
            </a:r>
            <a:r>
              <a:rPr lang="fr-CA" sz="1800" b="0" i="0" dirty="0">
                <a:solidFill>
                  <a:srgbClr val="444444"/>
                </a:solidFill>
                <a:effectLst/>
                <a:latin typeface="Calibri" panose="020F0502020204030204" pitchFamily="34" charset="0"/>
              </a:rPr>
              <a:t>​ </a:t>
            </a:r>
            <a:endParaRPr lang="fr-CA" sz="1800" b="0" i="0" dirty="0">
              <a:solidFill>
                <a:srgbClr val="444444"/>
              </a:solidFill>
              <a:effectLst/>
              <a:latin typeface="Arial" panose="020B0604020202020204" pitchFamily="34" charset="0"/>
            </a:endParaRPr>
          </a:p>
          <a:p>
            <a:pPr algn="l" rtl="0" fontAlgn="base"/>
            <a:r>
              <a:rPr lang="fr-CA" sz="1800" b="0" i="0" dirty="0">
                <a:solidFill>
                  <a:srgbClr val="444444"/>
                </a:solidFill>
                <a:effectLst/>
                <a:latin typeface="Calibri" panose="020F0502020204030204" pitchFamily="34" charset="0"/>
              </a:rPr>
              <a:t>​</a:t>
            </a:r>
            <a:endParaRPr lang="fr-CA" b="0" i="0" dirty="0">
              <a:solidFill>
                <a:srgbClr val="444444"/>
              </a:solidFill>
              <a:effectLst/>
              <a:latin typeface="Calibri" panose="020F0502020204030204" pitchFamily="34" charset="0"/>
            </a:endParaRPr>
          </a:p>
          <a:p>
            <a:pPr algn="l" rtl="0" fontAlgn="base"/>
            <a:r>
              <a:rPr lang="fr-CA" sz="1800" b="0" i="0" dirty="0">
                <a:solidFill>
                  <a:srgbClr val="444444"/>
                </a:solidFill>
                <a:effectLst/>
                <a:latin typeface="Arial" panose="020B0604020202020204" pitchFamily="34" charset="0"/>
              </a:rPr>
              <a:t>​</a:t>
            </a:r>
            <a:endParaRPr lang="fr-CA" b="0" i="0" dirty="0">
              <a:solidFill>
                <a:srgbClr val="444444"/>
              </a:solidFill>
              <a:effectLst/>
              <a:latin typeface="Calibri" panose="020F0502020204030204" pitchFamily="34" charset="0"/>
            </a:endParaRPr>
          </a:p>
          <a:p>
            <a:pPr algn="l" rtl="0" fontAlgn="base"/>
            <a:r>
              <a:rPr lang="fr-CA" sz="1800" b="1" i="0" u="none" strike="noStrike" dirty="0">
                <a:solidFill>
                  <a:srgbClr val="000000"/>
                </a:solidFill>
                <a:effectLst/>
                <a:latin typeface="Arial" panose="020B0604020202020204" pitchFamily="34" charset="0"/>
              </a:rPr>
              <a:t>RESSOURCES</a:t>
            </a:r>
            <a:r>
              <a:rPr lang="fr-CA" sz="1800" b="0" i="0" dirty="0">
                <a:solidFill>
                  <a:srgbClr val="444444"/>
                </a:solidFill>
                <a:effectLst/>
                <a:latin typeface="Arial" panose="020B0604020202020204" pitchFamily="34" charset="0"/>
              </a:rPr>
              <a:t>​</a:t>
            </a:r>
            <a:endParaRPr lang="fr-CA" b="0" i="0" dirty="0">
              <a:solidFill>
                <a:srgbClr val="444444"/>
              </a:solidFill>
              <a:effectLst/>
              <a:latin typeface="Calibri" panose="020F0502020204030204" pitchFamily="34" charset="0"/>
            </a:endParaRPr>
          </a:p>
          <a:p>
            <a:pPr algn="l" rtl="0" fontAlgn="base"/>
            <a:r>
              <a:rPr lang="fr-CA" sz="1800" b="0" i="0" dirty="0">
                <a:solidFill>
                  <a:srgbClr val="444444"/>
                </a:solidFill>
                <a:effectLst/>
                <a:latin typeface="Arial" panose="020B0604020202020204" pitchFamily="34" charset="0"/>
              </a:rPr>
              <a:t>​</a:t>
            </a:r>
            <a:endParaRPr lang="fr-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fr-CA" sz="1800" b="0" i="0" u="none" strike="noStrike" dirty="0">
                <a:solidFill>
                  <a:srgbClr val="000000"/>
                </a:solidFill>
                <a:effectLst/>
                <a:latin typeface="Arial" panose="020B0604020202020204" pitchFamily="34" charset="0"/>
              </a:rPr>
              <a:t> On trouve de plus amples informations dans notre article sur le sujet (recevoir un ticket avant 18 ans) : </a:t>
            </a:r>
            <a:r>
              <a:rPr lang="fr-CA" sz="1800" dirty="0">
                <a:hlinkClick r:id="rId7"/>
              </a:rPr>
              <a:t>Recevoir un ticket avant 18 ans | Éducaloi (educaloi.qc.ca)</a:t>
            </a:r>
            <a:r>
              <a:rPr lang="fr-CA" sz="1800" b="0" i="0" u="none" strike="noStrike" dirty="0">
                <a:solidFill>
                  <a:srgbClr val="000000"/>
                </a:solidFill>
                <a:effectLst/>
                <a:latin typeface="Arial" panose="020B0604020202020204" pitchFamily="34" charset="0"/>
              </a:rPr>
              <a:t>.</a:t>
            </a:r>
            <a:endParaRPr lang="fr-CA" sz="1800" b="0" i="0" u="none" strike="noStrike">
              <a:solidFill>
                <a:srgbClr val="000000"/>
              </a:solidFill>
              <a:effectLst/>
              <a:latin typeface="Arial" panose="020B0604020202020204" pitchFamily="34" charset="0"/>
              <a:cs typeface="Arial"/>
            </a:endParaRPr>
          </a:p>
          <a:p>
            <a:pPr algn="l" rtl="0" fontAlgn="base">
              <a:buFont typeface="Arial" panose="020B0604020202020204" pitchFamily="34" charset="0"/>
              <a:buChar char="•"/>
            </a:pPr>
            <a:endParaRPr lang="fr-CA" sz="1800"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None/>
            </a:pPr>
            <a:r>
              <a:rPr lang="fr-CA" sz="1800" b="0" i="0" dirty="0">
                <a:solidFill>
                  <a:srgbClr val="444444"/>
                </a:solidFill>
                <a:effectLst/>
                <a:latin typeface="Calibri" panose="020F0502020204030204" pitchFamily="34" charset="0"/>
              </a:rPr>
              <a:t>​</a:t>
            </a:r>
            <a:endParaRPr lang="fr-CA" b="0" i="0" dirty="0">
              <a:solidFill>
                <a:srgbClr val="444444"/>
              </a:solidFill>
              <a:effectLst/>
              <a:latin typeface="Calibri" panose="020F0502020204030204" pitchFamily="34" charset="0"/>
            </a:endParaRPr>
          </a:p>
          <a:p>
            <a:pPr algn="l" rtl="0" fontAlgn="base"/>
            <a:r>
              <a:rPr lang="fr-CA" sz="1800" b="0" i="0" u="sng" dirty="0">
                <a:solidFill>
                  <a:srgbClr val="000000"/>
                </a:solidFill>
                <a:effectLst/>
                <a:latin typeface="Calibri" panose="020F0502020204030204" pitchFamily="34" charset="0"/>
              </a:rPr>
              <a:t>Connaître ses droits lorsqu'on se fait interpeller par un policier </a:t>
            </a:r>
            <a:r>
              <a:rPr lang="fr-CA" sz="1800" b="0" i="0" u="none" strike="noStrike" dirty="0">
                <a:solidFill>
                  <a:srgbClr val="000000"/>
                </a:solidFill>
                <a:effectLst/>
                <a:latin typeface="Calibri" panose="020F0502020204030204" pitchFamily="34" charset="0"/>
              </a:rPr>
              <a:t>: </a:t>
            </a:r>
            <a:r>
              <a:rPr lang="fr-CA" sz="1800" b="0" i="0" dirty="0">
                <a:solidFill>
                  <a:srgbClr val="444444"/>
                </a:solidFill>
                <a:effectLst/>
                <a:latin typeface="Calibri" panose="020F0502020204030204" pitchFamily="34" charset="0"/>
              </a:rPr>
              <a:t>​</a:t>
            </a:r>
            <a:br>
              <a:rPr lang="fr-CA" sz="1800" b="0" i="0" dirty="0">
                <a:solidFill>
                  <a:srgbClr val="444444"/>
                </a:solidFill>
                <a:effectLst/>
                <a:latin typeface="Calibri" panose="020F0502020204030204" pitchFamily="34" charset="0"/>
              </a:rPr>
            </a:br>
            <a:r>
              <a:rPr lang="fr-CA" sz="1800" b="0" i="0" dirty="0">
                <a:solidFill>
                  <a:srgbClr val="444444"/>
                </a:solidFill>
                <a:effectLst/>
                <a:latin typeface="Calibri" panose="020F0502020204030204" pitchFamily="34" charset="0"/>
              </a:rPr>
              <a:t>​</a:t>
            </a:r>
            <a:endParaRPr lang="fr-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fr-CA" sz="1800" b="0" i="0" u="none" strike="noStrike" dirty="0">
                <a:solidFill>
                  <a:srgbClr val="000000"/>
                </a:solidFill>
                <a:effectLst/>
                <a:latin typeface="Calibri" panose="020F0502020204030204" pitchFamily="34" charset="0"/>
              </a:rPr>
              <a:t> Notre article sur les droits des individus lorsqu'ils sont interpellés par les policiers : </a:t>
            </a:r>
            <a:r>
              <a:rPr lang="fr-CA" sz="1800" dirty="0">
                <a:hlinkClick r:id="rId8"/>
              </a:rPr>
              <a:t>Interpellé par des policiers? Vous avez des droits! | Éducaloi (educaloi.qc.ca)</a:t>
            </a:r>
            <a:endParaRPr lang="fr-CA" sz="1800"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fr-CA" sz="1800" b="0" i="0" u="none" strike="noStrike" dirty="0">
                <a:solidFill>
                  <a:srgbClr val="000000"/>
                </a:solidFill>
                <a:effectLst/>
                <a:latin typeface="Calibri" panose="020F0502020204030204" pitchFamily="34" charset="0"/>
              </a:rPr>
              <a:t> Notre article sur la déontologie policière : </a:t>
            </a:r>
            <a:r>
              <a:rPr lang="fr-CA" sz="1800" dirty="0">
                <a:hlinkClick r:id="rId9"/>
              </a:rPr>
              <a:t>La déontologie policière | Éducaloi (educaloi.qc.ca)</a:t>
            </a:r>
            <a:br>
              <a:rPr lang="fr-CA" sz="1800" b="0" i="0" u="none" strike="noStrike" dirty="0">
                <a:solidFill>
                  <a:srgbClr val="000000"/>
                </a:solidFill>
                <a:effectLst/>
                <a:latin typeface="Calibri" panose="020F0502020204030204" pitchFamily="34" charset="0"/>
              </a:rPr>
            </a:br>
            <a:r>
              <a:rPr lang="fr-CA" sz="1800" b="0" i="0" dirty="0">
                <a:solidFill>
                  <a:srgbClr val="444444"/>
                </a:solidFill>
                <a:effectLst/>
                <a:latin typeface="Calibri" panose="020F0502020204030204" pitchFamily="34" charset="0"/>
              </a:rPr>
              <a:t>​</a:t>
            </a:r>
            <a:endParaRPr lang="fr-CA" b="0" i="0" dirty="0">
              <a:solidFill>
                <a:srgbClr val="444444"/>
              </a:solidFill>
              <a:effectLst/>
              <a:latin typeface="Calibri" panose="020F0502020204030204" pitchFamily="34" charset="0"/>
            </a:endParaRPr>
          </a:p>
          <a:p>
            <a:pPr algn="l" rtl="0" fontAlgn="base"/>
            <a:r>
              <a:rPr lang="fr-CA" sz="1800" b="1" i="0" u="none" strike="noStrike" dirty="0">
                <a:solidFill>
                  <a:srgbClr val="000000"/>
                </a:solidFill>
                <a:effectLst/>
                <a:latin typeface="Calibri" panose="020F0502020204030204" pitchFamily="34" charset="0"/>
              </a:rPr>
              <a:t>SOURCES</a:t>
            </a:r>
            <a:r>
              <a:rPr lang="en-US" sz="1800" b="0" i="0" dirty="0">
                <a:solidFill>
                  <a:srgbClr val="444444"/>
                </a:solidFill>
                <a:effectLst/>
                <a:latin typeface="Calibri" panose="020F0502020204030204" pitchFamily="34" charset="0"/>
              </a:rPr>
              <a:t>​ :</a:t>
            </a:r>
            <a:endParaRPr lang="en-US" b="0" i="0" dirty="0">
              <a:solidFill>
                <a:srgbClr val="444444"/>
              </a:solidFill>
              <a:effectLst/>
              <a:latin typeface="Calibri" panose="020F0502020204030204" pitchFamily="34" charset="0"/>
            </a:endParaRPr>
          </a:p>
          <a:p>
            <a:pPr algn="l" rtl="0" fontAlgn="base"/>
            <a:endParaRPr lang="fr-CA"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Code de procédure pénale</a:t>
            </a:r>
            <a:r>
              <a:rPr lang="fr-CA" sz="1800" b="0" i="0" u="none" strike="noStrike" dirty="0">
                <a:solidFill>
                  <a:srgbClr val="000000"/>
                </a:solidFill>
                <a:effectLst/>
                <a:latin typeface="Calibri" panose="020F0502020204030204" pitchFamily="34" charset="0"/>
              </a:rPr>
              <a:t>, RLRQ c C-251, art. 144 (constat d’infraction)</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Code de la sécurité routière</a:t>
            </a:r>
            <a:r>
              <a:rPr lang="fr-CA" sz="1800" b="0" i="0" u="none" strike="noStrike" dirty="0">
                <a:solidFill>
                  <a:srgbClr val="000000"/>
                </a:solidFill>
                <a:effectLst/>
                <a:latin typeface="Calibri" panose="020F0502020204030204" pitchFamily="34" charset="0"/>
              </a:rPr>
              <a:t>, RLRQ c C-242, arts 444, 505 (infraction – traverser à un feu rouge)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Loi concernant la lutte contre le tabagisme</a:t>
            </a:r>
            <a:r>
              <a:rPr lang="fr-CA" sz="1800" b="0" i="0" u="none" strike="noStrike" dirty="0">
                <a:solidFill>
                  <a:srgbClr val="000000"/>
                </a:solidFill>
                <a:effectLst/>
                <a:latin typeface="Calibri" panose="020F0502020204030204" pitchFamily="34" charset="0"/>
              </a:rPr>
              <a:t>, RLRQ c L-62, arts 2, 2.1, 2.2 (interdiction de l’usage du tabac dans certains lieux)</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Code de procédure pénale</a:t>
            </a:r>
            <a:r>
              <a:rPr lang="fr-CA" sz="1800" b="0" i="0" u="none" strike="noStrike" dirty="0">
                <a:solidFill>
                  <a:srgbClr val="000000"/>
                </a:solidFill>
                <a:effectLst/>
                <a:latin typeface="Calibri" panose="020F0502020204030204" pitchFamily="34" charset="0"/>
              </a:rPr>
              <a:t>, RLRQ c C-251, art. 159 (parents reçoivent une copie du constat d’infraction)</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Code de procédure pénale</a:t>
            </a:r>
            <a:r>
              <a:rPr lang="fr-CA" sz="1800" b="0" i="0" u="none" strike="noStrike" dirty="0">
                <a:solidFill>
                  <a:srgbClr val="000000"/>
                </a:solidFill>
                <a:effectLst/>
                <a:latin typeface="Calibri" panose="020F0502020204030204" pitchFamily="34" charset="0"/>
              </a:rPr>
              <a:t>, RLRQ c C-251, art. 72 al. 1 (obligation de donner nom et adresse à un policier en cas d’infraction ou de soupçon d’avoir commis une infraction)</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R c Grant</a:t>
            </a:r>
            <a:r>
              <a:rPr lang="fr-CA" sz="1800" b="0" i="0" u="none" strike="noStrike" dirty="0">
                <a:solidFill>
                  <a:srgbClr val="000000"/>
                </a:solidFill>
                <a:effectLst/>
                <a:latin typeface="Calibri" panose="020F0502020204030204" pitchFamily="34" charset="0"/>
              </a:rPr>
              <a:t>, 2009 CSC 32 aux paras 37</a:t>
            </a:r>
            <a:r>
              <a:rPr lang="fr-CA" sz="1800" b="0" i="0" u="none" strike="noStrike" dirty="0">
                <a:solidFill>
                  <a:srgbClr val="000000"/>
                </a:solidFill>
                <a:effectLst/>
                <a:latin typeface="Cambria Math" panose="02040503050406030204" pitchFamily="18" charset="0"/>
              </a:rPr>
              <a:t>‑</a:t>
            </a:r>
            <a:r>
              <a:rPr lang="fr-CA" sz="1800" b="0" i="0" u="none" strike="noStrike" dirty="0">
                <a:solidFill>
                  <a:srgbClr val="000000"/>
                </a:solidFill>
                <a:effectLst/>
                <a:latin typeface="Calibri" panose="020F0502020204030204" pitchFamily="34" charset="0"/>
              </a:rPr>
              <a:t>38 (pas d’obligation de répondre aux questions des policiers en cas d’interception)</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Code de déontologie des policiers du Québec</a:t>
            </a:r>
            <a:r>
              <a:rPr lang="fr-CA" sz="1800" b="0" i="0" u="none" strike="noStrike" dirty="0">
                <a:solidFill>
                  <a:srgbClr val="000000"/>
                </a:solidFill>
                <a:effectLst/>
                <a:latin typeface="Calibri" panose="020F0502020204030204" pitchFamily="34" charset="0"/>
              </a:rPr>
              <a:t>, RLRQ, c P-131, r 1, art. 5 al. 2 (2) (obligation du policier de s’identifier quand une personne lui en fait la demande)</a:t>
            </a:r>
            <a:r>
              <a:rPr lang="fr-CA" sz="1800" b="0" i="0" dirty="0">
                <a:solidFill>
                  <a:srgbClr val="444444"/>
                </a:solidFill>
                <a:effectLst/>
                <a:latin typeface="Calibri" panose="020F0502020204030204" pitchFamily="34" charset="0"/>
              </a:rPr>
              <a:t>​</a:t>
            </a:r>
            <a:endParaRPr lang="fr-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R c Mann</a:t>
            </a:r>
            <a:r>
              <a:rPr lang="fr-CA" sz="1800" b="0" i="0" u="none" strike="noStrike" dirty="0">
                <a:solidFill>
                  <a:srgbClr val="000000"/>
                </a:solidFill>
                <a:effectLst/>
                <a:latin typeface="Calibri" panose="020F0502020204030204" pitchFamily="34" charset="0"/>
              </a:rPr>
              <a:t>, [2004] 3 RCS 59 au para. 40 ; Pierre Béliveau, </a:t>
            </a:r>
            <a:r>
              <a:rPr lang="fr-CA" sz="1800" b="0" i="1" u="none" strike="noStrike" dirty="0">
                <a:solidFill>
                  <a:srgbClr val="000000"/>
                </a:solidFill>
                <a:effectLst/>
                <a:latin typeface="Calibri" panose="020F0502020204030204" pitchFamily="34" charset="0"/>
              </a:rPr>
              <a:t>Traité général de preuve et de procédure pénales</a:t>
            </a:r>
            <a:r>
              <a:rPr lang="fr-CA" sz="1800" b="0" i="0" u="none" strike="noStrike" dirty="0">
                <a:solidFill>
                  <a:srgbClr val="000000"/>
                </a:solidFill>
                <a:effectLst/>
                <a:latin typeface="Calibri" panose="020F0502020204030204" pitchFamily="34" charset="0"/>
              </a:rPr>
              <a:t>, 22e édition, 2015, Montréal, Les Éditions Thémis ; Montréal, 2015 aux paras 946, 949, 955. (fouille)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fr-CA"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fr-CA"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F6C799D8-CF1A-4970-BB24-D57ECCEF09D1}" type="slidenum">
              <a:rPr lang="fr-CA" smtClean="0"/>
              <a:t>8</a:t>
            </a:fld>
            <a:endParaRPr lang="fr-CA"/>
          </a:p>
        </p:txBody>
      </p:sp>
    </p:spTree>
    <p:extLst>
      <p:ext uri="{BB962C8B-B14F-4D97-AF65-F5344CB8AC3E}">
        <p14:creationId xmlns:p14="http://schemas.microsoft.com/office/powerpoint/2010/main" val="2916665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i="0" dirty="0">
                <a:solidFill>
                  <a:srgbClr val="000000"/>
                </a:solidFill>
                <a:effectLst/>
                <a:latin typeface="Calibri" panose="020F0502020204030204" pitchFamily="34" charset="0"/>
              </a:rPr>
              <a:t>NOTES À L'ENSEIGNANT</a:t>
            </a:r>
          </a:p>
          <a:p>
            <a:endParaRPr lang="en-US" b="1"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fr-CA" sz="1800" b="0" i="0" u="none" strike="noStrike" dirty="0">
                <a:solidFill>
                  <a:srgbClr val="000000"/>
                </a:solidFill>
                <a:effectLst/>
                <a:latin typeface="Calibri" panose="020F0502020204030204" pitchFamily="34" charset="0"/>
              </a:rPr>
              <a:t> La plupart des responsabilités d'un adulte arrivent lorsqu'il quitte la maison familiale. Il doit alors s'occuper de ses propres besoins : payer son loyer, subvenir à ses besoins et à ceux des personnes qui dépendent de lui (enfants, parents en perte d'autonomie, etc.)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fr-CA" sz="1800" b="0" i="0" dirty="0">
                <a:solidFill>
                  <a:srgbClr val="444444"/>
                </a:solidFill>
                <a:effectLst/>
                <a:latin typeface="Calibri" panose="020F0502020204030204" pitchFamily="34" charset="0"/>
              </a:rPr>
              <a:t>​</a:t>
            </a:r>
            <a:endParaRPr lang="fr-CA" b="0" i="0" dirty="0">
              <a:solidFill>
                <a:srgbClr val="444444"/>
              </a:solidFill>
              <a:effectLst/>
              <a:latin typeface="Arial" panose="020B0604020202020204" pitchFamily="34" charset="0"/>
            </a:endParaRPr>
          </a:p>
          <a:p>
            <a:pPr algn="l" rtl="0" fontAlgn="base">
              <a:buFont typeface="Arial" panose="020B0604020202020204" pitchFamily="34" charset="0"/>
              <a:buNone/>
            </a:pPr>
            <a:r>
              <a:rPr lang="fr-CA" sz="1800" b="0" i="0" u="none" strike="noStrike" dirty="0">
                <a:solidFill>
                  <a:srgbClr val="000000"/>
                </a:solidFill>
                <a:effectLst/>
                <a:latin typeface="Calibri" panose="020F0502020204030204" pitchFamily="34" charset="0"/>
              </a:rPr>
              <a:t>Être parent : </a:t>
            </a:r>
            <a:r>
              <a:rPr lang="fr-CA" sz="1800" b="0" i="0" dirty="0">
                <a:solidFill>
                  <a:srgbClr val="444444"/>
                </a:solidFill>
                <a:effectLst/>
                <a:latin typeface="Calibri" panose="020F0502020204030204" pitchFamily="34" charset="0"/>
              </a:rPr>
              <a:t>​</a:t>
            </a:r>
            <a:endParaRPr lang="fr-CA"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0" u="none" strike="noStrike" dirty="0">
                <a:solidFill>
                  <a:srgbClr val="000000"/>
                </a:solidFill>
                <a:effectLst/>
                <a:latin typeface="Calibri" panose="020F0502020204030204" pitchFamily="34" charset="0"/>
              </a:rPr>
              <a:t> Les titulaires de l'autorité parentale (la plupart du temps, les parents) ont l'obligation légale de surveiller, protéger, éduquer, nourrir, entretenir et veiller à la sécurité et à la santé de leurs enfants. Les droits de l'enfants sont expliqués plus loin.</a:t>
            </a:r>
            <a:r>
              <a:rPr lang="fr-CA" sz="1800" b="0" i="0" dirty="0">
                <a:solidFill>
                  <a:srgbClr val="444444"/>
                </a:solidFill>
                <a:effectLst/>
                <a:latin typeface="Calibri" panose="020F0502020204030204" pitchFamily="34" charset="0"/>
              </a:rPr>
              <a:t>​</a:t>
            </a:r>
            <a:endParaRPr lang="fr-CA" sz="1800" b="0" i="0" dirty="0">
              <a:solidFill>
                <a:srgbClr val="444444"/>
              </a:solidFill>
              <a:effectLst/>
              <a:latin typeface="Arial" panose="020B0604020202020204" pitchFamily="34" charset="0"/>
            </a:endParaRPr>
          </a:p>
          <a:p>
            <a:pPr algn="l" rtl="0" fontAlgn="base"/>
            <a:r>
              <a:rPr lang="fr-CA" sz="1800" b="0" i="0" dirty="0">
                <a:solidFill>
                  <a:srgbClr val="444444"/>
                </a:solidFill>
                <a:effectLst/>
                <a:latin typeface="Calibri" panose="020F0502020204030204" pitchFamily="34" charset="0"/>
              </a:rPr>
              <a:t>​</a:t>
            </a:r>
            <a:endParaRPr lang="fr-CA" b="0" i="0" dirty="0">
              <a:solidFill>
                <a:srgbClr val="444444"/>
              </a:solidFill>
              <a:effectLst/>
              <a:latin typeface="Arial" panose="020B0604020202020204" pitchFamily="34" charset="0"/>
            </a:endParaRPr>
          </a:p>
          <a:p>
            <a:pPr algn="l" rtl="0" fontAlgn="base"/>
            <a:r>
              <a:rPr lang="fr-CA" sz="1800" b="1" i="0" u="none" strike="noStrike" dirty="0">
                <a:solidFill>
                  <a:srgbClr val="000000"/>
                </a:solidFill>
                <a:effectLst/>
                <a:latin typeface="Calibri" panose="020F0502020204030204" pitchFamily="34" charset="0"/>
              </a:rPr>
              <a:t>SOURCES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fr-CA" sz="1800" b="0" i="0" dirty="0">
                <a:solidFill>
                  <a:srgbClr val="444444"/>
                </a:solidFill>
                <a:effectLst/>
                <a:latin typeface="Calibri" panose="020F0502020204030204" pitchFamily="34" charset="0"/>
              </a:rPr>
              <a:t>​</a:t>
            </a:r>
            <a:endParaRPr lang="fr-CA"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Code civil du Québec</a:t>
            </a:r>
            <a:r>
              <a:rPr lang="fr-CA" sz="1800" b="0" i="0" u="none" strike="noStrike" dirty="0">
                <a:solidFill>
                  <a:srgbClr val="000000"/>
                </a:solidFill>
                <a:effectLst/>
                <a:latin typeface="Calibri" panose="020F0502020204030204" pitchFamily="34" charset="0"/>
              </a:rPr>
              <a:t>, RLRQ c CCQ-1991</a:t>
            </a:r>
            <a:r>
              <a:rPr lang="en-US" sz="1800" b="0" i="0" u="none" strike="noStrike" dirty="0">
                <a:solidFill>
                  <a:srgbClr val="000000"/>
                </a:solidFill>
                <a:effectLst/>
                <a:latin typeface="Calibri" panose="020F0502020204030204" pitchFamily="34" charset="0"/>
              </a:rPr>
              <a:t>, art. 153 al. 2 (</a:t>
            </a:r>
            <a:r>
              <a:rPr lang="en-US" sz="1800" b="0" i="0" u="none" strike="noStrike" dirty="0" err="1">
                <a:solidFill>
                  <a:srgbClr val="000000"/>
                </a:solidFill>
                <a:effectLst/>
                <a:latin typeface="Calibri" panose="020F0502020204030204" pitchFamily="34" charset="0"/>
              </a:rPr>
              <a:t>majorité</a:t>
            </a:r>
            <a:r>
              <a:rPr lang="en-US" sz="1800" b="0" i="0" u="none" strike="noStrike" dirty="0">
                <a:solidFill>
                  <a:srgbClr val="000000"/>
                </a:solidFill>
                <a:effectLst/>
                <a:latin typeface="Calibri" panose="020F0502020204030204" pitchFamily="34" charset="0"/>
              </a:rPr>
              <a:t> – </a:t>
            </a:r>
            <a:r>
              <a:rPr lang="en-US" sz="1800" b="0" i="0" u="none" strike="noStrike" dirty="0" err="1">
                <a:solidFill>
                  <a:srgbClr val="000000"/>
                </a:solidFill>
                <a:effectLst/>
                <a:latin typeface="Calibri" panose="020F0502020204030204" pitchFamily="34" charset="0"/>
              </a:rPr>
              <a:t>capacité</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d’exercer</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pleinement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tous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ses</a:t>
            </a:r>
            <a:r>
              <a:rPr lang="en-US" sz="1800" b="0" i="0" u="none" strike="noStrike" dirty="0">
                <a:solidFill>
                  <a:srgbClr val="000000"/>
                </a:solidFill>
                <a:effectLst/>
                <a:latin typeface="Calibri" panose="020F0502020204030204" pitchFamily="34" charset="0"/>
              </a:rPr>
              <a:t> droits civils)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Code civil du Québec</a:t>
            </a:r>
            <a:r>
              <a:rPr lang="fr-CA" sz="1800" b="0" i="0" u="none" strike="noStrike" dirty="0">
                <a:solidFill>
                  <a:srgbClr val="000000"/>
                </a:solidFill>
                <a:effectLst/>
                <a:latin typeface="Calibri" panose="020F0502020204030204" pitchFamily="34" charset="0"/>
              </a:rPr>
              <a:t>, RLRQ c CCQ-1991</a:t>
            </a:r>
            <a:r>
              <a:rPr lang="en-US" sz="1800" b="0" i="0" u="none" strike="noStrike" dirty="0">
                <a:solidFill>
                  <a:srgbClr val="000000"/>
                </a:solidFill>
                <a:effectLst/>
                <a:latin typeface="Calibri" panose="020F0502020204030204" pitchFamily="34" charset="0"/>
              </a:rPr>
              <a:t>, art. 598 (</a:t>
            </a:r>
            <a:r>
              <a:rPr lang="en-US" sz="1800" b="0" i="0" u="none" strike="noStrike" dirty="0" err="1">
                <a:solidFill>
                  <a:srgbClr val="000000"/>
                </a:solidFill>
                <a:effectLst/>
                <a:latin typeface="Calibri" panose="020F0502020204030204" pitchFamily="34" charset="0"/>
              </a:rPr>
              <a:t>autorité</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parentale</a:t>
            </a:r>
            <a:r>
              <a:rPr lang="en-US" sz="1800" b="0" i="0" u="none" strike="noStrike" dirty="0">
                <a:solidFill>
                  <a:srgbClr val="000000"/>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800" b="0" i="1" u="none" strike="noStrike" dirty="0">
                <a:solidFill>
                  <a:srgbClr val="000000"/>
                </a:solidFill>
                <a:effectLst/>
                <a:latin typeface="Calibri" panose="020F0502020204030204" pitchFamily="34" charset="0"/>
              </a:rPr>
              <a:t> Code civil du Québec</a:t>
            </a:r>
            <a:r>
              <a:rPr lang="fr-CA" sz="1800" b="0" i="0" u="none" strike="noStrike" dirty="0">
                <a:solidFill>
                  <a:srgbClr val="000000"/>
                </a:solidFill>
                <a:effectLst/>
                <a:latin typeface="Calibri" panose="020F0502020204030204" pitchFamily="34" charset="0"/>
              </a:rPr>
              <a:t>, RLRQ c CCQ-1991</a:t>
            </a:r>
            <a:r>
              <a:rPr lang="en-US" sz="1800" b="0" i="0" u="none" strike="noStrike" dirty="0">
                <a:solidFill>
                  <a:srgbClr val="000000"/>
                </a:solidFill>
                <a:effectLst/>
                <a:latin typeface="Calibri" panose="020F0502020204030204" pitchFamily="34" charset="0"/>
              </a:rPr>
              <a:t>, art. 599 (obligations des parents vis-à-vis de </a:t>
            </a:r>
            <a:r>
              <a:rPr lang="en-US" sz="1800" b="0" i="0" u="none" strike="noStrike" dirty="0" err="1">
                <a:solidFill>
                  <a:srgbClr val="000000"/>
                </a:solidFill>
                <a:effectLst/>
                <a:latin typeface="Calibri" panose="020F0502020204030204" pitchFamily="34" charset="0"/>
              </a:rPr>
              <a:t>leur</a:t>
            </a:r>
            <a:r>
              <a:rPr lang="en-US" sz="1800" b="0" i="0" u="none" strike="noStrike" dirty="0">
                <a:solidFill>
                  <a:srgbClr val="000000"/>
                </a:solidFill>
                <a:effectLst/>
                <a:latin typeface="Calibri" panose="020F0502020204030204" pitchFamily="34" charset="0"/>
              </a:rPr>
              <a:t> enfant)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F6C799D8-CF1A-4970-BB24-D57ECCEF09D1}" type="slidenum">
              <a:rPr lang="fr-CA" smtClean="0"/>
              <a:t>9</a:t>
            </a:fld>
            <a:endParaRPr lang="fr-CA"/>
          </a:p>
        </p:txBody>
      </p:sp>
    </p:spTree>
    <p:extLst>
      <p:ext uri="{BB962C8B-B14F-4D97-AF65-F5344CB8AC3E}">
        <p14:creationId xmlns:p14="http://schemas.microsoft.com/office/powerpoint/2010/main" val="3360017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hyperlink" Target="https://www.instagram.com/educaloi/?hl=fr-ca" TargetMode="External"/><Relationship Id="rId3" Type="http://schemas.openxmlformats.org/officeDocument/2006/relationships/hyperlink" Target="https://www.facebook.com/educaloi/?ref=page_internal" TargetMode="External"/><Relationship Id="rId7" Type="http://schemas.openxmlformats.org/officeDocument/2006/relationships/image" Target="../media/image26.sv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hyperlink" Target="https://educaloi.qc.ca/" TargetMode="External"/><Relationship Id="rId4" Type="http://schemas.openxmlformats.org/officeDocument/2006/relationships/hyperlink" Target="https://www.youtube.com/c/educaloi/videos" TargetMode="External"/><Relationship Id="rId9" Type="http://schemas.openxmlformats.org/officeDocument/2006/relationships/image" Target="../media/image27.jpe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hyperlink" Target="https://www.facebook.com/educaloi/?ref=page_internal" TargetMode="External"/><Relationship Id="rId3" Type="http://schemas.openxmlformats.org/officeDocument/2006/relationships/image" Target="../media/image25.png"/><Relationship Id="rId7" Type="http://schemas.openxmlformats.org/officeDocument/2006/relationships/image" Target="../media/image30.png"/><Relationship Id="rId12" Type="http://schemas.openxmlformats.org/officeDocument/2006/relationships/hyperlink" Target="https://www.youtube.com/c/educaloi/videos" TargetMode="External"/><Relationship Id="rId2" Type="http://schemas.openxmlformats.org/officeDocument/2006/relationships/hyperlink" Target="https://educaloi.qc.ca/" TargetMode="External"/><Relationship Id="rId1" Type="http://schemas.openxmlformats.org/officeDocument/2006/relationships/slideMaster" Target="../slideMasters/slideMaster1.xml"/><Relationship Id="rId6" Type="http://schemas.openxmlformats.org/officeDocument/2006/relationships/image" Target="../media/image29.png"/><Relationship Id="rId11" Type="http://schemas.openxmlformats.org/officeDocument/2006/relationships/hyperlink" Target="https://www.instagram.com/educaloi/?hl=fr-ca" TargetMode="External"/><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6.svg"/><Relationship Id="rId9" Type="http://schemas.openxmlformats.org/officeDocument/2006/relationships/image" Target="../media/image32.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hyperlink" Target="https://www.facebook.com/educaloi/?ref=page_internal" TargetMode="External"/><Relationship Id="rId3" Type="http://schemas.openxmlformats.org/officeDocument/2006/relationships/image" Target="../media/image25.png"/><Relationship Id="rId7" Type="http://schemas.openxmlformats.org/officeDocument/2006/relationships/image" Target="../media/image30.png"/><Relationship Id="rId12" Type="http://schemas.openxmlformats.org/officeDocument/2006/relationships/hyperlink" Target="https://www.youtube.com/c/educaloi/videos" TargetMode="External"/><Relationship Id="rId2" Type="http://schemas.openxmlformats.org/officeDocument/2006/relationships/hyperlink" Target="https://educaloi.qc.ca/" TargetMode="External"/><Relationship Id="rId1" Type="http://schemas.openxmlformats.org/officeDocument/2006/relationships/slideMaster" Target="../slideMasters/slideMaster1.xml"/><Relationship Id="rId6" Type="http://schemas.openxmlformats.org/officeDocument/2006/relationships/image" Target="../media/image29.png"/><Relationship Id="rId11" Type="http://schemas.openxmlformats.org/officeDocument/2006/relationships/hyperlink" Target="https://www.instagram.com/educaloi/?hl=fr-ca" TargetMode="External"/><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6.svg"/><Relationship Id="rId9" Type="http://schemas.openxmlformats.org/officeDocument/2006/relationships/image" Target="../media/image3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Espace réservé pour une image  6">
            <a:extLst>
              <a:ext uri="{FF2B5EF4-FFF2-40B4-BE49-F238E27FC236}">
                <a16:creationId xmlns:a16="http://schemas.microsoft.com/office/drawing/2014/main" id="{8BB11DE4-7B1C-5745-875F-4B1CF8BB0E73}"/>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a:t>Cliquez sur l’icône au centre de la boîte pour insérer une image</a:t>
            </a:r>
          </a:p>
        </p:txBody>
      </p:sp>
      <p:sp>
        <p:nvSpPr>
          <p:cNvPr id="2" name="Titre 1">
            <a:extLst>
              <a:ext uri="{FF2B5EF4-FFF2-40B4-BE49-F238E27FC236}">
                <a16:creationId xmlns:a16="http://schemas.microsoft.com/office/drawing/2014/main" id="{364707A6-5057-B34A-B28C-0064B6651917}"/>
              </a:ext>
            </a:extLst>
          </p:cNvPr>
          <p:cNvSpPr>
            <a:spLocks noGrp="1"/>
          </p:cNvSpPr>
          <p:nvPr>
            <p:ph type="ctrTitle" hasCustomPrompt="1"/>
          </p:nvPr>
        </p:nvSpPr>
        <p:spPr>
          <a:xfrm>
            <a:off x="882650" y="2469790"/>
            <a:ext cx="5212080" cy="2377440"/>
          </a:xfrm>
        </p:spPr>
        <p:txBody>
          <a:bodyPr lIns="0" tIns="0" rIns="0" bIns="0" anchor="t"/>
          <a:lstStyle>
            <a:lvl1pPr algn="l">
              <a:defRPr sz="6000" b="1"/>
            </a:lvl1pPr>
          </a:lstStyle>
          <a:p>
            <a:r>
              <a:rPr lang="fr-CA"/>
              <a:t>Cliquez pour insérer le titre</a:t>
            </a:r>
          </a:p>
        </p:txBody>
      </p:sp>
      <p:sp>
        <p:nvSpPr>
          <p:cNvPr id="3" name="Sous-titre 2">
            <a:extLst>
              <a:ext uri="{FF2B5EF4-FFF2-40B4-BE49-F238E27FC236}">
                <a16:creationId xmlns:a16="http://schemas.microsoft.com/office/drawing/2014/main" id="{58C64A91-32F2-D14C-83A1-9E02AA1DFD21}"/>
              </a:ext>
            </a:extLst>
          </p:cNvPr>
          <p:cNvSpPr>
            <a:spLocks noGrp="1"/>
          </p:cNvSpPr>
          <p:nvPr>
            <p:ph type="subTitle" idx="1" hasCustomPrompt="1"/>
          </p:nvPr>
        </p:nvSpPr>
        <p:spPr>
          <a:xfrm>
            <a:off x="882650" y="5105328"/>
            <a:ext cx="5212080" cy="1188720"/>
          </a:xfrm>
        </p:spPr>
        <p:txBody>
          <a:bodyPr lIns="0" tIns="0" rIns="0" bIns="0">
            <a:noAutofit/>
          </a:bodyPr>
          <a:lstStyle>
            <a:lvl1pPr marL="0" indent="0" algn="l">
              <a:lnSpc>
                <a:spcPct val="100000"/>
              </a:lnSpc>
              <a:spcBef>
                <a:spcPts val="0"/>
              </a:spcBef>
              <a:buNone/>
              <a:tabLst/>
              <a:defRPr sz="2000" b="0">
                <a:solidFill>
                  <a:schemeClr val="tx1"/>
                </a:solidFill>
              </a:defRPr>
            </a:lvl1pPr>
            <a:lvl2pPr marL="0" indent="0" algn="l">
              <a:lnSpc>
                <a:spcPct val="100000"/>
              </a:lnSpc>
              <a:spcBef>
                <a:spcPts val="0"/>
              </a:spcBef>
              <a:buNone/>
              <a:tabLst/>
              <a:defRPr sz="2000" b="0">
                <a:solidFill>
                  <a:schemeClr val="tx1"/>
                </a:solidFill>
              </a:defRPr>
            </a:lvl2pPr>
            <a:lvl3pPr marL="0" indent="0" algn="l">
              <a:lnSpc>
                <a:spcPct val="100000"/>
              </a:lnSpc>
              <a:spcBef>
                <a:spcPts val="0"/>
              </a:spcBef>
              <a:buNone/>
              <a:tabLst/>
              <a:defRPr sz="2000" b="0">
                <a:solidFill>
                  <a:schemeClr val="tx1"/>
                </a:solidFill>
              </a:defRPr>
            </a:lvl3pPr>
            <a:lvl4pPr marL="0" indent="0" algn="l">
              <a:lnSpc>
                <a:spcPct val="100000"/>
              </a:lnSpc>
              <a:spcBef>
                <a:spcPts val="0"/>
              </a:spcBef>
              <a:buNone/>
              <a:tabLst/>
              <a:defRPr sz="2000" b="0">
                <a:solidFill>
                  <a:schemeClr val="tx1"/>
                </a:solidFill>
              </a:defRPr>
            </a:lvl4pPr>
            <a:lvl5pPr marL="0" indent="0" algn="l">
              <a:lnSpc>
                <a:spcPct val="100000"/>
              </a:lnSpc>
              <a:spcBef>
                <a:spcPts val="0"/>
              </a:spcBef>
              <a:buNone/>
              <a:tabLst/>
              <a:defRPr sz="2000" b="0">
                <a:solidFill>
                  <a:schemeClr val="tx1"/>
                </a:solidFill>
              </a:defRPr>
            </a:lvl5pPr>
            <a:lvl6pPr marL="0" indent="0" algn="l">
              <a:lnSpc>
                <a:spcPct val="100000"/>
              </a:lnSpc>
              <a:spcBef>
                <a:spcPts val="0"/>
              </a:spcBef>
              <a:buNone/>
              <a:tabLst/>
              <a:defRPr sz="2000" b="0">
                <a:solidFill>
                  <a:schemeClr val="tx1"/>
                </a:solidFill>
              </a:defRPr>
            </a:lvl6pPr>
            <a:lvl7pPr marL="0" indent="0" algn="l">
              <a:lnSpc>
                <a:spcPct val="100000"/>
              </a:lnSpc>
              <a:spcBef>
                <a:spcPts val="0"/>
              </a:spcBef>
              <a:buNone/>
              <a:tabLst/>
              <a:defRPr sz="2000" b="0">
                <a:solidFill>
                  <a:schemeClr val="tx1"/>
                </a:solidFill>
              </a:defRPr>
            </a:lvl7pPr>
            <a:lvl8pPr marL="0" indent="0" algn="l">
              <a:lnSpc>
                <a:spcPct val="100000"/>
              </a:lnSpc>
              <a:spcBef>
                <a:spcPts val="0"/>
              </a:spcBef>
              <a:buNone/>
              <a:tabLst/>
              <a:defRPr sz="2000" b="0">
                <a:solidFill>
                  <a:schemeClr val="tx1"/>
                </a:solidFill>
              </a:defRPr>
            </a:lvl8pPr>
            <a:lvl9pPr marL="0" indent="0" algn="l">
              <a:lnSpc>
                <a:spcPct val="100000"/>
              </a:lnSpc>
              <a:spcBef>
                <a:spcPts val="0"/>
              </a:spcBef>
              <a:buNone/>
              <a:tabLst/>
              <a:defRPr sz="2000" b="0">
                <a:solidFill>
                  <a:schemeClr val="tx1"/>
                </a:solidFill>
              </a:defRPr>
            </a:lvl9pPr>
          </a:lstStyle>
          <a:p>
            <a:pPr lvl="0"/>
            <a:r>
              <a:rPr lang="fr-CA"/>
              <a:t>Cliquez pour insérer le sous-titre ou la date</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13" name="Image 12">
            <a:extLst>
              <a:ext uri="{FF2B5EF4-FFF2-40B4-BE49-F238E27FC236}">
                <a16:creationId xmlns:a16="http://schemas.microsoft.com/office/drawing/2014/main" id="{8C123502-005E-8440-BFE0-D1A1E88F1163}"/>
              </a:ext>
            </a:extLst>
          </p:cNvPr>
          <p:cNvPicPr>
            <a:picLocks noChangeAspect="1"/>
          </p:cNvPicPr>
          <p:nvPr userDrawn="1"/>
        </p:nvPicPr>
        <p:blipFill>
          <a:blip r:embed="rId2"/>
          <a:stretch>
            <a:fillRect/>
          </a:stretch>
        </p:blipFill>
        <p:spPr>
          <a:xfrm>
            <a:off x="882649" y="904567"/>
            <a:ext cx="2685225" cy="648930"/>
          </a:xfrm>
          <a:prstGeom prst="rect">
            <a:avLst/>
          </a:prstGeom>
        </p:spPr>
      </p:pic>
    </p:spTree>
    <p:extLst>
      <p:ext uri="{BB962C8B-B14F-4D97-AF65-F5344CB8AC3E}">
        <p14:creationId xmlns:p14="http://schemas.microsoft.com/office/powerpoint/2010/main" val="209341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éparateur de section / gris">
    <p:bg>
      <p:bgPr>
        <a:solidFill>
          <a:schemeClr val="accent3">
            <a:alpha val="25000"/>
          </a:schemeClr>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spTree>
    <p:extLst>
      <p:ext uri="{BB962C8B-B14F-4D97-AF65-F5344CB8AC3E}">
        <p14:creationId xmlns:p14="http://schemas.microsoft.com/office/powerpoint/2010/main" val="227143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éparateur de section visuels / gris">
    <p:bg>
      <p:bgPr>
        <a:solidFill>
          <a:schemeClr val="accent3">
            <a:alpha val="25000"/>
          </a:schemeClr>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pic>
        <p:nvPicPr>
          <p:cNvPr id="10" name="Graphique 9">
            <a:extLst>
              <a:ext uri="{FF2B5EF4-FFF2-40B4-BE49-F238E27FC236}">
                <a16:creationId xmlns:a16="http://schemas.microsoft.com/office/drawing/2014/main" id="{67A4AB51-C3E4-974E-B117-EF14437A20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12" name="Graphique 11">
            <a:extLst>
              <a:ext uri="{FF2B5EF4-FFF2-40B4-BE49-F238E27FC236}">
                <a16:creationId xmlns:a16="http://schemas.microsoft.com/office/drawing/2014/main" id="{7126A08E-BDF2-3D48-8C44-2F487D1F0AB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15" name="Graphique 14">
            <a:extLst>
              <a:ext uri="{FF2B5EF4-FFF2-40B4-BE49-F238E27FC236}">
                <a16:creationId xmlns:a16="http://schemas.microsoft.com/office/drawing/2014/main" id="{D5F4E87C-732B-BA49-9B81-00C5CCAF92C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42580"/>
          <a:stretch/>
        </p:blipFill>
        <p:spPr>
          <a:xfrm>
            <a:off x="11132309" y="838142"/>
            <a:ext cx="1059691" cy="1845493"/>
          </a:xfrm>
          <a:prstGeom prst="rect">
            <a:avLst/>
          </a:prstGeom>
        </p:spPr>
      </p:pic>
    </p:spTree>
    <p:extLst>
      <p:ext uri="{BB962C8B-B14F-4D97-AF65-F5344CB8AC3E}">
        <p14:creationId xmlns:p14="http://schemas.microsoft.com/office/powerpoint/2010/main" val="198123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iz - question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31275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iz - réponse lettre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44095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iz - réponse mot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07673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éparateur de section / anthracite">
    <p:bg>
      <p:bgPr>
        <a:solidFill>
          <a:schemeClr val="accent2"/>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bg1"/>
                </a:solidFill>
              </a:defRPr>
            </a:lvl2pPr>
            <a:lvl3pPr marL="0" indent="0">
              <a:buNone/>
              <a:defRPr sz="2400" b="0">
                <a:solidFill>
                  <a:schemeClr val="bg1"/>
                </a:solidFill>
              </a:defRPr>
            </a:lvl3pPr>
            <a:lvl4pPr marL="0" indent="0">
              <a:buNone/>
              <a:defRPr sz="2400" b="0">
                <a:solidFill>
                  <a:schemeClr val="bg1"/>
                </a:solidFill>
              </a:defRPr>
            </a:lvl4pPr>
            <a:lvl5pPr marL="0" indent="0">
              <a:buNone/>
              <a:defRPr sz="2400" b="0">
                <a:solidFill>
                  <a:schemeClr val="bg1"/>
                </a:solidFill>
              </a:defRPr>
            </a:lvl5pPr>
            <a:lvl6pPr marL="0" indent="0">
              <a:buNone/>
              <a:tabLst/>
              <a:defRPr sz="2400" b="0">
                <a:solidFill>
                  <a:schemeClr val="bg1"/>
                </a:solidFill>
              </a:defRPr>
            </a:lvl6pPr>
            <a:lvl7pPr marL="0" indent="0">
              <a:buNone/>
              <a:tabLst/>
              <a:defRPr sz="2400" b="0">
                <a:solidFill>
                  <a:schemeClr val="bg1"/>
                </a:solidFill>
              </a:defRPr>
            </a:lvl7pPr>
            <a:lvl8pPr marL="0" indent="0">
              <a:buNone/>
              <a:tabLst/>
              <a:defRPr sz="2400" b="0">
                <a:solidFill>
                  <a:schemeClr val="bg1"/>
                </a:solidFill>
              </a:defRPr>
            </a:lvl8pPr>
            <a:lvl9pPr marL="0" indent="0">
              <a:buNone/>
              <a:tabLst/>
              <a:defRPr sz="2400" b="0">
                <a:solidFill>
                  <a:schemeClr val="bg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spTree>
    <p:extLst>
      <p:ext uri="{BB962C8B-B14F-4D97-AF65-F5344CB8AC3E}">
        <p14:creationId xmlns:p14="http://schemas.microsoft.com/office/powerpoint/2010/main" val="195719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éparateur de section visuels / anthracite">
    <p:bg>
      <p:bgPr>
        <a:solidFill>
          <a:schemeClr val="accent2"/>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bg1"/>
                </a:solidFill>
              </a:defRPr>
            </a:lvl2pPr>
            <a:lvl3pPr marL="0" indent="0">
              <a:buNone/>
              <a:defRPr sz="2400" b="0">
                <a:solidFill>
                  <a:schemeClr val="bg1"/>
                </a:solidFill>
              </a:defRPr>
            </a:lvl3pPr>
            <a:lvl4pPr marL="0" indent="0">
              <a:buNone/>
              <a:defRPr sz="2400" b="0">
                <a:solidFill>
                  <a:schemeClr val="bg1"/>
                </a:solidFill>
              </a:defRPr>
            </a:lvl4pPr>
            <a:lvl5pPr marL="0" indent="0">
              <a:buNone/>
              <a:defRPr sz="2400" b="0">
                <a:solidFill>
                  <a:schemeClr val="bg1"/>
                </a:solidFill>
              </a:defRPr>
            </a:lvl5pPr>
            <a:lvl6pPr marL="0" indent="0">
              <a:buNone/>
              <a:tabLst/>
              <a:defRPr sz="2400" b="0">
                <a:solidFill>
                  <a:schemeClr val="bg1"/>
                </a:solidFill>
              </a:defRPr>
            </a:lvl6pPr>
            <a:lvl7pPr marL="0" indent="0">
              <a:buNone/>
              <a:tabLst/>
              <a:defRPr sz="2400" b="0">
                <a:solidFill>
                  <a:schemeClr val="bg1"/>
                </a:solidFill>
              </a:defRPr>
            </a:lvl7pPr>
            <a:lvl8pPr marL="0" indent="0">
              <a:buNone/>
              <a:tabLst/>
              <a:defRPr sz="2400" b="0">
                <a:solidFill>
                  <a:schemeClr val="bg1"/>
                </a:solidFill>
              </a:defRPr>
            </a:lvl8pPr>
            <a:lvl9pPr marL="0" indent="0">
              <a:buNone/>
              <a:tabLst/>
              <a:defRPr sz="2400" b="0">
                <a:solidFill>
                  <a:schemeClr val="bg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pic>
        <p:nvPicPr>
          <p:cNvPr id="4" name="Graphique 3">
            <a:extLst>
              <a:ext uri="{FF2B5EF4-FFF2-40B4-BE49-F238E27FC236}">
                <a16:creationId xmlns:a16="http://schemas.microsoft.com/office/drawing/2014/main" id="{3773A9A5-1F9B-7641-872E-5DC27922428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5" name="Graphique 4">
            <a:extLst>
              <a:ext uri="{FF2B5EF4-FFF2-40B4-BE49-F238E27FC236}">
                <a16:creationId xmlns:a16="http://schemas.microsoft.com/office/drawing/2014/main" id="{1B4919AE-C47E-EE43-8CF7-A7E4B867C7C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451" t="10266"/>
          <a:stretch/>
        </p:blipFill>
        <p:spPr>
          <a:xfrm flipH="1">
            <a:off x="10151991" y="331304"/>
            <a:ext cx="2053261" cy="2345635"/>
          </a:xfrm>
          <a:prstGeom prst="rect">
            <a:avLst/>
          </a:prstGeom>
        </p:spPr>
      </p:pic>
      <p:pic>
        <p:nvPicPr>
          <p:cNvPr id="9" name="Graphique 8">
            <a:extLst>
              <a:ext uri="{FF2B5EF4-FFF2-40B4-BE49-F238E27FC236}">
                <a16:creationId xmlns:a16="http://schemas.microsoft.com/office/drawing/2014/main" id="{2768AE2C-F429-C541-93EB-5CC7D84891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9844120" y="4828172"/>
            <a:ext cx="2228610" cy="2228610"/>
          </a:xfrm>
          <a:prstGeom prst="rect">
            <a:avLst/>
          </a:prstGeom>
        </p:spPr>
      </p:pic>
    </p:spTree>
    <p:extLst>
      <p:ext uri="{BB962C8B-B14F-4D97-AF65-F5344CB8AC3E}">
        <p14:creationId xmlns:p14="http://schemas.microsoft.com/office/powerpoint/2010/main" val="136787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iz - question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421525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iz - réponse lettre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51365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iz - réponse mot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23996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F252C05-B1C9-664B-A45A-1EB08547D55B}"/>
              </a:ext>
            </a:extLst>
          </p:cNvPr>
          <p:cNvSpPr>
            <a:spLocks noGrp="1"/>
          </p:cNvSpPr>
          <p:nvPr>
            <p:ph type="title" hasCustomPrompt="1"/>
          </p:nvPr>
        </p:nvSpPr>
        <p:spPr/>
        <p:txBody>
          <a:bodyPr/>
          <a:lstStyle/>
          <a:p>
            <a:r>
              <a:rPr lang="fr-CA"/>
              <a:t>Cliquez pour insérer le titre</a:t>
            </a:r>
          </a:p>
        </p:txBody>
      </p:sp>
      <p:sp>
        <p:nvSpPr>
          <p:cNvPr id="4" name="Espace réservé du contenu 3">
            <a:extLst>
              <a:ext uri="{FF2B5EF4-FFF2-40B4-BE49-F238E27FC236}">
                <a16:creationId xmlns:a16="http://schemas.microsoft.com/office/drawing/2014/main" id="{9EE3594B-961B-0D42-8254-9F51E34C4193}"/>
              </a:ext>
            </a:extLst>
          </p:cNvPr>
          <p:cNvSpPr>
            <a:spLocks noGrp="1"/>
          </p:cNvSpPr>
          <p:nvPr>
            <p:ph sz="quarter" idx="15" hasCustomPrompt="1"/>
          </p:nvPr>
        </p:nvSpPr>
        <p:spPr>
          <a:xfrm>
            <a:off x="886968" y="2103120"/>
            <a:ext cx="1042416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54046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éparateur de section / orange">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tx2"/>
                </a:solidFill>
              </a:defRPr>
            </a:lvl2pPr>
            <a:lvl3pPr marL="0" indent="0">
              <a:buNone/>
              <a:defRPr sz="2400" b="0">
                <a:solidFill>
                  <a:schemeClr val="tx2"/>
                </a:solidFill>
              </a:defRPr>
            </a:lvl3pPr>
            <a:lvl4pPr marL="0" indent="0">
              <a:buNone/>
              <a:defRPr sz="2400" b="0">
                <a:solidFill>
                  <a:schemeClr val="tx2"/>
                </a:solidFill>
              </a:defRPr>
            </a:lvl4pPr>
            <a:lvl5pPr marL="0" indent="0">
              <a:buNone/>
              <a:defRPr sz="2400" b="0">
                <a:solidFill>
                  <a:schemeClr val="tx2"/>
                </a:solidFill>
              </a:defRPr>
            </a:lvl5pPr>
            <a:lvl6pPr marL="0" indent="0">
              <a:buNone/>
              <a:tabLst/>
              <a:defRPr sz="2400" b="0">
                <a:solidFill>
                  <a:schemeClr val="tx2"/>
                </a:solidFill>
              </a:defRPr>
            </a:lvl6pPr>
            <a:lvl7pPr marL="0" indent="0">
              <a:buNone/>
              <a:tabLst/>
              <a:defRPr sz="2400" b="0">
                <a:solidFill>
                  <a:schemeClr val="tx2"/>
                </a:solidFill>
              </a:defRPr>
            </a:lvl7pPr>
            <a:lvl8pPr marL="0" indent="0">
              <a:buNone/>
              <a:tabLst/>
              <a:defRPr sz="2400" b="0">
                <a:solidFill>
                  <a:schemeClr val="tx2"/>
                </a:solidFill>
              </a:defRPr>
            </a:lvl8pPr>
            <a:lvl9pPr marL="0" indent="0">
              <a:buNone/>
              <a:tabLst/>
              <a:defRPr sz="2400" b="0">
                <a:solidFill>
                  <a:schemeClr val="tx2"/>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spTree>
    <p:extLst>
      <p:ext uri="{BB962C8B-B14F-4D97-AF65-F5344CB8AC3E}">
        <p14:creationId xmlns:p14="http://schemas.microsoft.com/office/powerpoint/2010/main" val="143167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éparateur de section visuels / orange">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tx2"/>
                </a:solidFill>
              </a:defRPr>
            </a:lvl2pPr>
            <a:lvl3pPr marL="0" indent="0">
              <a:buNone/>
              <a:defRPr sz="2400" b="0">
                <a:solidFill>
                  <a:schemeClr val="tx2"/>
                </a:solidFill>
              </a:defRPr>
            </a:lvl3pPr>
            <a:lvl4pPr marL="0" indent="0">
              <a:buNone/>
              <a:defRPr sz="2400" b="0">
                <a:solidFill>
                  <a:schemeClr val="tx2"/>
                </a:solidFill>
              </a:defRPr>
            </a:lvl4pPr>
            <a:lvl5pPr marL="0" indent="0">
              <a:buNone/>
              <a:defRPr sz="2400" b="0">
                <a:solidFill>
                  <a:schemeClr val="tx2"/>
                </a:solidFill>
              </a:defRPr>
            </a:lvl5pPr>
            <a:lvl6pPr marL="0" indent="0">
              <a:buNone/>
              <a:tabLst/>
              <a:defRPr sz="2400" b="0">
                <a:solidFill>
                  <a:schemeClr val="tx2"/>
                </a:solidFill>
              </a:defRPr>
            </a:lvl6pPr>
            <a:lvl7pPr marL="0" indent="0">
              <a:buNone/>
              <a:tabLst/>
              <a:defRPr sz="2400" b="0">
                <a:solidFill>
                  <a:schemeClr val="tx2"/>
                </a:solidFill>
              </a:defRPr>
            </a:lvl7pPr>
            <a:lvl8pPr marL="0" indent="0">
              <a:buNone/>
              <a:tabLst/>
              <a:defRPr sz="2400" b="0">
                <a:solidFill>
                  <a:schemeClr val="tx2"/>
                </a:solidFill>
              </a:defRPr>
            </a:lvl8pPr>
            <a:lvl9pPr marL="0" indent="0">
              <a:buNone/>
              <a:tabLst/>
              <a:defRPr sz="2400" b="0">
                <a:solidFill>
                  <a:schemeClr val="tx2"/>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4" name="Graphique 3">
            <a:extLst>
              <a:ext uri="{FF2B5EF4-FFF2-40B4-BE49-F238E27FC236}">
                <a16:creationId xmlns:a16="http://schemas.microsoft.com/office/drawing/2014/main" id="{FBC07757-77C5-524C-B910-557C8E959EE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6200000" flipH="1" flipV="1">
            <a:off x="9848146" y="3511825"/>
            <a:ext cx="2912883" cy="1783237"/>
          </a:xfrm>
          <a:prstGeom prst="rect">
            <a:avLst/>
          </a:prstGeom>
        </p:spPr>
      </p:pic>
      <p:pic>
        <p:nvPicPr>
          <p:cNvPr id="6" name="Graphique 5">
            <a:extLst>
              <a:ext uri="{FF2B5EF4-FFF2-40B4-BE49-F238E27FC236}">
                <a16:creationId xmlns:a16="http://schemas.microsoft.com/office/drawing/2014/main" id="{A70DBE9A-782A-CA47-8C6B-15DF0D3C441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9" name="Graphique 8">
            <a:extLst>
              <a:ext uri="{FF2B5EF4-FFF2-40B4-BE49-F238E27FC236}">
                <a16:creationId xmlns:a16="http://schemas.microsoft.com/office/drawing/2014/main" id="{DE36D25E-AC8F-D64E-9495-A3A4FD87992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4114" t="13955" r="21853"/>
          <a:stretch/>
        </p:blipFill>
        <p:spPr>
          <a:xfrm>
            <a:off x="10588487" y="0"/>
            <a:ext cx="1603514" cy="2553528"/>
          </a:xfrm>
          <a:prstGeom prst="rect">
            <a:avLst/>
          </a:prstGeom>
        </p:spPr>
      </p:pic>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spTree>
    <p:extLst>
      <p:ext uri="{BB962C8B-B14F-4D97-AF65-F5344CB8AC3E}">
        <p14:creationId xmlns:p14="http://schemas.microsoft.com/office/powerpoint/2010/main" val="317851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iz - question / orang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05F9F066-A229-1841-8330-31E3CF8FE9AD}"/>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82665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iz - réponse lettre / orange">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422FAE47-1892-8943-BEA1-E81D2268A2AB}"/>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a:solidFill>
                  <a:schemeClr val="accent1"/>
                </a:solidFill>
              </a:defRPr>
            </a:lvl1pPr>
            <a:lvl2pPr marL="0" indent="0" algn="ctr">
              <a:lnSpc>
                <a:spcPct val="100000"/>
              </a:lnSpc>
              <a:spcBef>
                <a:spcPts val="0"/>
              </a:spcBef>
              <a:buNone/>
              <a:tabLst/>
              <a:defRPr sz="13800" b="1">
                <a:solidFill>
                  <a:schemeClr val="accent1"/>
                </a:solidFill>
              </a:defRPr>
            </a:lvl2pPr>
            <a:lvl3pPr marL="0" indent="0" algn="ctr">
              <a:lnSpc>
                <a:spcPct val="100000"/>
              </a:lnSpc>
              <a:spcBef>
                <a:spcPts val="0"/>
              </a:spcBef>
              <a:buNone/>
              <a:tabLst/>
              <a:defRPr sz="13800" b="1">
                <a:solidFill>
                  <a:schemeClr val="accent1"/>
                </a:solidFill>
              </a:defRPr>
            </a:lvl3pPr>
            <a:lvl4pPr marL="0" indent="0" algn="ctr">
              <a:lnSpc>
                <a:spcPct val="100000"/>
              </a:lnSpc>
              <a:spcBef>
                <a:spcPts val="0"/>
              </a:spcBef>
              <a:buNone/>
              <a:tabLst/>
              <a:defRPr sz="13800" b="1">
                <a:solidFill>
                  <a:schemeClr val="accent1"/>
                </a:solidFill>
              </a:defRPr>
            </a:lvl4pPr>
            <a:lvl5pPr marL="0" indent="0" algn="ctr">
              <a:lnSpc>
                <a:spcPct val="100000"/>
              </a:lnSpc>
              <a:spcBef>
                <a:spcPts val="0"/>
              </a:spcBef>
              <a:buFont typeface="Arial" panose="020B0604020202020204" pitchFamily="34" charset="0"/>
              <a:buNone/>
              <a:tabLst/>
              <a:defRPr sz="13800" b="1">
                <a:solidFill>
                  <a:schemeClr val="accent1"/>
                </a:solidFill>
              </a:defRPr>
            </a:lvl5pPr>
            <a:lvl6pPr marL="0" indent="0" algn="ctr">
              <a:lnSpc>
                <a:spcPct val="100000"/>
              </a:lnSpc>
              <a:spcBef>
                <a:spcPts val="0"/>
              </a:spcBef>
              <a:buFont typeface="Arial" panose="020B0604020202020204" pitchFamily="34" charset="0"/>
              <a:buNone/>
              <a:tabLst/>
              <a:defRPr sz="13800" b="1">
                <a:solidFill>
                  <a:schemeClr val="accent1"/>
                </a:solidFill>
              </a:defRPr>
            </a:lvl6pPr>
            <a:lvl7pPr marL="0" indent="0" algn="ctr">
              <a:lnSpc>
                <a:spcPct val="100000"/>
              </a:lnSpc>
              <a:spcBef>
                <a:spcPts val="0"/>
              </a:spcBef>
              <a:buFont typeface="Arial" panose="020B0604020202020204" pitchFamily="34" charset="0"/>
              <a:buNone/>
              <a:tabLst/>
              <a:defRPr sz="13800" b="1">
                <a:solidFill>
                  <a:schemeClr val="accent1"/>
                </a:solidFill>
              </a:defRPr>
            </a:lvl7pPr>
            <a:lvl8pPr marL="0" indent="0" algn="ctr">
              <a:lnSpc>
                <a:spcPct val="100000"/>
              </a:lnSpc>
              <a:spcBef>
                <a:spcPts val="0"/>
              </a:spcBef>
              <a:buFont typeface="Arial" panose="020B0604020202020204" pitchFamily="34" charset="0"/>
              <a:buNone/>
              <a:tabLst/>
              <a:defRPr sz="13800" b="1">
                <a:solidFill>
                  <a:schemeClr val="accent1"/>
                </a:solidFill>
              </a:defRPr>
            </a:lvl8pPr>
            <a:lvl9pPr marL="0" indent="0" algn="ctr">
              <a:lnSpc>
                <a:spcPct val="100000"/>
              </a:lnSpc>
              <a:spcBef>
                <a:spcPts val="0"/>
              </a:spcBef>
              <a:buFont typeface="Arial" panose="020B0604020202020204" pitchFamily="34" charset="0"/>
              <a:buNone/>
              <a:tabLst/>
              <a:defRPr sz="13800" b="1">
                <a:solidFill>
                  <a:schemeClr val="accent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9" name="Espace réservé du texte 7">
            <a:extLst>
              <a:ext uri="{FF2B5EF4-FFF2-40B4-BE49-F238E27FC236}">
                <a16:creationId xmlns:a16="http://schemas.microsoft.com/office/drawing/2014/main" id="{3D857F2C-2621-2942-BB12-8087BAB5C91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376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iz - réponse mot / orang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DD54FE87-F6BD-184C-AE34-D3CF8F33B340}"/>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4" name="Espace réservé du contenu 2">
            <a:extLst>
              <a:ext uri="{FF2B5EF4-FFF2-40B4-BE49-F238E27FC236}">
                <a16:creationId xmlns:a16="http://schemas.microsoft.com/office/drawing/2014/main" id="{20C74F3D-AD78-C648-A693-2FFD0CBA8809}"/>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accent1"/>
                </a:solidFill>
              </a:defRPr>
            </a:lvl1pPr>
            <a:lvl2pPr marL="0" indent="0" algn="ctr">
              <a:lnSpc>
                <a:spcPct val="100000"/>
              </a:lnSpc>
              <a:spcBef>
                <a:spcPts val="0"/>
              </a:spcBef>
              <a:buNone/>
              <a:tabLst/>
              <a:defRPr sz="5400" b="1" cap="all" baseline="0">
                <a:solidFill>
                  <a:schemeClr val="accent1"/>
                </a:solidFill>
              </a:defRPr>
            </a:lvl2pPr>
            <a:lvl3pPr marL="0" indent="0" algn="ctr">
              <a:lnSpc>
                <a:spcPct val="100000"/>
              </a:lnSpc>
              <a:spcBef>
                <a:spcPts val="0"/>
              </a:spcBef>
              <a:buNone/>
              <a:tabLst/>
              <a:defRPr sz="5400" b="1" cap="all" baseline="0">
                <a:solidFill>
                  <a:schemeClr val="accent1"/>
                </a:solidFill>
              </a:defRPr>
            </a:lvl3pPr>
            <a:lvl4pPr marL="0" indent="0" algn="ctr">
              <a:lnSpc>
                <a:spcPct val="100000"/>
              </a:lnSpc>
              <a:spcBef>
                <a:spcPts val="0"/>
              </a:spcBef>
              <a:buNone/>
              <a:tabLst/>
              <a:defRPr sz="5400" b="1" cap="all" baseline="0">
                <a:solidFill>
                  <a:schemeClr val="accent1"/>
                </a:solidFill>
              </a:defRPr>
            </a:lvl4pPr>
            <a:lvl5pPr marL="0" indent="0" algn="ctr">
              <a:lnSpc>
                <a:spcPct val="100000"/>
              </a:lnSpc>
              <a:spcBef>
                <a:spcPts val="0"/>
              </a:spcBef>
              <a:buFont typeface="Arial" panose="020B0604020202020204" pitchFamily="34" charset="0"/>
              <a:buNone/>
              <a:tabLst/>
              <a:defRPr sz="5400" b="1" cap="all" baseline="0">
                <a:solidFill>
                  <a:schemeClr val="accent1"/>
                </a:solidFill>
              </a:defRPr>
            </a:lvl5pPr>
            <a:lvl6pPr marL="0" indent="0" algn="ctr">
              <a:lnSpc>
                <a:spcPct val="100000"/>
              </a:lnSpc>
              <a:spcBef>
                <a:spcPts val="0"/>
              </a:spcBef>
              <a:buFont typeface="Arial" panose="020B0604020202020204" pitchFamily="34" charset="0"/>
              <a:buNone/>
              <a:tabLst/>
              <a:defRPr sz="5400" b="1" cap="all" baseline="0">
                <a:solidFill>
                  <a:schemeClr val="accent1"/>
                </a:solidFill>
              </a:defRPr>
            </a:lvl6pPr>
            <a:lvl7pPr marL="0" indent="0" algn="ctr">
              <a:lnSpc>
                <a:spcPct val="100000"/>
              </a:lnSpc>
              <a:spcBef>
                <a:spcPts val="0"/>
              </a:spcBef>
              <a:buFont typeface="Arial" panose="020B0604020202020204" pitchFamily="34" charset="0"/>
              <a:buNone/>
              <a:tabLst/>
              <a:defRPr sz="5400" b="1" cap="all" baseline="0">
                <a:solidFill>
                  <a:schemeClr val="accent1"/>
                </a:solidFill>
              </a:defRPr>
            </a:lvl7pPr>
            <a:lvl8pPr marL="0" indent="0" algn="ctr">
              <a:lnSpc>
                <a:spcPct val="100000"/>
              </a:lnSpc>
              <a:spcBef>
                <a:spcPts val="0"/>
              </a:spcBef>
              <a:buFont typeface="Arial" panose="020B0604020202020204" pitchFamily="34" charset="0"/>
              <a:buNone/>
              <a:tabLst/>
              <a:defRPr sz="5400" b="1" cap="all" baseline="0">
                <a:solidFill>
                  <a:schemeClr val="accent1"/>
                </a:solidFill>
              </a:defRPr>
            </a:lvl8pPr>
            <a:lvl9pPr marL="0" indent="0" algn="ctr">
              <a:lnSpc>
                <a:spcPct val="100000"/>
              </a:lnSpc>
              <a:spcBef>
                <a:spcPts val="0"/>
              </a:spcBef>
              <a:buFont typeface="Arial" panose="020B0604020202020204" pitchFamily="34" charset="0"/>
              <a:buNone/>
              <a:tabLst/>
              <a:defRPr sz="5400" b="1" cap="all" baseline="0">
                <a:solidFill>
                  <a:schemeClr val="accent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0" name="Espace réservé du texte 7">
            <a:extLst>
              <a:ext uri="{FF2B5EF4-FFF2-40B4-BE49-F238E27FC236}">
                <a16:creationId xmlns:a16="http://schemas.microsoft.com/office/drawing/2014/main" id="{A95D3B80-EAB2-E94F-A60E-4363FCD9E2A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72974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vais-tu que">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6962" y="-3176"/>
            <a:ext cx="6078950"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157" h="13739070">
                <a:moveTo>
                  <a:pt x="10561" y="10355"/>
                </a:moveTo>
                <a:lnTo>
                  <a:pt x="10402668" y="0"/>
                </a:lnTo>
                <a:lnTo>
                  <a:pt x="16594157" y="13739070"/>
                </a:lnTo>
                <a:lnTo>
                  <a:pt x="0" y="13739070"/>
                </a:lnTo>
                <a:cubicBezTo>
                  <a:pt x="2573" y="9160712"/>
                  <a:pt x="7988" y="4588713"/>
                  <a:pt x="10561" y="10355"/>
                </a:cubicBez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92508" y="822960"/>
            <a:ext cx="521208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2103120"/>
            <a:ext cx="5212080" cy="4114800"/>
          </a:xfrm>
        </p:spPr>
        <p:txBody>
          <a:bodyPr/>
          <a:lstStyle>
            <a:lvl1pPr>
              <a:defRPr sz="2400">
                <a:solidFill>
                  <a:schemeClr val="tx1"/>
                </a:solidFill>
              </a:defRPr>
            </a:lvl1pPr>
            <a:lvl2pPr>
              <a:defRPr sz="2400">
                <a:solidFill>
                  <a:schemeClr val="tx1"/>
                </a:solidFill>
              </a:defRPr>
            </a:lvl2pPr>
            <a:lvl3pPr>
              <a:defRPr sz="2000">
                <a:solidFill>
                  <a:schemeClr val="tx1"/>
                </a:solidFill>
              </a:defRPr>
            </a:lvl3pPr>
            <a:lvl4pPr>
              <a:defRPr sz="20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lvl8pPr>
            <a:lvl9pPr>
              <a:defRPr sz="3200"/>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092508"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3393485"/>
            <a:ext cx="3674364" cy="1661993"/>
          </a:xfrm>
          <a:prstGeom prst="rect">
            <a:avLst/>
          </a:prstGeom>
          <a:noFill/>
        </p:spPr>
        <p:txBody>
          <a:bodyPr wrap="square" lIns="0" tIns="0" rIns="0" bIns="0" rtlCol="0" anchor="ctr">
            <a:spAutoFit/>
          </a:bodyPr>
          <a:lstStyle/>
          <a:p>
            <a:pPr algn="l">
              <a:lnSpc>
                <a:spcPct val="90000"/>
              </a:lnSpc>
            </a:pPr>
            <a:r>
              <a:rPr lang="fr-CA" sz="6000" b="1">
                <a:solidFill>
                  <a:schemeClr val="bg1"/>
                </a:solidFill>
              </a:rPr>
              <a:t>Savais-tu </a:t>
            </a:r>
            <a:br>
              <a:rPr lang="fr-CA" sz="6000" b="1">
                <a:solidFill>
                  <a:schemeClr val="bg1"/>
                </a:solidFill>
              </a:rPr>
            </a:br>
            <a:r>
              <a:rPr lang="fr-CA" sz="6000" b="1">
                <a:solidFill>
                  <a:schemeClr val="bg1"/>
                </a:solidFill>
              </a:rPr>
              <a:t>que…</a:t>
            </a:r>
          </a:p>
        </p:txBody>
      </p:sp>
      <p:grpSp>
        <p:nvGrpSpPr>
          <p:cNvPr id="22" name="Groupe 21">
            <a:extLst>
              <a:ext uri="{FF2B5EF4-FFF2-40B4-BE49-F238E27FC236}">
                <a16:creationId xmlns:a16="http://schemas.microsoft.com/office/drawing/2014/main" id="{5C8690AE-0572-364A-BC26-3AA4F97ECBF1}"/>
              </a:ext>
            </a:extLst>
          </p:cNvPr>
          <p:cNvGrpSpPr/>
          <p:nvPr userDrawn="1"/>
        </p:nvGrpSpPr>
        <p:grpSpPr>
          <a:xfrm>
            <a:off x="882650" y="1005911"/>
            <a:ext cx="1828800" cy="1828800"/>
            <a:chOff x="1502135" y="-168262"/>
            <a:chExt cx="1828800"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1502135" y="-168262"/>
              <a:ext cx="1828800" cy="18288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grpSp>
          <p:nvGrpSpPr>
            <p:cNvPr id="19" name="Groupe 18">
              <a:extLst>
                <a:ext uri="{FF2B5EF4-FFF2-40B4-BE49-F238E27FC236}">
                  <a16:creationId xmlns:a16="http://schemas.microsoft.com/office/drawing/2014/main" id="{1340F2A1-7DB6-A047-8E68-FD22421DE4D4}"/>
                </a:ext>
              </a:extLst>
            </p:cNvPr>
            <p:cNvGrpSpPr/>
            <p:nvPr userDrawn="1"/>
          </p:nvGrpSpPr>
          <p:grpSpPr>
            <a:xfrm>
              <a:off x="2104879" y="207068"/>
              <a:ext cx="623318" cy="1078122"/>
              <a:chOff x="2124558" y="2121296"/>
              <a:chExt cx="260737" cy="450987"/>
            </a:xfrm>
          </p:grpSpPr>
          <p:sp>
            <p:nvSpPr>
              <p:cNvPr id="12" name="Graphique 14">
                <a:extLst>
                  <a:ext uri="{FF2B5EF4-FFF2-40B4-BE49-F238E27FC236}">
                    <a16:creationId xmlns:a16="http://schemas.microsoft.com/office/drawing/2014/main" id="{1680013A-09F4-6745-AB75-BC0D52C7F227}"/>
                  </a:ext>
                </a:extLst>
              </p:cNvPr>
              <p:cNvSpPr/>
              <p:nvPr userDrawn="1"/>
            </p:nvSpPr>
            <p:spPr>
              <a:xfrm>
                <a:off x="2237943" y="2514815"/>
                <a:ext cx="53418" cy="57468"/>
              </a:xfrm>
              <a:custGeom>
                <a:avLst/>
                <a:gdLst>
                  <a:gd name="connsiteX0" fmla="*/ 0 w 53418"/>
                  <a:gd name="connsiteY0" fmla="*/ 34220 h 57468"/>
                  <a:gd name="connsiteX1" fmla="*/ 0 w 53418"/>
                  <a:gd name="connsiteY1" fmla="*/ 22743 h 57468"/>
                  <a:gd name="connsiteX2" fmla="*/ 7268 w 53418"/>
                  <a:gd name="connsiteY2" fmla="*/ 6094 h 57468"/>
                  <a:gd name="connsiteX3" fmla="*/ 26641 w 53418"/>
                  <a:gd name="connsiteY3" fmla="*/ 0 h 57468"/>
                  <a:gd name="connsiteX4" fmla="*/ 46128 w 53418"/>
                  <a:gd name="connsiteY4" fmla="*/ 6266 h 57468"/>
                  <a:gd name="connsiteX5" fmla="*/ 53418 w 53418"/>
                  <a:gd name="connsiteY5" fmla="*/ 22743 h 57468"/>
                  <a:gd name="connsiteX6" fmla="*/ 53418 w 53418"/>
                  <a:gd name="connsiteY6" fmla="*/ 34220 h 57468"/>
                  <a:gd name="connsiteX7" fmla="*/ 46043 w 53418"/>
                  <a:gd name="connsiteY7" fmla="*/ 51145 h 57468"/>
                  <a:gd name="connsiteX8" fmla="*/ 26641 w 53418"/>
                  <a:gd name="connsiteY8" fmla="*/ 57468 h 57468"/>
                  <a:gd name="connsiteX9" fmla="*/ 7355 w 53418"/>
                  <a:gd name="connsiteY9" fmla="*/ 51318 h 57468"/>
                  <a:gd name="connsiteX10" fmla="*/ 0 w 53418"/>
                  <a:gd name="connsiteY10" fmla="*/ 34220 h 5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18" h="57468">
                    <a:moveTo>
                      <a:pt x="0" y="34220"/>
                    </a:moveTo>
                    <a:lnTo>
                      <a:pt x="0" y="22743"/>
                    </a:lnTo>
                    <a:cubicBezTo>
                      <a:pt x="0" y="14517"/>
                      <a:pt x="3111" y="9462"/>
                      <a:pt x="7268" y="6094"/>
                    </a:cubicBezTo>
                    <a:cubicBezTo>
                      <a:pt x="11890" y="2351"/>
                      <a:pt x="18845" y="-29"/>
                      <a:pt x="26641" y="0"/>
                    </a:cubicBezTo>
                    <a:cubicBezTo>
                      <a:pt x="34435" y="30"/>
                      <a:pt x="41447" y="2464"/>
                      <a:pt x="46128" y="6266"/>
                    </a:cubicBezTo>
                    <a:cubicBezTo>
                      <a:pt x="50361" y="9704"/>
                      <a:pt x="53418" y="14758"/>
                      <a:pt x="53418" y="22743"/>
                    </a:cubicBezTo>
                    <a:lnTo>
                      <a:pt x="53418" y="34220"/>
                    </a:lnTo>
                    <a:cubicBezTo>
                      <a:pt x="53418" y="42460"/>
                      <a:pt x="50289" y="47653"/>
                      <a:pt x="46043" y="51145"/>
                    </a:cubicBezTo>
                    <a:cubicBezTo>
                      <a:pt x="41361" y="54995"/>
                      <a:pt x="34381" y="57439"/>
                      <a:pt x="26641" y="57468"/>
                    </a:cubicBezTo>
                    <a:cubicBezTo>
                      <a:pt x="18900" y="57498"/>
                      <a:pt x="11977" y="55106"/>
                      <a:pt x="7355" y="51318"/>
                    </a:cubicBezTo>
                    <a:cubicBezTo>
                      <a:pt x="3181" y="47898"/>
                      <a:pt x="0" y="42699"/>
                      <a:pt x="0" y="34220"/>
                    </a:cubicBezTo>
                    <a:close/>
                  </a:path>
                </a:pathLst>
              </a:custGeom>
              <a:solidFill>
                <a:schemeClr val="bg1"/>
              </a:solidFill>
              <a:ln w="18479" cap="flat">
                <a:noFill/>
                <a:prstDash val="solid"/>
                <a:miter/>
              </a:ln>
            </p:spPr>
            <p:txBody>
              <a:bodyPr rtlCol="0" anchor="ctr"/>
              <a:lstStyle/>
              <a:p>
                <a:endParaRPr lang="fr-CA"/>
              </a:p>
            </p:txBody>
          </p:sp>
          <p:sp>
            <p:nvSpPr>
              <p:cNvPr id="16" name="Graphique 14">
                <a:extLst>
                  <a:ext uri="{FF2B5EF4-FFF2-40B4-BE49-F238E27FC236}">
                    <a16:creationId xmlns:a16="http://schemas.microsoft.com/office/drawing/2014/main" id="{1680013A-09F4-6745-AB75-BC0D52C7F227}"/>
                  </a:ext>
                </a:extLst>
              </p:cNvPr>
              <p:cNvSpPr/>
              <p:nvPr userDrawn="1"/>
            </p:nvSpPr>
            <p:spPr>
              <a:xfrm>
                <a:off x="2124565" y="2121289"/>
                <a:ext cx="260738" cy="319689"/>
              </a:xfrm>
              <a:custGeom>
                <a:avLst/>
                <a:gdLst>
                  <a:gd name="connsiteX0" fmla="*/ 130635 w 260738"/>
                  <a:gd name="connsiteY0" fmla="*/ 0 h 319689"/>
                  <a:gd name="connsiteX1" fmla="*/ 260056 w 260738"/>
                  <a:gd name="connsiteY1" fmla="*/ 109552 h 319689"/>
                  <a:gd name="connsiteX2" fmla="*/ 260071 w 260738"/>
                  <a:gd name="connsiteY2" fmla="*/ 109701 h 319689"/>
                  <a:gd name="connsiteX3" fmla="*/ 175851 w 260738"/>
                  <a:gd name="connsiteY3" fmla="*/ 242390 h 319689"/>
                  <a:gd name="connsiteX4" fmla="*/ 164095 w 260738"/>
                  <a:gd name="connsiteY4" fmla="*/ 247005 h 319689"/>
                  <a:gd name="connsiteX5" fmla="*/ 164095 w 260738"/>
                  <a:gd name="connsiteY5" fmla="*/ 295418 h 319689"/>
                  <a:gd name="connsiteX6" fmla="*/ 138381 w 260738"/>
                  <a:gd name="connsiteY6" fmla="*/ 319683 h 319689"/>
                  <a:gd name="connsiteX7" fmla="*/ 120647 w 260738"/>
                  <a:gd name="connsiteY7" fmla="*/ 313938 h 319689"/>
                  <a:gd name="connsiteX8" fmla="*/ 113378 w 260738"/>
                  <a:gd name="connsiteY8" fmla="*/ 295418 h 319689"/>
                  <a:gd name="connsiteX9" fmla="*/ 113378 w 260738"/>
                  <a:gd name="connsiteY9" fmla="*/ 236004 h 319689"/>
                  <a:gd name="connsiteX10" fmla="*/ 118133 w 260738"/>
                  <a:gd name="connsiteY10" fmla="*/ 218766 h 319689"/>
                  <a:gd name="connsiteX11" fmla="*/ 130798 w 260738"/>
                  <a:gd name="connsiteY11" fmla="*/ 210240 h 319689"/>
                  <a:gd name="connsiteX12" fmla="*/ 186528 w 260738"/>
                  <a:gd name="connsiteY12" fmla="*/ 179892 h 319689"/>
                  <a:gd name="connsiteX13" fmla="*/ 209925 w 260738"/>
                  <a:gd name="connsiteY13" fmla="*/ 120555 h 319689"/>
                  <a:gd name="connsiteX14" fmla="*/ 184423 w 260738"/>
                  <a:gd name="connsiteY14" fmla="*/ 68052 h 319689"/>
                  <a:gd name="connsiteX15" fmla="*/ 130635 w 260738"/>
                  <a:gd name="connsiteY15" fmla="*/ 48016 h 319689"/>
                  <a:gd name="connsiteX16" fmla="*/ 82572 w 260738"/>
                  <a:gd name="connsiteY16" fmla="*/ 57837 h 319689"/>
                  <a:gd name="connsiteX17" fmla="*/ 42817 w 260738"/>
                  <a:gd name="connsiteY17" fmla="*/ 95663 h 319689"/>
                  <a:gd name="connsiteX18" fmla="*/ 29191 w 260738"/>
                  <a:gd name="connsiteY18" fmla="*/ 104858 h 319689"/>
                  <a:gd name="connsiteX19" fmla="*/ 12755 w 260738"/>
                  <a:gd name="connsiteY19" fmla="*/ 100639 h 319689"/>
                  <a:gd name="connsiteX20" fmla="*/ 2284 w 260738"/>
                  <a:gd name="connsiteY20" fmla="*/ 69655 h 319689"/>
                  <a:gd name="connsiteX21" fmla="*/ 44370 w 260738"/>
                  <a:gd name="connsiteY21" fmla="*/ 22287 h 319689"/>
                  <a:gd name="connsiteX22" fmla="*/ 130635 w 260738"/>
                  <a:gd name="connsiteY22" fmla="*/ 0 h 31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0738" h="319689">
                    <a:moveTo>
                      <a:pt x="130635" y="0"/>
                    </a:moveTo>
                    <a:cubicBezTo>
                      <a:pt x="207453" y="0"/>
                      <a:pt x="254236" y="50765"/>
                      <a:pt x="260056" y="109552"/>
                    </a:cubicBezTo>
                    <a:lnTo>
                      <a:pt x="260071" y="109701"/>
                    </a:lnTo>
                    <a:cubicBezTo>
                      <a:pt x="265338" y="158862"/>
                      <a:pt x="239644" y="217350"/>
                      <a:pt x="175851" y="242390"/>
                    </a:cubicBezTo>
                    <a:lnTo>
                      <a:pt x="164095" y="247005"/>
                    </a:lnTo>
                    <a:lnTo>
                      <a:pt x="164095" y="295418"/>
                    </a:lnTo>
                    <a:cubicBezTo>
                      <a:pt x="164095" y="310440"/>
                      <a:pt x="153009" y="319402"/>
                      <a:pt x="138381" y="319683"/>
                    </a:cubicBezTo>
                    <a:cubicBezTo>
                      <a:pt x="131231" y="319820"/>
                      <a:pt x="124903" y="317599"/>
                      <a:pt x="120647" y="313938"/>
                    </a:cubicBezTo>
                    <a:cubicBezTo>
                      <a:pt x="116783" y="310613"/>
                      <a:pt x="113378" y="305075"/>
                      <a:pt x="113378" y="295418"/>
                    </a:cubicBezTo>
                    <a:lnTo>
                      <a:pt x="113378" y="236004"/>
                    </a:lnTo>
                    <a:cubicBezTo>
                      <a:pt x="113378" y="227273"/>
                      <a:pt x="115614" y="222084"/>
                      <a:pt x="118133" y="218766"/>
                    </a:cubicBezTo>
                    <a:cubicBezTo>
                      <a:pt x="120760" y="215303"/>
                      <a:pt x="124840" y="212391"/>
                      <a:pt x="130798" y="210240"/>
                    </a:cubicBezTo>
                    <a:cubicBezTo>
                      <a:pt x="152042" y="202698"/>
                      <a:pt x="172011" y="193876"/>
                      <a:pt x="186528" y="179892"/>
                    </a:cubicBezTo>
                    <a:cubicBezTo>
                      <a:pt x="202081" y="164910"/>
                      <a:pt x="209925" y="145519"/>
                      <a:pt x="209925" y="120555"/>
                    </a:cubicBezTo>
                    <a:cubicBezTo>
                      <a:pt x="209925" y="98876"/>
                      <a:pt x="199068" y="80528"/>
                      <a:pt x="184423" y="68052"/>
                    </a:cubicBezTo>
                    <a:cubicBezTo>
                      <a:pt x="169849" y="55638"/>
                      <a:pt x="150448" y="48016"/>
                      <a:pt x="130635" y="48016"/>
                    </a:cubicBezTo>
                    <a:cubicBezTo>
                      <a:pt x="114480" y="48016"/>
                      <a:pt x="98058" y="50256"/>
                      <a:pt x="82572" y="57837"/>
                    </a:cubicBezTo>
                    <a:cubicBezTo>
                      <a:pt x="66983" y="65468"/>
                      <a:pt x="53773" y="77804"/>
                      <a:pt x="42817" y="95663"/>
                    </a:cubicBezTo>
                    <a:cubicBezTo>
                      <a:pt x="38464" y="101996"/>
                      <a:pt x="33597" y="104274"/>
                      <a:pt x="29191" y="104858"/>
                    </a:cubicBezTo>
                    <a:cubicBezTo>
                      <a:pt x="24243" y="105516"/>
                      <a:pt x="18309" y="104189"/>
                      <a:pt x="12755" y="100639"/>
                    </a:cubicBezTo>
                    <a:cubicBezTo>
                      <a:pt x="1622" y="93525"/>
                      <a:pt x="-3231" y="81465"/>
                      <a:pt x="2284" y="69655"/>
                    </a:cubicBezTo>
                    <a:cubicBezTo>
                      <a:pt x="14146" y="51579"/>
                      <a:pt x="26058" y="34940"/>
                      <a:pt x="44370" y="22287"/>
                    </a:cubicBezTo>
                    <a:cubicBezTo>
                      <a:pt x="62609" y="9680"/>
                      <a:pt x="88812" y="0"/>
                      <a:pt x="130635" y="0"/>
                    </a:cubicBezTo>
                    <a:close/>
                  </a:path>
                </a:pathLst>
              </a:custGeom>
              <a:solidFill>
                <a:schemeClr val="bg1"/>
              </a:solidFill>
              <a:ln w="18479" cap="flat">
                <a:noFill/>
                <a:prstDash val="solid"/>
                <a:miter/>
              </a:ln>
            </p:spPr>
            <p:txBody>
              <a:bodyPr rtlCol="0" anchor="ctr"/>
              <a:lstStyle/>
              <a:p>
                <a:endParaRPr lang="fr-CA"/>
              </a:p>
            </p:txBody>
          </p:sp>
        </p:grpSp>
      </p:grpSp>
      <p:pic>
        <p:nvPicPr>
          <p:cNvPr id="5" name="Graphique 4">
            <a:extLst>
              <a:ext uri="{FF2B5EF4-FFF2-40B4-BE49-F238E27FC236}">
                <a16:creationId xmlns:a16="http://schemas.microsoft.com/office/drawing/2014/main" id="{4EE5D742-50E6-9C4A-BA4C-5CCFFAFD70E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36" t="35801" r="10402" b="21376"/>
          <a:stretch/>
        </p:blipFill>
        <p:spPr>
          <a:xfrm>
            <a:off x="-13253" y="5221357"/>
            <a:ext cx="2597427" cy="1636643"/>
          </a:xfrm>
          <a:prstGeom prst="rect">
            <a:avLst/>
          </a:prstGeom>
        </p:spPr>
      </p:pic>
    </p:spTree>
    <p:extLst>
      <p:ext uri="{BB962C8B-B14F-4D97-AF65-F5344CB8AC3E}">
        <p14:creationId xmlns:p14="http://schemas.microsoft.com/office/powerpoint/2010/main" val="422290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ur ou contre">
    <p:bg>
      <p:bgPr>
        <a:solidFill>
          <a:schemeClr val="accent2"/>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2616" y="-1179"/>
            <a:ext cx="6081565" cy="6862354"/>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 name="connsiteX0" fmla="*/ 365 w 16601295"/>
              <a:gd name="connsiteY0" fmla="*/ 0 h 13741431"/>
              <a:gd name="connsiteX1" fmla="*/ 10409806 w 16601295"/>
              <a:gd name="connsiteY1" fmla="*/ 2361 h 13741431"/>
              <a:gd name="connsiteX2" fmla="*/ 16601295 w 16601295"/>
              <a:gd name="connsiteY2" fmla="*/ 13741431 h 13741431"/>
              <a:gd name="connsiteX3" fmla="*/ 7138 w 16601295"/>
              <a:gd name="connsiteY3" fmla="*/ 13741431 h 13741431"/>
              <a:gd name="connsiteX4" fmla="*/ 365 w 16601295"/>
              <a:gd name="connsiteY4" fmla="*/ 0 h 1374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1295" h="13741431">
                <a:moveTo>
                  <a:pt x="365" y="0"/>
                </a:moveTo>
                <a:lnTo>
                  <a:pt x="10409806" y="2361"/>
                </a:lnTo>
                <a:lnTo>
                  <a:pt x="16601295" y="13741431"/>
                </a:lnTo>
                <a:lnTo>
                  <a:pt x="7138" y="13741431"/>
                </a:lnTo>
                <a:cubicBezTo>
                  <a:pt x="9711" y="9163073"/>
                  <a:pt x="-2208" y="4578358"/>
                  <a:pt x="365" y="0"/>
                </a:cubicBezTo>
                <a:close/>
              </a:path>
            </a:pathLst>
          </a:custGeom>
          <a:solidFill>
            <a:srgbClr val="EFF1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1663832"/>
            <a:ext cx="5212080" cy="4114800"/>
          </a:xfrm>
        </p:spPr>
        <p:txBody>
          <a:bodyPr anchor="t"/>
          <a:lstStyle>
            <a:lvl1pPr>
              <a:defRPr sz="4000" b="1">
                <a:solidFill>
                  <a:schemeClr val="accent1"/>
                </a:solidFill>
              </a:defRPr>
            </a:lvl1pPr>
            <a:lvl2pPr marL="0" indent="0">
              <a:buFont typeface="Arial" panose="020B0604020202020204" pitchFamily="34" charset="0"/>
              <a:buNone/>
              <a:defRPr sz="2400">
                <a:solidFill>
                  <a:schemeClr val="bg1"/>
                </a:solidFill>
              </a:defRPr>
            </a:lvl2pPr>
            <a:lvl3pPr marL="320040" indent="-320040">
              <a:buSzPct val="75000"/>
              <a:buFontTx/>
              <a:buBlip>
                <a:blip r:embed="rId2">
                  <a:extLst>
                    <a:ext uri="{96DAC541-7B7A-43D3-8B79-37D633B846F1}">
                      <asvg:svgBlip xmlns:asvg="http://schemas.microsoft.com/office/drawing/2016/SVG/main" r:embed="rId3"/>
                    </a:ext>
                  </a:extLst>
                </a:blip>
              </a:buBlip>
              <a:defRPr sz="2400">
                <a:solidFill>
                  <a:schemeClr val="bg1"/>
                </a:solidFill>
              </a:defRPr>
            </a:lvl3pPr>
            <a:lvl4pPr marL="685800" indent="-320040">
              <a:defRPr sz="2000">
                <a:solidFill>
                  <a:schemeClr val="bg1"/>
                </a:solidFill>
              </a:defRPr>
            </a:lvl4pPr>
            <a:lvl5pPr marL="1024128" indent="-347472">
              <a:buClrTx/>
              <a:buFont typeface="Police système"/>
              <a:buChar char="–"/>
              <a:defRPr sz="2000" b="0">
                <a:solidFill>
                  <a:schemeClr val="bg1"/>
                </a:solidFill>
              </a:defRPr>
            </a:lvl5pPr>
            <a:lvl6pPr marL="0" indent="0">
              <a:buNone/>
              <a:defRPr sz="2400" b="1">
                <a:solidFill>
                  <a:schemeClr val="bg1"/>
                </a:solidFill>
              </a:defRPr>
            </a:lvl6pPr>
            <a:lvl7pPr>
              <a:defRPr sz="2400">
                <a:solidFill>
                  <a:schemeClr val="bg1"/>
                </a:solidFill>
              </a:defRPr>
            </a:lvl7pPr>
            <a:lvl8pPr>
              <a:defRPr sz="2400">
                <a:solidFill>
                  <a:schemeClr val="bg1"/>
                </a:solidFill>
              </a:defRPr>
            </a:lvl8pPr>
            <a:lvl9pPr>
              <a:defRPr sz="2400">
                <a:solidFill>
                  <a:schemeClr val="bg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1432710"/>
            <a:ext cx="3674364" cy="1661993"/>
          </a:xfrm>
          <a:prstGeom prst="rect">
            <a:avLst/>
          </a:prstGeom>
          <a:noFill/>
        </p:spPr>
        <p:txBody>
          <a:bodyPr wrap="square" lIns="0" tIns="0" rIns="0" bIns="0" rtlCol="0" anchor="ctr">
            <a:spAutoFit/>
          </a:bodyPr>
          <a:lstStyle/>
          <a:p>
            <a:pPr algn="l">
              <a:lnSpc>
                <a:spcPct val="90000"/>
              </a:lnSpc>
            </a:pPr>
            <a:r>
              <a:rPr lang="fr-CA" sz="6000" b="1">
                <a:solidFill>
                  <a:schemeClr val="accent2"/>
                </a:solidFill>
              </a:rPr>
              <a:t>Pour ou contre?</a:t>
            </a:r>
          </a:p>
        </p:txBody>
      </p:sp>
      <p:grpSp>
        <p:nvGrpSpPr>
          <p:cNvPr id="11" name="Groupe 10">
            <a:extLst>
              <a:ext uri="{FF2B5EF4-FFF2-40B4-BE49-F238E27FC236}">
                <a16:creationId xmlns:a16="http://schemas.microsoft.com/office/drawing/2014/main" id="{0912853A-FB42-214F-A06B-26674B1ADCB5}"/>
              </a:ext>
            </a:extLst>
          </p:cNvPr>
          <p:cNvGrpSpPr/>
          <p:nvPr userDrawn="1"/>
        </p:nvGrpSpPr>
        <p:grpSpPr>
          <a:xfrm>
            <a:off x="882650" y="3789384"/>
            <a:ext cx="3785971" cy="2015068"/>
            <a:chOff x="882650" y="3777391"/>
            <a:chExt cx="3436005"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882650"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5" name="Ellipse 14">
              <a:extLst>
                <a:ext uri="{FF2B5EF4-FFF2-40B4-BE49-F238E27FC236}">
                  <a16:creationId xmlns:a16="http://schemas.microsoft.com/office/drawing/2014/main" id="{17B5A25A-2CD5-6846-AFBE-E16E41C4740F}"/>
                </a:ext>
              </a:extLst>
            </p:cNvPr>
            <p:cNvSpPr>
              <a:spLocks noChangeAspect="1"/>
            </p:cNvSpPr>
            <p:nvPr userDrawn="1"/>
          </p:nvSpPr>
          <p:spPr>
            <a:xfrm>
              <a:off x="2489855"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7" name="Graphique 6">
              <a:extLst>
                <a:ext uri="{FF2B5EF4-FFF2-40B4-BE49-F238E27FC236}">
                  <a16:creationId xmlns:a16="http://schemas.microsoft.com/office/drawing/2014/main" id="{40601F9F-B18A-4B4A-8C91-FCB81BA0B8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50950" y="4145691"/>
              <a:ext cx="952500" cy="952500"/>
            </a:xfrm>
            <a:prstGeom prst="rect">
              <a:avLst/>
            </a:prstGeom>
          </p:spPr>
        </p:pic>
        <p:pic>
          <p:nvPicPr>
            <p:cNvPr id="24" name="Graphique 23">
              <a:extLst>
                <a:ext uri="{FF2B5EF4-FFF2-40B4-BE49-F238E27FC236}">
                  <a16:creationId xmlns:a16="http://schemas.microsoft.com/office/drawing/2014/main" id="{A63C412E-6BC5-9B44-A7E1-9899A23408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flipV="1">
              <a:off x="3035955" y="4253641"/>
              <a:ext cx="952500" cy="952500"/>
            </a:xfrm>
            <a:prstGeom prst="rect">
              <a:avLst/>
            </a:prstGeom>
          </p:spPr>
        </p:pic>
      </p:grpSp>
      <p:pic>
        <p:nvPicPr>
          <p:cNvPr id="30" name="Graphique 29">
            <a:extLst>
              <a:ext uri="{FF2B5EF4-FFF2-40B4-BE49-F238E27FC236}">
                <a16:creationId xmlns:a16="http://schemas.microsoft.com/office/drawing/2014/main" id="{3F846632-9D28-EE45-871A-958520E9123D}"/>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8425" t="30488" r="11680" b="17017"/>
          <a:stretch/>
        </p:blipFill>
        <p:spPr>
          <a:xfrm flipH="1">
            <a:off x="9024729" y="4479235"/>
            <a:ext cx="3167271" cy="2378766"/>
          </a:xfrm>
          <a:prstGeom prst="rect">
            <a:avLst/>
          </a:prstGeom>
        </p:spPr>
      </p:pic>
    </p:spTree>
    <p:extLst>
      <p:ext uri="{BB962C8B-B14F-4D97-AF65-F5344CB8AC3E}">
        <p14:creationId xmlns:p14="http://schemas.microsoft.com/office/powerpoint/2010/main" val="253154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éparateur / Questions">
    <p:spTree>
      <p:nvGrpSpPr>
        <p:cNvPr id="1" name=""/>
        <p:cNvGrpSpPr/>
        <p:nvPr/>
      </p:nvGrpSpPr>
      <p:grpSpPr>
        <a:xfrm>
          <a:off x="0" y="0"/>
          <a:ext cx="0" cy="0"/>
          <a:chOff x="0" y="0"/>
          <a:chExt cx="0" cy="0"/>
        </a:xfrm>
      </p:grpSpPr>
      <p:sp>
        <p:nvSpPr>
          <p:cNvPr id="5" name="Espace réservé pour une image  6">
            <a:extLst>
              <a:ext uri="{FF2B5EF4-FFF2-40B4-BE49-F238E27FC236}">
                <a16:creationId xmlns:a16="http://schemas.microsoft.com/office/drawing/2014/main" id="{D3D1957E-2AC0-3343-B863-C817A7B52E1A}"/>
              </a:ext>
            </a:extLst>
          </p:cNvPr>
          <p:cNvSpPr>
            <a:spLocks noGrp="1"/>
          </p:cNvSpPr>
          <p:nvPr>
            <p:ph type="pic" sz="quarter" idx="13" hasCustomPrompt="1"/>
          </p:nvPr>
        </p:nvSpPr>
        <p:spPr>
          <a:xfrm>
            <a:off x="5771312" y="668595"/>
            <a:ext cx="5978236" cy="6189406"/>
          </a:xfrm>
        </p:spPr>
        <p:txBody>
          <a:bodyPr/>
          <a:lstStyle>
            <a:lvl1pPr>
              <a:defRPr sz="1600"/>
            </a:lvl1pPr>
          </a:lstStyle>
          <a:p>
            <a:r>
              <a:rPr lang="fr-CA"/>
              <a:t>Cliquez sur l’icône au centre de la boîte pour insérer une image</a:t>
            </a:r>
          </a:p>
        </p:txBody>
      </p:sp>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4705523"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54824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ssources">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a:t>Cliquez pour insérer le titre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35661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5" name="Image 4">
            <a:extLst>
              <a:ext uri="{FF2B5EF4-FFF2-40B4-BE49-F238E27FC236}">
                <a16:creationId xmlns:a16="http://schemas.microsoft.com/office/drawing/2014/main" id="{D9F0B60A-057F-B747-B5B9-9085DE70F6DA}"/>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289434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rédits / remerciements">
    <p:bg>
      <p:bgPr>
        <a:solidFill>
          <a:schemeClr val="accent2"/>
        </a:solid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3077497" y="685800"/>
            <a:ext cx="5486400" cy="5486400"/>
          </a:xfrm>
        </p:spPr>
        <p:txBody>
          <a:bodyPr anchor="ctr"/>
          <a:lstStyle>
            <a:lvl1pPr>
              <a:spcBef>
                <a:spcPts val="600"/>
              </a:spcBef>
              <a:defRPr sz="2000">
                <a:solidFill>
                  <a:schemeClr val="bg1"/>
                </a:solidFill>
              </a:defRPr>
            </a:lvl1pPr>
            <a:lvl2pPr>
              <a:spcBef>
                <a:spcPts val="600"/>
              </a:spcBef>
              <a:defRPr sz="2000">
                <a:solidFill>
                  <a:schemeClr val="bg1"/>
                </a:solidFill>
              </a:defRPr>
            </a:lvl2pPr>
            <a:lvl3pPr>
              <a:spcBef>
                <a:spcPts val="600"/>
              </a:spcBef>
              <a:defRPr sz="1800">
                <a:solidFill>
                  <a:schemeClr val="bg1"/>
                </a:solidFill>
              </a:defRPr>
            </a:lvl3pPr>
            <a:lvl4pPr>
              <a:spcBef>
                <a:spcPts val="600"/>
              </a:spcBef>
              <a:defRPr sz="1800">
                <a:solidFill>
                  <a:schemeClr val="bg1"/>
                </a:solidFill>
              </a:defRPr>
            </a:lvl4pPr>
            <a:lvl5pPr>
              <a:spcBef>
                <a:spcPts val="600"/>
              </a:spcBef>
              <a:defRPr sz="2000">
                <a:solidFill>
                  <a:schemeClr val="bg1"/>
                </a:solidFill>
              </a:defRPr>
            </a:lvl5pPr>
            <a:lvl6pPr>
              <a:spcBef>
                <a:spcPts val="600"/>
              </a:spcBef>
              <a:defRPr sz="2000">
                <a:solidFill>
                  <a:schemeClr val="bg1"/>
                </a:solidFill>
              </a:defRPr>
            </a:lvl6pPr>
            <a:lvl7pPr>
              <a:spcBef>
                <a:spcPts val="600"/>
              </a:spcBef>
              <a:defRPr sz="2000">
                <a:solidFill>
                  <a:schemeClr val="bg1"/>
                </a:solidFill>
              </a:defRPr>
            </a:lvl7pPr>
            <a:lvl8pPr>
              <a:spcBef>
                <a:spcPts val="600"/>
              </a:spcBef>
              <a:defRPr sz="2000"/>
            </a:lvl8pPr>
            <a:lvl9pPr>
              <a:spcBef>
                <a:spcPts val="600"/>
              </a:spcBef>
              <a:defRPr sz="2800"/>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pour une image  6">
            <a:extLst>
              <a:ext uri="{FF2B5EF4-FFF2-40B4-BE49-F238E27FC236}">
                <a16:creationId xmlns:a16="http://schemas.microsoft.com/office/drawing/2014/main" id="{2598596F-BBE9-9F43-9B89-58B686EFD446}"/>
              </a:ext>
            </a:extLst>
          </p:cNvPr>
          <p:cNvSpPr>
            <a:spLocks noGrp="1"/>
          </p:cNvSpPr>
          <p:nvPr>
            <p:ph type="pic" sz="quarter" idx="13" hasCustomPrompt="1"/>
          </p:nvPr>
        </p:nvSpPr>
        <p:spPr>
          <a:xfrm>
            <a:off x="882650" y="685800"/>
            <a:ext cx="1645920" cy="1645920"/>
          </a:xfrm>
        </p:spPr>
        <p:txBody>
          <a:bodyPr/>
          <a:lstStyle>
            <a:lvl1pPr>
              <a:defRPr sz="1600">
                <a:solidFill>
                  <a:schemeClr val="bg1"/>
                </a:solidFill>
              </a:defRPr>
            </a:lvl1pPr>
          </a:lstStyle>
          <a:p>
            <a:r>
              <a:rPr lang="fr-CA"/>
              <a:t>Cliquez sur l’icône au centre de la boîte pour insérer le logo</a:t>
            </a:r>
          </a:p>
        </p:txBody>
      </p:sp>
      <p:sp>
        <p:nvSpPr>
          <p:cNvPr id="10" name="Espace réservé pour une image  6">
            <a:extLst>
              <a:ext uri="{FF2B5EF4-FFF2-40B4-BE49-F238E27FC236}">
                <a16:creationId xmlns:a16="http://schemas.microsoft.com/office/drawing/2014/main" id="{D6143308-FB11-424C-82AA-9DCC56FFE582}"/>
              </a:ext>
            </a:extLst>
          </p:cNvPr>
          <p:cNvSpPr>
            <a:spLocks noGrp="1"/>
          </p:cNvSpPr>
          <p:nvPr>
            <p:ph type="pic" sz="quarter" idx="15" hasCustomPrompt="1"/>
          </p:nvPr>
        </p:nvSpPr>
        <p:spPr>
          <a:xfrm>
            <a:off x="882650" y="2606040"/>
            <a:ext cx="1645920" cy="1645920"/>
          </a:xfrm>
        </p:spPr>
        <p:txBody>
          <a:bodyPr/>
          <a:lstStyle>
            <a:lvl1pPr>
              <a:defRPr sz="1600">
                <a:solidFill>
                  <a:schemeClr val="bg1"/>
                </a:solidFill>
              </a:defRPr>
            </a:lvl1pPr>
          </a:lstStyle>
          <a:p>
            <a:r>
              <a:rPr lang="fr-CA"/>
              <a:t>Cliquez sur l’icône au centre de la boîte pour insérer le logo</a:t>
            </a:r>
          </a:p>
        </p:txBody>
      </p:sp>
      <p:sp>
        <p:nvSpPr>
          <p:cNvPr id="11" name="Espace réservé pour une image  6">
            <a:extLst>
              <a:ext uri="{FF2B5EF4-FFF2-40B4-BE49-F238E27FC236}">
                <a16:creationId xmlns:a16="http://schemas.microsoft.com/office/drawing/2014/main" id="{B4841C60-64FE-E642-BCEA-4B735500564F}"/>
              </a:ext>
            </a:extLst>
          </p:cNvPr>
          <p:cNvSpPr>
            <a:spLocks noGrp="1"/>
          </p:cNvSpPr>
          <p:nvPr>
            <p:ph type="pic" sz="quarter" idx="16" hasCustomPrompt="1"/>
          </p:nvPr>
        </p:nvSpPr>
        <p:spPr>
          <a:xfrm>
            <a:off x="882650" y="4526280"/>
            <a:ext cx="1645920" cy="1645920"/>
          </a:xfrm>
        </p:spPr>
        <p:txBody>
          <a:bodyPr/>
          <a:lstStyle>
            <a:lvl1pPr>
              <a:defRPr sz="1600">
                <a:solidFill>
                  <a:schemeClr val="bg1"/>
                </a:solidFill>
              </a:defRPr>
            </a:lvl1pPr>
          </a:lstStyle>
          <a:p>
            <a:r>
              <a:rPr lang="fr-CA"/>
              <a:t>Cliquez sur l’icône au centre de la boîte pour insérer le logo</a:t>
            </a:r>
          </a:p>
        </p:txBody>
      </p:sp>
      <p:pic>
        <p:nvPicPr>
          <p:cNvPr id="6" name="Image 5">
            <a:extLst>
              <a:ext uri="{FF2B5EF4-FFF2-40B4-BE49-F238E27FC236}">
                <a16:creationId xmlns:a16="http://schemas.microsoft.com/office/drawing/2014/main" id="{D7E6D27C-A9CF-704B-A160-1A92A7684C6D}"/>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140225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4050ED8-5FE7-4545-9AB6-7B77B49AF030}"/>
              </a:ext>
            </a:extLst>
          </p:cNvPr>
          <p:cNvSpPr>
            <a:spLocks noGrp="1"/>
          </p:cNvSpPr>
          <p:nvPr>
            <p:ph type="title" hasCustomPrompt="1"/>
          </p:nvPr>
        </p:nvSpPr>
        <p:spPr>
          <a:xfrm>
            <a:off x="886968" y="822960"/>
            <a:ext cx="10421938" cy="914400"/>
          </a:xfrm>
        </p:spPr>
        <p:txBody>
          <a:bodyPr/>
          <a:lstStyle/>
          <a:p>
            <a:r>
              <a:rPr lang="fr-CA"/>
              <a:t>Cliquez pour insérer le titre</a:t>
            </a:r>
          </a:p>
        </p:txBody>
      </p:sp>
      <p:sp>
        <p:nvSpPr>
          <p:cNvPr id="6" name="Espace réservé du contenu 3">
            <a:extLst>
              <a:ext uri="{FF2B5EF4-FFF2-40B4-BE49-F238E27FC236}">
                <a16:creationId xmlns:a16="http://schemas.microsoft.com/office/drawing/2014/main" id="{7E291F59-C5CC-0A4A-BFE3-2DE71C6C588C}"/>
              </a:ext>
            </a:extLst>
          </p:cNvPr>
          <p:cNvSpPr>
            <a:spLocks noGrp="1"/>
          </p:cNvSpPr>
          <p:nvPr>
            <p:ph sz="quarter" idx="16" hasCustomPrompt="1"/>
          </p:nvPr>
        </p:nvSpPr>
        <p:spPr>
          <a:xfrm>
            <a:off x="886968" y="2103120"/>
            <a:ext cx="484632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7" name="Espace réservé du contenu 3">
            <a:extLst>
              <a:ext uri="{FF2B5EF4-FFF2-40B4-BE49-F238E27FC236}">
                <a16:creationId xmlns:a16="http://schemas.microsoft.com/office/drawing/2014/main" id="{949FF223-6198-4D49-AC94-4E61593391F2}"/>
              </a:ext>
            </a:extLst>
          </p:cNvPr>
          <p:cNvSpPr>
            <a:spLocks noGrp="1"/>
          </p:cNvSpPr>
          <p:nvPr>
            <p:ph sz="quarter" idx="17" hasCustomPrompt="1"/>
          </p:nvPr>
        </p:nvSpPr>
        <p:spPr>
          <a:xfrm>
            <a:off x="6462586" y="2103120"/>
            <a:ext cx="484632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29741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 et slogan / final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D7D25C4-F96C-1A41-B54B-77C17FCF0592}"/>
              </a:ext>
            </a:extLst>
          </p:cNvPr>
          <p:cNvPicPr>
            <a:picLocks noChangeAspect="1"/>
          </p:cNvPicPr>
          <p:nvPr userDrawn="1"/>
        </p:nvPicPr>
        <p:blipFill>
          <a:blip r:embed="rId2"/>
          <a:stretch>
            <a:fillRect/>
          </a:stretch>
        </p:blipFill>
        <p:spPr>
          <a:xfrm>
            <a:off x="1524000" y="2317750"/>
            <a:ext cx="9144000" cy="2222500"/>
          </a:xfrm>
          <a:prstGeom prst="rect">
            <a:avLst/>
          </a:prstGeom>
        </p:spPr>
      </p:pic>
    </p:spTree>
    <p:extLst>
      <p:ext uri="{BB962C8B-B14F-4D97-AF65-F5344CB8AC3E}">
        <p14:creationId xmlns:p14="http://schemas.microsoft.com/office/powerpoint/2010/main" val="370516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go et médias sociaux">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BB9E43FE-16B4-7E40-91FD-5643726F7AFA}"/>
              </a:ext>
            </a:extLst>
          </p:cNvPr>
          <p:cNvPicPr>
            <a:picLocks noChangeAspect="1"/>
          </p:cNvPicPr>
          <p:nvPr userDrawn="1"/>
        </p:nvPicPr>
        <p:blipFill>
          <a:blip r:embed="rId2">
            <a:alphaModFix/>
          </a:blip>
          <a:stretch>
            <a:fillRect/>
          </a:stretch>
        </p:blipFill>
        <p:spPr>
          <a:xfrm>
            <a:off x="2936890" y="1576301"/>
            <a:ext cx="6309586" cy="1524816"/>
          </a:xfrm>
          <a:prstGeom prst="rect">
            <a:avLst/>
          </a:prstGeom>
        </p:spPr>
      </p:pic>
      <p:grpSp>
        <p:nvGrpSpPr>
          <p:cNvPr id="2" name="Groupe 1">
            <a:extLst>
              <a:ext uri="{FF2B5EF4-FFF2-40B4-BE49-F238E27FC236}">
                <a16:creationId xmlns:a16="http://schemas.microsoft.com/office/drawing/2014/main" id="{E77E0D27-9C11-C34D-994D-832E0380B416}"/>
              </a:ext>
            </a:extLst>
          </p:cNvPr>
          <p:cNvGrpSpPr/>
          <p:nvPr userDrawn="1"/>
        </p:nvGrpSpPr>
        <p:grpSpPr>
          <a:xfrm>
            <a:off x="8027504" y="4421281"/>
            <a:ext cx="778566" cy="778517"/>
            <a:chOff x="539551" y="595462"/>
            <a:chExt cx="1689499" cy="1689393"/>
          </a:xfrm>
        </p:grpSpPr>
        <p:sp>
          <p:nvSpPr>
            <p:cNvPr id="7" name="Oval 3">
              <a:hlinkClick r:id="rId3"/>
              <a:extLst>
                <a:ext uri="{FF2B5EF4-FFF2-40B4-BE49-F238E27FC236}">
                  <a16:creationId xmlns:a16="http://schemas.microsoft.com/office/drawing/2014/main" id="{5CD7F6F3-9495-1A44-8903-B0EA1EB02823}"/>
                </a:ext>
              </a:extLst>
            </p:cNvPr>
            <p:cNvSpPr>
              <a:spLocks/>
            </p:cNvSpPr>
            <p:nvPr userDrawn="1"/>
          </p:nvSpPr>
          <p:spPr bwMode="auto">
            <a:xfrm>
              <a:off x="539551" y="595462"/>
              <a:ext cx="1689499"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9" name="AutoShape 4">
              <a:extLst>
                <a:ext uri="{FF2B5EF4-FFF2-40B4-BE49-F238E27FC236}">
                  <a16:creationId xmlns:a16="http://schemas.microsoft.com/office/drawing/2014/main" id="{9FE60C1F-FC23-EE47-A4E4-52EAE7461A9E}"/>
                </a:ext>
              </a:extLst>
            </p:cNvPr>
            <p:cNvSpPr>
              <a:spLocks/>
            </p:cNvSpPr>
            <p:nvPr userDrawn="1"/>
          </p:nvSpPr>
          <p:spPr bwMode="auto">
            <a:xfrm>
              <a:off x="1195905" y="1082878"/>
              <a:ext cx="379499" cy="722256"/>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6460015" y="4421281"/>
            <a:ext cx="778566" cy="778517"/>
            <a:chOff x="539551" y="2747719"/>
            <a:chExt cx="1689499" cy="1689393"/>
          </a:xfrm>
        </p:grpSpPr>
        <p:sp>
          <p:nvSpPr>
            <p:cNvPr id="10" name="Oval 18">
              <a:hlinkClick r:id="rId4"/>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8" name="Groupe 17">
            <a:extLst>
              <a:ext uri="{FF2B5EF4-FFF2-40B4-BE49-F238E27FC236}">
                <a16:creationId xmlns:a16="http://schemas.microsoft.com/office/drawing/2014/main" id="{E4A9FAEC-DFEB-7D48-933D-AD3922879059}"/>
              </a:ext>
            </a:extLst>
          </p:cNvPr>
          <p:cNvGrpSpPr/>
          <p:nvPr userDrawn="1"/>
        </p:nvGrpSpPr>
        <p:grpSpPr>
          <a:xfrm>
            <a:off x="3325039" y="4421281"/>
            <a:ext cx="778566" cy="778517"/>
            <a:chOff x="8915400" y="2747719"/>
            <a:chExt cx="1689500" cy="1689393"/>
          </a:xfrm>
        </p:grpSpPr>
        <p:sp>
          <p:nvSpPr>
            <p:cNvPr id="15" name="Oval 24">
              <a:hlinkClick r:id="rId5"/>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421750" y="3254015"/>
              <a:ext cx="676800" cy="676800"/>
            </a:xfrm>
            <a:prstGeom prst="rect">
              <a:avLst/>
            </a:prstGeom>
          </p:spPr>
        </p:pic>
      </p:grpSp>
      <p:grpSp>
        <p:nvGrpSpPr>
          <p:cNvPr id="20" name="Groupe 19">
            <a:extLst>
              <a:ext uri="{FF2B5EF4-FFF2-40B4-BE49-F238E27FC236}">
                <a16:creationId xmlns:a16="http://schemas.microsoft.com/office/drawing/2014/main" id="{CCF2378C-2C04-8F4A-B1CE-C714C736C489}"/>
              </a:ext>
            </a:extLst>
          </p:cNvPr>
          <p:cNvGrpSpPr/>
          <p:nvPr userDrawn="1"/>
        </p:nvGrpSpPr>
        <p:grpSpPr>
          <a:xfrm>
            <a:off x="4892527" y="4421281"/>
            <a:ext cx="778566" cy="778517"/>
            <a:chOff x="2675683" y="2747719"/>
            <a:chExt cx="1689500" cy="1689393"/>
          </a:xfrm>
        </p:grpSpPr>
        <p:sp>
          <p:nvSpPr>
            <p:cNvPr id="21" name="Oval 24">
              <a:hlinkClick r:id="rId8"/>
              <a:extLst>
                <a:ext uri="{FF2B5EF4-FFF2-40B4-BE49-F238E27FC236}">
                  <a16:creationId xmlns:a16="http://schemas.microsoft.com/office/drawing/2014/main" id="{A9C9FCAC-74A2-3E4F-989E-CD693EBC085F}"/>
                </a:ext>
              </a:extLst>
            </p:cNvPr>
            <p:cNvSpPr>
              <a:spLocks/>
            </p:cNvSpPr>
            <p:nvPr userDrawn="1"/>
          </p:nvSpPr>
          <p:spPr bwMode="auto">
            <a:xfrm>
              <a:off x="2675683" y="2747719"/>
              <a:ext cx="1689500"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22" name="AutoShape 25">
              <a:extLst>
                <a:ext uri="{FF2B5EF4-FFF2-40B4-BE49-F238E27FC236}">
                  <a16:creationId xmlns:a16="http://schemas.microsoft.com/office/drawing/2014/main" id="{C4B982B4-7082-BD4E-A3A4-F90E94BF91FB}"/>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pic>
        <p:nvPicPr>
          <p:cNvPr id="25" name="Image 24">
            <a:extLst>
              <a:ext uri="{FF2B5EF4-FFF2-40B4-BE49-F238E27FC236}">
                <a16:creationId xmlns:a16="http://schemas.microsoft.com/office/drawing/2014/main" id="{93D3DCC9-FD93-2F4C-A4AF-4D66644A606F}"/>
              </a:ext>
            </a:extLst>
          </p:cNvPr>
          <p:cNvPicPr>
            <a:picLocks noChangeAspect="1"/>
          </p:cNvPicPr>
          <p:nvPr userDrawn="1"/>
        </p:nvPicPr>
        <p:blipFill rotWithShape="1">
          <a:blip r:embed="rId9"/>
          <a:srcRect t="75064" r="3108"/>
          <a:stretch/>
        </p:blipFill>
        <p:spPr>
          <a:xfrm>
            <a:off x="2949039" y="2956034"/>
            <a:ext cx="6293923" cy="396842"/>
          </a:xfrm>
          <a:prstGeom prst="rect">
            <a:avLst/>
          </a:prstGeom>
        </p:spPr>
      </p:pic>
    </p:spTree>
    <p:extLst>
      <p:ext uri="{BB962C8B-B14F-4D97-AF65-F5344CB8AC3E}">
        <p14:creationId xmlns:p14="http://schemas.microsoft.com/office/powerpoint/2010/main" val="183846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Logo et médias sociaux / visuels / Gris">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E4A9FAEC-DFEB-7D48-933D-AD3922879059}"/>
              </a:ext>
            </a:extLst>
          </p:cNvPr>
          <p:cNvGrpSpPr>
            <a:grpSpLocks noChangeAspect="1"/>
          </p:cNvGrpSpPr>
          <p:nvPr userDrawn="1"/>
        </p:nvGrpSpPr>
        <p:grpSpPr>
          <a:xfrm>
            <a:off x="2904219" y="4703597"/>
            <a:ext cx="630976" cy="630936"/>
            <a:chOff x="8915400" y="2747719"/>
            <a:chExt cx="1689500" cy="1689393"/>
          </a:xfrm>
        </p:grpSpPr>
        <p:sp>
          <p:nvSpPr>
            <p:cNvPr id="15" name="Oval 24">
              <a:hlinkClick r:id="rId2"/>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21750" y="3254015"/>
              <a:ext cx="676800" cy="676800"/>
            </a:xfrm>
            <a:prstGeom prst="rect">
              <a:avLst/>
            </a:prstGeom>
          </p:spPr>
        </p:pic>
      </p:grpSp>
      <p:pic>
        <p:nvPicPr>
          <p:cNvPr id="20" name="Image 19">
            <a:hlinkClick r:id="rId2"/>
            <a:extLst>
              <a:ext uri="{FF2B5EF4-FFF2-40B4-BE49-F238E27FC236}">
                <a16:creationId xmlns:a16="http://schemas.microsoft.com/office/drawing/2014/main" id="{B77E822F-10CB-F044-8B47-4F2ABE2F8285}"/>
              </a:ext>
            </a:extLst>
          </p:cNvPr>
          <p:cNvPicPr>
            <a:picLocks noChangeAspect="1"/>
          </p:cNvPicPr>
          <p:nvPr userDrawn="1"/>
        </p:nvPicPr>
        <p:blipFill>
          <a:blip r:embed="rId5"/>
          <a:stretch>
            <a:fillRect/>
          </a:stretch>
        </p:blipFill>
        <p:spPr>
          <a:xfrm>
            <a:off x="9580632" y="5937409"/>
            <a:ext cx="1990399" cy="374904"/>
          </a:xfrm>
          <a:prstGeom prst="rect">
            <a:avLst/>
          </a:prstGeom>
        </p:spPr>
      </p:pic>
      <p:pic>
        <p:nvPicPr>
          <p:cNvPr id="6" name="Image 5">
            <a:extLst>
              <a:ext uri="{FF2B5EF4-FFF2-40B4-BE49-F238E27FC236}">
                <a16:creationId xmlns:a16="http://schemas.microsoft.com/office/drawing/2014/main" id="{F120806A-F03F-CB41-B2A3-41144938796B}"/>
              </a:ext>
            </a:extLst>
          </p:cNvPr>
          <p:cNvPicPr>
            <a:picLocks noChangeAspect="1"/>
          </p:cNvPicPr>
          <p:nvPr userDrawn="1"/>
        </p:nvPicPr>
        <p:blipFill rotWithShape="1">
          <a:blip r:embed="rId6"/>
          <a:srcRect l="642" r="857"/>
          <a:stretch/>
        </p:blipFill>
        <p:spPr>
          <a:xfrm>
            <a:off x="6417032" y="896158"/>
            <a:ext cx="1506886" cy="1280160"/>
          </a:xfrm>
          <a:prstGeom prst="rect">
            <a:avLst/>
          </a:prstGeom>
          <a:ln w="38100">
            <a:solidFill>
              <a:schemeClr val="accent2"/>
            </a:solidFill>
            <a:miter lim="800000"/>
          </a:ln>
        </p:spPr>
      </p:pic>
      <p:pic>
        <p:nvPicPr>
          <p:cNvPr id="22" name="Image 21">
            <a:extLst>
              <a:ext uri="{FF2B5EF4-FFF2-40B4-BE49-F238E27FC236}">
                <a16:creationId xmlns:a16="http://schemas.microsoft.com/office/drawing/2014/main" id="{931FF124-5BA3-A34F-A3A4-36DFF648DE67}"/>
              </a:ext>
            </a:extLst>
          </p:cNvPr>
          <p:cNvPicPr>
            <a:picLocks noChangeAspect="1"/>
          </p:cNvPicPr>
          <p:nvPr userDrawn="1"/>
        </p:nvPicPr>
        <p:blipFill>
          <a:blip r:embed="rId7"/>
          <a:stretch>
            <a:fillRect/>
          </a:stretch>
        </p:blipFill>
        <p:spPr>
          <a:xfrm>
            <a:off x="6417032" y="2504224"/>
            <a:ext cx="1508760" cy="1159542"/>
          </a:xfrm>
          <a:prstGeom prst="rect">
            <a:avLst/>
          </a:prstGeom>
          <a:ln w="38100">
            <a:solidFill>
              <a:schemeClr val="accent2"/>
            </a:solidFill>
            <a:miter lim="800000"/>
          </a:ln>
        </p:spPr>
      </p:pic>
      <p:pic>
        <p:nvPicPr>
          <p:cNvPr id="24" name="Image 23">
            <a:extLst>
              <a:ext uri="{FF2B5EF4-FFF2-40B4-BE49-F238E27FC236}">
                <a16:creationId xmlns:a16="http://schemas.microsoft.com/office/drawing/2014/main" id="{75F1DF49-12DA-F14D-9586-37C4AABA3B46}"/>
              </a:ext>
            </a:extLst>
          </p:cNvPr>
          <p:cNvPicPr>
            <a:picLocks noChangeAspect="1"/>
          </p:cNvPicPr>
          <p:nvPr userDrawn="1"/>
        </p:nvPicPr>
        <p:blipFill>
          <a:blip r:embed="rId8"/>
          <a:stretch>
            <a:fillRect/>
          </a:stretch>
        </p:blipFill>
        <p:spPr>
          <a:xfrm>
            <a:off x="6417032" y="3991671"/>
            <a:ext cx="1508760" cy="1443298"/>
          </a:xfrm>
          <a:prstGeom prst="rect">
            <a:avLst/>
          </a:prstGeom>
          <a:ln w="38100">
            <a:solidFill>
              <a:schemeClr val="accent2"/>
            </a:solidFill>
            <a:miter lim="800000"/>
          </a:ln>
        </p:spPr>
      </p:pic>
      <p:grpSp>
        <p:nvGrpSpPr>
          <p:cNvPr id="29" name="Groupe 28">
            <a:extLst>
              <a:ext uri="{FF2B5EF4-FFF2-40B4-BE49-F238E27FC236}">
                <a16:creationId xmlns:a16="http://schemas.microsoft.com/office/drawing/2014/main" id="{C2795DB5-B5E1-E948-89BA-A23D24BDC0D2}"/>
              </a:ext>
            </a:extLst>
          </p:cNvPr>
          <p:cNvGrpSpPr/>
          <p:nvPr userDrawn="1"/>
        </p:nvGrpSpPr>
        <p:grpSpPr>
          <a:xfrm>
            <a:off x="633876" y="1539205"/>
            <a:ext cx="5171662" cy="3102997"/>
            <a:chOff x="381000" y="10072"/>
            <a:chExt cx="8203095" cy="4921857"/>
          </a:xfrm>
        </p:grpSpPr>
        <p:pic>
          <p:nvPicPr>
            <p:cNvPr id="26" name="Image 25">
              <a:extLst>
                <a:ext uri="{FF2B5EF4-FFF2-40B4-BE49-F238E27FC236}">
                  <a16:creationId xmlns:a16="http://schemas.microsoft.com/office/drawing/2014/main" id="{B67C8D97-503E-3046-9B3B-AB778AF3BC31}"/>
                </a:ext>
              </a:extLst>
            </p:cNvPr>
            <p:cNvPicPr>
              <a:picLocks noChangeAspect="1"/>
            </p:cNvPicPr>
            <p:nvPr userDrawn="1"/>
          </p:nvPicPr>
          <p:blipFill rotWithShape="1">
            <a:blip r:embed="rId9"/>
            <a:srcRect r="5751" b="4251"/>
            <a:stretch/>
          </p:blipFill>
          <p:spPr>
            <a:xfrm>
              <a:off x="1500020" y="437322"/>
              <a:ext cx="5966255" cy="3760967"/>
            </a:xfrm>
            <a:prstGeom prst="rect">
              <a:avLst/>
            </a:prstGeom>
          </p:spPr>
        </p:pic>
        <p:pic>
          <p:nvPicPr>
            <p:cNvPr id="28" name="Image 27">
              <a:extLst>
                <a:ext uri="{FF2B5EF4-FFF2-40B4-BE49-F238E27FC236}">
                  <a16:creationId xmlns:a16="http://schemas.microsoft.com/office/drawing/2014/main" id="{075B647C-F0AF-3D45-94E2-C4370D0A0255}"/>
                </a:ext>
              </a:extLst>
            </p:cNvPr>
            <p:cNvPicPr>
              <a:picLocks noChangeAspect="1"/>
            </p:cNvPicPr>
            <p:nvPr userDrawn="1"/>
          </p:nvPicPr>
          <p:blipFill>
            <a:blip r:embed="rId10"/>
            <a:stretch>
              <a:fillRect/>
            </a:stretch>
          </p:blipFill>
          <p:spPr>
            <a:xfrm>
              <a:off x="381000" y="10072"/>
              <a:ext cx="8203095" cy="4921857"/>
            </a:xfrm>
            <a:prstGeom prst="rect">
              <a:avLst/>
            </a:prstGeom>
          </p:spPr>
        </p:pic>
      </p:grpSp>
      <p:sp>
        <p:nvSpPr>
          <p:cNvPr id="30" name="ZoneTexte 29">
            <a:extLst>
              <a:ext uri="{FF2B5EF4-FFF2-40B4-BE49-F238E27FC236}">
                <a16:creationId xmlns:a16="http://schemas.microsoft.com/office/drawing/2014/main" id="{162F5037-CBD6-1E45-B104-738EA7ED937E}"/>
              </a:ext>
            </a:extLst>
          </p:cNvPr>
          <p:cNvSpPr txBox="1"/>
          <p:nvPr userDrawn="1"/>
        </p:nvSpPr>
        <p:spPr>
          <a:xfrm>
            <a:off x="2793948" y="5419396"/>
            <a:ext cx="851515"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2">
                  <a:extLst>
                    <a:ext uri="{A12FA001-AC4F-418D-AE19-62706E023703}">
                      <ahyp:hlinkClr xmlns:ahyp="http://schemas.microsoft.com/office/drawing/2018/hyperlinkcolor" val="tx"/>
                    </a:ext>
                  </a:extLst>
                </a:hlinkClick>
              </a:rPr>
              <a:t>educaloi</a:t>
            </a:r>
            <a:endParaRPr lang="fr-CA" sz="1400" b="0" i="0" u="none" strike="noStrike" kern="1200">
              <a:solidFill>
                <a:schemeClr val="accent2"/>
              </a:solidFill>
              <a:effectLst/>
              <a:latin typeface="+mn-lt"/>
              <a:ea typeface="+mn-ea"/>
              <a:cs typeface="+mn-cs"/>
            </a:endParaRPr>
          </a:p>
        </p:txBody>
      </p:sp>
      <p:sp>
        <p:nvSpPr>
          <p:cNvPr id="34" name="ZoneTexte 33">
            <a:extLst>
              <a:ext uri="{FF2B5EF4-FFF2-40B4-BE49-F238E27FC236}">
                <a16:creationId xmlns:a16="http://schemas.microsoft.com/office/drawing/2014/main" id="{FAA35250-FC5E-724F-B677-AF693DA379CC}"/>
              </a:ext>
            </a:extLst>
          </p:cNvPr>
          <p:cNvSpPr txBox="1"/>
          <p:nvPr userDrawn="1"/>
        </p:nvSpPr>
        <p:spPr>
          <a:xfrm>
            <a:off x="8384373" y="1382350"/>
            <a:ext cx="1696298"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Instagram/</a:t>
            </a:r>
            <a:r>
              <a:rPr lang="fr-CA" sz="1400" b="0" i="0" u="sng" strike="noStrike" kern="1200" err="1">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educaloi</a:t>
            </a:r>
            <a:endParaRPr lang="fr-CA" sz="1400" b="0" i="0" u="sng" strike="noStrike" kern="1200">
              <a:solidFill>
                <a:schemeClr val="accent2"/>
              </a:solidFill>
              <a:effectLst/>
              <a:latin typeface="+mn-lt"/>
              <a:ea typeface="+mn-ea"/>
              <a:cs typeface="+mn-cs"/>
            </a:endParaRPr>
          </a:p>
        </p:txBody>
      </p:sp>
      <p:sp>
        <p:nvSpPr>
          <p:cNvPr id="39" name="ZoneTexte 38">
            <a:extLst>
              <a:ext uri="{FF2B5EF4-FFF2-40B4-BE49-F238E27FC236}">
                <a16:creationId xmlns:a16="http://schemas.microsoft.com/office/drawing/2014/main" id="{9F51B835-712A-A04A-A8DC-907BB47EEE29}"/>
              </a:ext>
            </a:extLst>
          </p:cNvPr>
          <p:cNvSpPr txBox="1"/>
          <p:nvPr userDrawn="1"/>
        </p:nvSpPr>
        <p:spPr>
          <a:xfrm>
            <a:off x="8384373" y="2930107"/>
            <a:ext cx="1594604"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2">
                  <a:extLst>
                    <a:ext uri="{A12FA001-AC4F-418D-AE19-62706E023703}">
                      <ahyp:hlinkClr xmlns:ahyp="http://schemas.microsoft.com/office/drawing/2018/hyperlinkcolor" val="tx"/>
                    </a:ext>
                  </a:extLst>
                </a:hlinkClick>
              </a:rPr>
              <a:t>YouTube/educaloi</a:t>
            </a:r>
            <a:endParaRPr lang="fr-CA" sz="1400" b="0" i="0" u="sng" strike="noStrike" kern="1200">
              <a:solidFill>
                <a:schemeClr val="accent2"/>
              </a:solidFill>
              <a:effectLst/>
              <a:latin typeface="+mn-lt"/>
              <a:ea typeface="+mn-ea"/>
              <a:cs typeface="+mn-cs"/>
            </a:endParaRPr>
          </a:p>
        </p:txBody>
      </p:sp>
      <p:sp>
        <p:nvSpPr>
          <p:cNvPr id="44" name="ZoneTexte 43">
            <a:extLst>
              <a:ext uri="{FF2B5EF4-FFF2-40B4-BE49-F238E27FC236}">
                <a16:creationId xmlns:a16="http://schemas.microsoft.com/office/drawing/2014/main" id="{257BE564-1AE0-D94B-AAEC-B10959F86202}"/>
              </a:ext>
            </a:extLst>
          </p:cNvPr>
          <p:cNvSpPr txBox="1"/>
          <p:nvPr userDrawn="1"/>
        </p:nvSpPr>
        <p:spPr>
          <a:xfrm>
            <a:off x="8384373" y="4559432"/>
            <a:ext cx="1686680"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3">
                  <a:extLst>
                    <a:ext uri="{A12FA001-AC4F-418D-AE19-62706E023703}">
                      <ahyp:hlinkClr xmlns:ahyp="http://schemas.microsoft.com/office/drawing/2018/hyperlinkcolor" val="tx"/>
                    </a:ext>
                  </a:extLst>
                </a:hlinkClick>
              </a:rPr>
              <a:t>Facebook/educaloi</a:t>
            </a:r>
            <a:endParaRPr lang="fr-CA" sz="1400" b="0" i="0" u="sng" strike="noStrike" kern="1200">
              <a:solidFill>
                <a:schemeClr val="accent2"/>
              </a:solidFill>
              <a:effectLst/>
              <a:latin typeface="+mn-lt"/>
              <a:ea typeface="+mn-ea"/>
              <a:cs typeface="+mn-cs"/>
            </a:endParaRPr>
          </a:p>
        </p:txBody>
      </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7636735" y="2767403"/>
            <a:ext cx="633224" cy="633184"/>
            <a:chOff x="539551" y="2747719"/>
            <a:chExt cx="1689499" cy="1689393"/>
          </a:xfrm>
        </p:grpSpPr>
        <p:sp>
          <p:nvSpPr>
            <p:cNvPr id="10" name="Oval 18">
              <a:hlinkClick r:id="rId12"/>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6" name="Groupe 15">
            <a:extLst>
              <a:ext uri="{FF2B5EF4-FFF2-40B4-BE49-F238E27FC236}">
                <a16:creationId xmlns:a16="http://schemas.microsoft.com/office/drawing/2014/main" id="{0F6EC20D-4572-744A-953B-4B1A1F589939}"/>
              </a:ext>
            </a:extLst>
          </p:cNvPr>
          <p:cNvGrpSpPr/>
          <p:nvPr userDrawn="1"/>
        </p:nvGrpSpPr>
        <p:grpSpPr>
          <a:xfrm>
            <a:off x="7636735" y="1219646"/>
            <a:ext cx="633224" cy="633184"/>
            <a:chOff x="2675683" y="2747719"/>
            <a:chExt cx="1689500" cy="1689393"/>
          </a:xfrm>
        </p:grpSpPr>
        <p:sp>
          <p:nvSpPr>
            <p:cNvPr id="12" name="Oval 24">
              <a:hlinkClick r:id="rId11"/>
              <a:extLst>
                <a:ext uri="{FF2B5EF4-FFF2-40B4-BE49-F238E27FC236}">
                  <a16:creationId xmlns:a16="http://schemas.microsoft.com/office/drawing/2014/main" id="{08FFAB00-EB69-DC47-996A-068C9ED9D410}"/>
                </a:ext>
              </a:extLst>
            </p:cNvPr>
            <p:cNvSpPr>
              <a:spLocks/>
            </p:cNvSpPr>
            <p:nvPr userDrawn="1"/>
          </p:nvSpPr>
          <p:spPr bwMode="auto">
            <a:xfrm>
              <a:off x="2675683" y="2747719"/>
              <a:ext cx="1689500"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3" name="AutoShape 25">
              <a:extLst>
                <a:ext uri="{FF2B5EF4-FFF2-40B4-BE49-F238E27FC236}">
                  <a16:creationId xmlns:a16="http://schemas.microsoft.com/office/drawing/2014/main" id="{83670C71-089A-544B-9F10-1B54D77388C3}"/>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grpSp>
        <p:nvGrpSpPr>
          <p:cNvPr id="50" name="Groupe 49">
            <a:extLst>
              <a:ext uri="{FF2B5EF4-FFF2-40B4-BE49-F238E27FC236}">
                <a16:creationId xmlns:a16="http://schemas.microsoft.com/office/drawing/2014/main" id="{FED6897F-432C-4841-AA6B-8FA6AB93D0CE}"/>
              </a:ext>
            </a:extLst>
          </p:cNvPr>
          <p:cNvGrpSpPr/>
          <p:nvPr userDrawn="1"/>
        </p:nvGrpSpPr>
        <p:grpSpPr>
          <a:xfrm>
            <a:off x="7636735" y="4396728"/>
            <a:ext cx="633224" cy="633184"/>
            <a:chOff x="7305431" y="4396728"/>
            <a:chExt cx="633224" cy="633184"/>
          </a:xfrm>
        </p:grpSpPr>
        <p:sp>
          <p:nvSpPr>
            <p:cNvPr id="41" name="Oval 24">
              <a:hlinkClick r:id="rId13"/>
              <a:extLst>
                <a:ext uri="{FF2B5EF4-FFF2-40B4-BE49-F238E27FC236}">
                  <a16:creationId xmlns:a16="http://schemas.microsoft.com/office/drawing/2014/main" id="{ED7ACFDB-E89F-1F48-B702-3327D535CCFE}"/>
                </a:ext>
              </a:extLst>
            </p:cNvPr>
            <p:cNvSpPr>
              <a:spLocks/>
            </p:cNvSpPr>
            <p:nvPr userDrawn="1"/>
          </p:nvSpPr>
          <p:spPr bwMode="auto">
            <a:xfrm>
              <a:off x="7305431" y="4396728"/>
              <a:ext cx="633224" cy="633184"/>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49" name="AutoShape 4">
              <a:extLst>
                <a:ext uri="{FF2B5EF4-FFF2-40B4-BE49-F238E27FC236}">
                  <a16:creationId xmlns:a16="http://schemas.microsoft.com/office/drawing/2014/main" id="{D1059C79-39D9-CE4C-997D-52B8A823940F}"/>
                </a:ext>
              </a:extLst>
            </p:cNvPr>
            <p:cNvSpPr>
              <a:spLocks/>
            </p:cNvSpPr>
            <p:nvPr userDrawn="1"/>
          </p:nvSpPr>
          <p:spPr bwMode="auto">
            <a:xfrm>
              <a:off x="7534602" y="4546903"/>
              <a:ext cx="174883" cy="332835"/>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spTree>
    <p:extLst>
      <p:ext uri="{BB962C8B-B14F-4D97-AF65-F5344CB8AC3E}">
        <p14:creationId xmlns:p14="http://schemas.microsoft.com/office/powerpoint/2010/main" val="277751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go et médias sociaux / visuels / Gris">
    <p:bg>
      <p:bgPr>
        <a:solidFill>
          <a:schemeClr val="accent3">
            <a:alpha val="25000"/>
          </a:schemeClr>
        </a:solidFill>
        <a:effectLst/>
      </p:bgPr>
    </p:bg>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E4A9FAEC-DFEB-7D48-933D-AD3922879059}"/>
              </a:ext>
            </a:extLst>
          </p:cNvPr>
          <p:cNvGrpSpPr>
            <a:grpSpLocks noChangeAspect="1"/>
          </p:cNvGrpSpPr>
          <p:nvPr userDrawn="1"/>
        </p:nvGrpSpPr>
        <p:grpSpPr>
          <a:xfrm>
            <a:off x="2904219" y="4703597"/>
            <a:ext cx="630976" cy="630936"/>
            <a:chOff x="8915400" y="2747719"/>
            <a:chExt cx="1689500" cy="1689393"/>
          </a:xfrm>
        </p:grpSpPr>
        <p:sp>
          <p:nvSpPr>
            <p:cNvPr id="15" name="Oval 24">
              <a:hlinkClick r:id="rId2"/>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21750" y="3254015"/>
              <a:ext cx="676800" cy="676800"/>
            </a:xfrm>
            <a:prstGeom prst="rect">
              <a:avLst/>
            </a:prstGeom>
          </p:spPr>
        </p:pic>
      </p:grpSp>
      <p:pic>
        <p:nvPicPr>
          <p:cNvPr id="20" name="Image 19">
            <a:hlinkClick r:id="rId2"/>
            <a:extLst>
              <a:ext uri="{FF2B5EF4-FFF2-40B4-BE49-F238E27FC236}">
                <a16:creationId xmlns:a16="http://schemas.microsoft.com/office/drawing/2014/main" id="{B77E822F-10CB-F044-8B47-4F2ABE2F8285}"/>
              </a:ext>
            </a:extLst>
          </p:cNvPr>
          <p:cNvPicPr>
            <a:picLocks noChangeAspect="1"/>
          </p:cNvPicPr>
          <p:nvPr userDrawn="1"/>
        </p:nvPicPr>
        <p:blipFill>
          <a:blip r:embed="rId5"/>
          <a:stretch>
            <a:fillRect/>
          </a:stretch>
        </p:blipFill>
        <p:spPr>
          <a:xfrm>
            <a:off x="9580632" y="5937409"/>
            <a:ext cx="1990399" cy="374904"/>
          </a:xfrm>
          <a:prstGeom prst="rect">
            <a:avLst/>
          </a:prstGeom>
        </p:spPr>
      </p:pic>
      <p:pic>
        <p:nvPicPr>
          <p:cNvPr id="6" name="Image 5">
            <a:extLst>
              <a:ext uri="{FF2B5EF4-FFF2-40B4-BE49-F238E27FC236}">
                <a16:creationId xmlns:a16="http://schemas.microsoft.com/office/drawing/2014/main" id="{F120806A-F03F-CB41-B2A3-41144938796B}"/>
              </a:ext>
            </a:extLst>
          </p:cNvPr>
          <p:cNvPicPr>
            <a:picLocks noChangeAspect="1"/>
          </p:cNvPicPr>
          <p:nvPr userDrawn="1"/>
        </p:nvPicPr>
        <p:blipFill rotWithShape="1">
          <a:blip r:embed="rId6"/>
          <a:srcRect l="642" r="857"/>
          <a:stretch/>
        </p:blipFill>
        <p:spPr>
          <a:xfrm>
            <a:off x="6417032" y="896158"/>
            <a:ext cx="1506886" cy="1280160"/>
          </a:xfrm>
          <a:prstGeom prst="rect">
            <a:avLst/>
          </a:prstGeom>
          <a:ln w="38100">
            <a:solidFill>
              <a:schemeClr val="accent2"/>
            </a:solidFill>
            <a:miter lim="800000"/>
          </a:ln>
        </p:spPr>
      </p:pic>
      <p:pic>
        <p:nvPicPr>
          <p:cNvPr id="22" name="Image 21">
            <a:extLst>
              <a:ext uri="{FF2B5EF4-FFF2-40B4-BE49-F238E27FC236}">
                <a16:creationId xmlns:a16="http://schemas.microsoft.com/office/drawing/2014/main" id="{931FF124-5BA3-A34F-A3A4-36DFF648DE67}"/>
              </a:ext>
            </a:extLst>
          </p:cNvPr>
          <p:cNvPicPr>
            <a:picLocks noChangeAspect="1"/>
          </p:cNvPicPr>
          <p:nvPr userDrawn="1"/>
        </p:nvPicPr>
        <p:blipFill>
          <a:blip r:embed="rId7"/>
          <a:stretch>
            <a:fillRect/>
          </a:stretch>
        </p:blipFill>
        <p:spPr>
          <a:xfrm>
            <a:off x="6417032" y="2504224"/>
            <a:ext cx="1508760" cy="1159542"/>
          </a:xfrm>
          <a:prstGeom prst="rect">
            <a:avLst/>
          </a:prstGeom>
          <a:ln w="38100">
            <a:solidFill>
              <a:schemeClr val="accent2"/>
            </a:solidFill>
            <a:miter lim="800000"/>
          </a:ln>
        </p:spPr>
      </p:pic>
      <p:pic>
        <p:nvPicPr>
          <p:cNvPr id="24" name="Image 23">
            <a:extLst>
              <a:ext uri="{FF2B5EF4-FFF2-40B4-BE49-F238E27FC236}">
                <a16:creationId xmlns:a16="http://schemas.microsoft.com/office/drawing/2014/main" id="{75F1DF49-12DA-F14D-9586-37C4AABA3B46}"/>
              </a:ext>
            </a:extLst>
          </p:cNvPr>
          <p:cNvPicPr>
            <a:picLocks noChangeAspect="1"/>
          </p:cNvPicPr>
          <p:nvPr userDrawn="1"/>
        </p:nvPicPr>
        <p:blipFill>
          <a:blip r:embed="rId8"/>
          <a:stretch>
            <a:fillRect/>
          </a:stretch>
        </p:blipFill>
        <p:spPr>
          <a:xfrm>
            <a:off x="6417032" y="3991671"/>
            <a:ext cx="1508760" cy="1443298"/>
          </a:xfrm>
          <a:prstGeom prst="rect">
            <a:avLst/>
          </a:prstGeom>
          <a:ln w="38100">
            <a:solidFill>
              <a:schemeClr val="accent2"/>
            </a:solidFill>
            <a:miter lim="800000"/>
          </a:ln>
        </p:spPr>
      </p:pic>
      <p:grpSp>
        <p:nvGrpSpPr>
          <p:cNvPr id="29" name="Groupe 28">
            <a:extLst>
              <a:ext uri="{FF2B5EF4-FFF2-40B4-BE49-F238E27FC236}">
                <a16:creationId xmlns:a16="http://schemas.microsoft.com/office/drawing/2014/main" id="{C2795DB5-B5E1-E948-89BA-A23D24BDC0D2}"/>
              </a:ext>
            </a:extLst>
          </p:cNvPr>
          <p:cNvGrpSpPr/>
          <p:nvPr userDrawn="1"/>
        </p:nvGrpSpPr>
        <p:grpSpPr>
          <a:xfrm>
            <a:off x="633876" y="1539205"/>
            <a:ext cx="5171662" cy="3102997"/>
            <a:chOff x="381000" y="10072"/>
            <a:chExt cx="8203095" cy="4921857"/>
          </a:xfrm>
        </p:grpSpPr>
        <p:pic>
          <p:nvPicPr>
            <p:cNvPr id="26" name="Image 25">
              <a:extLst>
                <a:ext uri="{FF2B5EF4-FFF2-40B4-BE49-F238E27FC236}">
                  <a16:creationId xmlns:a16="http://schemas.microsoft.com/office/drawing/2014/main" id="{B67C8D97-503E-3046-9B3B-AB778AF3BC31}"/>
                </a:ext>
              </a:extLst>
            </p:cNvPr>
            <p:cNvPicPr>
              <a:picLocks noChangeAspect="1"/>
            </p:cNvPicPr>
            <p:nvPr userDrawn="1"/>
          </p:nvPicPr>
          <p:blipFill rotWithShape="1">
            <a:blip r:embed="rId9"/>
            <a:srcRect r="5751" b="4251"/>
            <a:stretch/>
          </p:blipFill>
          <p:spPr>
            <a:xfrm>
              <a:off x="1500020" y="437322"/>
              <a:ext cx="5966255" cy="3760967"/>
            </a:xfrm>
            <a:prstGeom prst="rect">
              <a:avLst/>
            </a:prstGeom>
          </p:spPr>
        </p:pic>
        <p:pic>
          <p:nvPicPr>
            <p:cNvPr id="28" name="Image 27">
              <a:extLst>
                <a:ext uri="{FF2B5EF4-FFF2-40B4-BE49-F238E27FC236}">
                  <a16:creationId xmlns:a16="http://schemas.microsoft.com/office/drawing/2014/main" id="{075B647C-F0AF-3D45-94E2-C4370D0A0255}"/>
                </a:ext>
              </a:extLst>
            </p:cNvPr>
            <p:cNvPicPr>
              <a:picLocks noChangeAspect="1"/>
            </p:cNvPicPr>
            <p:nvPr userDrawn="1"/>
          </p:nvPicPr>
          <p:blipFill>
            <a:blip r:embed="rId10"/>
            <a:stretch>
              <a:fillRect/>
            </a:stretch>
          </p:blipFill>
          <p:spPr>
            <a:xfrm>
              <a:off x="381000" y="10072"/>
              <a:ext cx="8203095" cy="4921857"/>
            </a:xfrm>
            <a:prstGeom prst="rect">
              <a:avLst/>
            </a:prstGeom>
          </p:spPr>
        </p:pic>
      </p:grpSp>
      <p:sp>
        <p:nvSpPr>
          <p:cNvPr id="30" name="ZoneTexte 29">
            <a:extLst>
              <a:ext uri="{FF2B5EF4-FFF2-40B4-BE49-F238E27FC236}">
                <a16:creationId xmlns:a16="http://schemas.microsoft.com/office/drawing/2014/main" id="{162F5037-CBD6-1E45-B104-738EA7ED937E}"/>
              </a:ext>
            </a:extLst>
          </p:cNvPr>
          <p:cNvSpPr txBox="1"/>
          <p:nvPr userDrawn="1"/>
        </p:nvSpPr>
        <p:spPr>
          <a:xfrm>
            <a:off x="2793948" y="5419396"/>
            <a:ext cx="851515"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2">
                  <a:extLst>
                    <a:ext uri="{A12FA001-AC4F-418D-AE19-62706E023703}">
                      <ahyp:hlinkClr xmlns:ahyp="http://schemas.microsoft.com/office/drawing/2018/hyperlinkcolor" val="tx"/>
                    </a:ext>
                  </a:extLst>
                </a:hlinkClick>
              </a:rPr>
              <a:t>educaloi</a:t>
            </a:r>
            <a:endParaRPr lang="fr-CA" sz="1400" b="0" i="0" u="none" strike="noStrike" kern="1200">
              <a:solidFill>
                <a:schemeClr val="accent2"/>
              </a:solidFill>
              <a:effectLst/>
              <a:latin typeface="+mn-lt"/>
              <a:ea typeface="+mn-ea"/>
              <a:cs typeface="+mn-cs"/>
            </a:endParaRPr>
          </a:p>
        </p:txBody>
      </p:sp>
      <p:sp>
        <p:nvSpPr>
          <p:cNvPr id="34" name="ZoneTexte 33">
            <a:extLst>
              <a:ext uri="{FF2B5EF4-FFF2-40B4-BE49-F238E27FC236}">
                <a16:creationId xmlns:a16="http://schemas.microsoft.com/office/drawing/2014/main" id="{FAA35250-FC5E-724F-B677-AF693DA379CC}"/>
              </a:ext>
            </a:extLst>
          </p:cNvPr>
          <p:cNvSpPr txBox="1"/>
          <p:nvPr userDrawn="1"/>
        </p:nvSpPr>
        <p:spPr>
          <a:xfrm>
            <a:off x="8384373" y="1382350"/>
            <a:ext cx="1696298"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Instagram/</a:t>
            </a:r>
            <a:r>
              <a:rPr lang="fr-CA" sz="1400" b="0" i="0" u="sng" strike="noStrike" kern="1200" err="1">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educaloi</a:t>
            </a:r>
            <a:endParaRPr lang="fr-CA" sz="1400" b="0" i="0" u="sng" strike="noStrike" kern="1200">
              <a:solidFill>
                <a:schemeClr val="accent2"/>
              </a:solidFill>
              <a:effectLst/>
              <a:latin typeface="+mn-lt"/>
              <a:ea typeface="+mn-ea"/>
              <a:cs typeface="+mn-cs"/>
            </a:endParaRPr>
          </a:p>
        </p:txBody>
      </p:sp>
      <p:sp>
        <p:nvSpPr>
          <p:cNvPr id="39" name="ZoneTexte 38">
            <a:extLst>
              <a:ext uri="{FF2B5EF4-FFF2-40B4-BE49-F238E27FC236}">
                <a16:creationId xmlns:a16="http://schemas.microsoft.com/office/drawing/2014/main" id="{9F51B835-712A-A04A-A8DC-907BB47EEE29}"/>
              </a:ext>
            </a:extLst>
          </p:cNvPr>
          <p:cNvSpPr txBox="1"/>
          <p:nvPr userDrawn="1"/>
        </p:nvSpPr>
        <p:spPr>
          <a:xfrm>
            <a:off x="8384373" y="2930107"/>
            <a:ext cx="1594604"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2">
                  <a:extLst>
                    <a:ext uri="{A12FA001-AC4F-418D-AE19-62706E023703}">
                      <ahyp:hlinkClr xmlns:ahyp="http://schemas.microsoft.com/office/drawing/2018/hyperlinkcolor" val="tx"/>
                    </a:ext>
                  </a:extLst>
                </a:hlinkClick>
              </a:rPr>
              <a:t>YouTube/educaloi</a:t>
            </a:r>
            <a:endParaRPr lang="fr-CA" sz="1400" b="0" i="0" u="sng" strike="noStrike" kern="1200">
              <a:solidFill>
                <a:schemeClr val="accent2"/>
              </a:solidFill>
              <a:effectLst/>
              <a:latin typeface="+mn-lt"/>
              <a:ea typeface="+mn-ea"/>
              <a:cs typeface="+mn-cs"/>
            </a:endParaRPr>
          </a:p>
        </p:txBody>
      </p:sp>
      <p:sp>
        <p:nvSpPr>
          <p:cNvPr id="44" name="ZoneTexte 43">
            <a:extLst>
              <a:ext uri="{FF2B5EF4-FFF2-40B4-BE49-F238E27FC236}">
                <a16:creationId xmlns:a16="http://schemas.microsoft.com/office/drawing/2014/main" id="{257BE564-1AE0-D94B-AAEC-B10959F86202}"/>
              </a:ext>
            </a:extLst>
          </p:cNvPr>
          <p:cNvSpPr txBox="1"/>
          <p:nvPr userDrawn="1"/>
        </p:nvSpPr>
        <p:spPr>
          <a:xfrm>
            <a:off x="8384373" y="4559432"/>
            <a:ext cx="1686680"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3">
                  <a:extLst>
                    <a:ext uri="{A12FA001-AC4F-418D-AE19-62706E023703}">
                      <ahyp:hlinkClr xmlns:ahyp="http://schemas.microsoft.com/office/drawing/2018/hyperlinkcolor" val="tx"/>
                    </a:ext>
                  </a:extLst>
                </a:hlinkClick>
              </a:rPr>
              <a:t>Facebook/educaloi</a:t>
            </a:r>
            <a:endParaRPr lang="fr-CA" sz="1400" b="0" i="0" u="sng" strike="noStrike" kern="1200">
              <a:solidFill>
                <a:schemeClr val="accent2"/>
              </a:solidFill>
              <a:effectLst/>
              <a:latin typeface="+mn-lt"/>
              <a:ea typeface="+mn-ea"/>
              <a:cs typeface="+mn-cs"/>
            </a:endParaRPr>
          </a:p>
        </p:txBody>
      </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7636735" y="2767403"/>
            <a:ext cx="633224" cy="633184"/>
            <a:chOff x="539551" y="2747719"/>
            <a:chExt cx="1689499" cy="1689393"/>
          </a:xfrm>
        </p:grpSpPr>
        <p:sp>
          <p:nvSpPr>
            <p:cNvPr id="10" name="Oval 18">
              <a:hlinkClick r:id="rId12"/>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6" name="Groupe 15">
            <a:extLst>
              <a:ext uri="{FF2B5EF4-FFF2-40B4-BE49-F238E27FC236}">
                <a16:creationId xmlns:a16="http://schemas.microsoft.com/office/drawing/2014/main" id="{0F6EC20D-4572-744A-953B-4B1A1F589939}"/>
              </a:ext>
            </a:extLst>
          </p:cNvPr>
          <p:cNvGrpSpPr/>
          <p:nvPr userDrawn="1"/>
        </p:nvGrpSpPr>
        <p:grpSpPr>
          <a:xfrm>
            <a:off x="7636735" y="1219646"/>
            <a:ext cx="633224" cy="633184"/>
            <a:chOff x="2675683" y="2747719"/>
            <a:chExt cx="1689500" cy="1689393"/>
          </a:xfrm>
        </p:grpSpPr>
        <p:sp>
          <p:nvSpPr>
            <p:cNvPr id="12" name="Oval 24">
              <a:hlinkClick r:id="rId11"/>
              <a:extLst>
                <a:ext uri="{FF2B5EF4-FFF2-40B4-BE49-F238E27FC236}">
                  <a16:creationId xmlns:a16="http://schemas.microsoft.com/office/drawing/2014/main" id="{08FFAB00-EB69-DC47-996A-068C9ED9D410}"/>
                </a:ext>
              </a:extLst>
            </p:cNvPr>
            <p:cNvSpPr>
              <a:spLocks/>
            </p:cNvSpPr>
            <p:nvPr userDrawn="1"/>
          </p:nvSpPr>
          <p:spPr bwMode="auto">
            <a:xfrm>
              <a:off x="2675683" y="2747719"/>
              <a:ext cx="1689500"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3" name="AutoShape 25">
              <a:extLst>
                <a:ext uri="{FF2B5EF4-FFF2-40B4-BE49-F238E27FC236}">
                  <a16:creationId xmlns:a16="http://schemas.microsoft.com/office/drawing/2014/main" id="{83670C71-089A-544B-9F10-1B54D77388C3}"/>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grpSp>
        <p:nvGrpSpPr>
          <p:cNvPr id="50" name="Groupe 49">
            <a:extLst>
              <a:ext uri="{FF2B5EF4-FFF2-40B4-BE49-F238E27FC236}">
                <a16:creationId xmlns:a16="http://schemas.microsoft.com/office/drawing/2014/main" id="{FED6897F-432C-4841-AA6B-8FA6AB93D0CE}"/>
              </a:ext>
            </a:extLst>
          </p:cNvPr>
          <p:cNvGrpSpPr/>
          <p:nvPr userDrawn="1"/>
        </p:nvGrpSpPr>
        <p:grpSpPr>
          <a:xfrm>
            <a:off x="7636735" y="4396728"/>
            <a:ext cx="633224" cy="633184"/>
            <a:chOff x="7305431" y="4396728"/>
            <a:chExt cx="633224" cy="633184"/>
          </a:xfrm>
        </p:grpSpPr>
        <p:sp>
          <p:nvSpPr>
            <p:cNvPr id="41" name="Oval 24">
              <a:hlinkClick r:id="rId13"/>
              <a:extLst>
                <a:ext uri="{FF2B5EF4-FFF2-40B4-BE49-F238E27FC236}">
                  <a16:creationId xmlns:a16="http://schemas.microsoft.com/office/drawing/2014/main" id="{ED7ACFDB-E89F-1F48-B702-3327D535CCFE}"/>
                </a:ext>
              </a:extLst>
            </p:cNvPr>
            <p:cNvSpPr>
              <a:spLocks/>
            </p:cNvSpPr>
            <p:nvPr userDrawn="1"/>
          </p:nvSpPr>
          <p:spPr bwMode="auto">
            <a:xfrm>
              <a:off x="7305431" y="4396728"/>
              <a:ext cx="633224" cy="633184"/>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49" name="AutoShape 4">
              <a:extLst>
                <a:ext uri="{FF2B5EF4-FFF2-40B4-BE49-F238E27FC236}">
                  <a16:creationId xmlns:a16="http://schemas.microsoft.com/office/drawing/2014/main" id="{D1059C79-39D9-CE4C-997D-52B8A823940F}"/>
                </a:ext>
              </a:extLst>
            </p:cNvPr>
            <p:cNvSpPr>
              <a:spLocks/>
            </p:cNvSpPr>
            <p:nvPr userDrawn="1"/>
          </p:nvSpPr>
          <p:spPr bwMode="auto">
            <a:xfrm>
              <a:off x="7534602" y="4546903"/>
              <a:ext cx="174883" cy="332835"/>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spTree>
    <p:extLst>
      <p:ext uri="{BB962C8B-B14F-4D97-AF65-F5344CB8AC3E}">
        <p14:creationId xmlns:p14="http://schemas.microsoft.com/office/powerpoint/2010/main" val="314853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a:t>Cliquez pour insérer le titre</a:t>
            </a: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a:t>Cliquez sur l’icône au centre de la boîte pour insérer une image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548640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421246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 visuel gauch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a:xfrm>
            <a:off x="4480560" y="822960"/>
            <a:ext cx="6820479" cy="914400"/>
          </a:xfrm>
        </p:spPr>
        <p:txBody>
          <a:bodyPr/>
          <a:lstStyle>
            <a:lvl1pPr>
              <a:defRPr>
                <a:solidFill>
                  <a:schemeClr val="accent1"/>
                </a:solidFill>
              </a:defRPr>
            </a:lvl1pPr>
          </a:lstStyle>
          <a:p>
            <a:r>
              <a:rPr lang="fr-CA"/>
              <a:t>Cliquez pour insérer le titre</a:t>
            </a: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0" y="822960"/>
            <a:ext cx="4023360" cy="6035040"/>
          </a:xfrm>
        </p:spPr>
        <p:txBody>
          <a:bodyPr/>
          <a:lstStyle>
            <a:lvl1pPr>
              <a:defRPr sz="1600"/>
            </a:lvl1pPr>
          </a:lstStyle>
          <a:p>
            <a:r>
              <a:rPr lang="fr-CA"/>
              <a:t>Cliquez sur l’icône au centre de la boîte pour insérer une image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4480560" y="2103120"/>
            <a:ext cx="6824028"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50935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iz / scénario">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221682" y="548640"/>
            <a:ext cx="4023360" cy="630936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158436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ésentation conférencier">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08276" y="1770812"/>
            <a:ext cx="5303520" cy="1596855"/>
          </a:xfrm>
        </p:spPr>
        <p:txBody>
          <a:bodyPr anchor="b"/>
          <a:lstStyle>
            <a:lvl1pPr algn="r">
              <a:defRPr sz="3600">
                <a:solidFill>
                  <a:schemeClr val="accent1"/>
                </a:solidFill>
              </a:defRPr>
            </a:lvl1pPr>
          </a:lstStyle>
          <a:p>
            <a:pPr lvl="0"/>
            <a:r>
              <a:rPr lang="fr-CA"/>
              <a:t>Cliquez pour insérer le nom</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7014116" y="4311843"/>
            <a:ext cx="4297680" cy="415925"/>
          </a:xfrm>
        </p:spPr>
        <p:txBody>
          <a:bodyPr anchor="b"/>
          <a:lstStyle>
            <a:lvl1pPr algn="r">
              <a:lnSpc>
                <a:spcPct val="100000"/>
              </a:lnSpc>
              <a:defRPr sz="2000" b="0">
                <a:solidFill>
                  <a:schemeClr val="accent2"/>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la date</a:t>
            </a:r>
          </a:p>
        </p:txBody>
      </p:sp>
      <p:pic>
        <p:nvPicPr>
          <p:cNvPr id="6" name="Image 5">
            <a:extLst>
              <a:ext uri="{FF2B5EF4-FFF2-40B4-BE49-F238E27FC236}">
                <a16:creationId xmlns:a16="http://schemas.microsoft.com/office/drawing/2014/main" id="{03ACBE21-375A-AA4B-871B-2C2AB5F7F572}"/>
              </a:ext>
            </a:extLst>
          </p:cNvPr>
          <p:cNvPicPr>
            <a:picLocks noChangeAspect="1"/>
          </p:cNvPicPr>
          <p:nvPr userDrawn="1"/>
        </p:nvPicPr>
        <p:blipFill>
          <a:blip r:embed="rId2"/>
          <a:stretch>
            <a:fillRect/>
          </a:stretch>
        </p:blipFill>
        <p:spPr>
          <a:xfrm>
            <a:off x="956441" y="2215775"/>
            <a:ext cx="3977640" cy="2479887"/>
          </a:xfrm>
          <a:prstGeom prst="rect">
            <a:avLst/>
          </a:prstGeom>
        </p:spPr>
      </p:pic>
    </p:spTree>
    <p:extLst>
      <p:ext uri="{BB962C8B-B14F-4D97-AF65-F5344CB8AC3E}">
        <p14:creationId xmlns:p14="http://schemas.microsoft.com/office/powerpoint/2010/main" val="113000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051" userDrawn="1">
          <p15:clr>
            <a:srgbClr val="FBAE40"/>
          </p15:clr>
        </p15:guide>
        <p15:guide id="2" orient="horz" pos="294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se en situation - gauche / gris">
    <p:bg>
      <p:bgPr>
        <a:solidFill>
          <a:schemeClr val="accent3">
            <a:alpha val="25000"/>
          </a:schemeClr>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F7DA3DC5-BDBC-404C-8367-C00EB3D4C26D}"/>
              </a:ext>
            </a:extLst>
          </p:cNvPr>
          <p:cNvSpPr/>
          <p:nvPr userDrawn="1"/>
        </p:nvSpPr>
        <p:spPr>
          <a:xfrm flipH="1">
            <a:off x="5381736"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550293" y="857250"/>
            <a:ext cx="4023360" cy="600075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486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88308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se en situation - droite / gris">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468609" y="857250"/>
            <a:ext cx="4023360" cy="600075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469063" y="822960"/>
            <a:ext cx="521208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469063" y="2103120"/>
            <a:ext cx="521208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469063"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4420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32963F-7C1B-414E-90D2-739FFFB891CE}"/>
              </a:ext>
            </a:extLst>
          </p:cNvPr>
          <p:cNvSpPr>
            <a:spLocks noGrp="1"/>
          </p:cNvSpPr>
          <p:nvPr>
            <p:ph type="title"/>
          </p:nvPr>
        </p:nvSpPr>
        <p:spPr>
          <a:xfrm>
            <a:off x="886968" y="822960"/>
            <a:ext cx="10421938" cy="914400"/>
          </a:xfrm>
          <a:prstGeom prst="rect">
            <a:avLst/>
          </a:prstGeom>
        </p:spPr>
        <p:txBody>
          <a:bodyPr vert="horz" lIns="0" tIns="0" rIns="0" bIns="0" rtlCol="0" anchor="t">
            <a:noAutofit/>
          </a:bodyPr>
          <a:lstStyle/>
          <a:p>
            <a:r>
              <a:rPr lang="fr-CA"/>
              <a:t>Cliquez pour insérer le titre</a:t>
            </a:r>
          </a:p>
        </p:txBody>
      </p:sp>
      <p:sp>
        <p:nvSpPr>
          <p:cNvPr id="3" name="Espace réservé du texte 2">
            <a:extLst>
              <a:ext uri="{FF2B5EF4-FFF2-40B4-BE49-F238E27FC236}">
                <a16:creationId xmlns:a16="http://schemas.microsoft.com/office/drawing/2014/main" id="{AFFA6008-83F8-6C42-9235-0F4DAD63DCA3}"/>
              </a:ext>
            </a:extLst>
          </p:cNvPr>
          <p:cNvSpPr>
            <a:spLocks noGrp="1"/>
          </p:cNvSpPr>
          <p:nvPr>
            <p:ph type="body" idx="1"/>
          </p:nvPr>
        </p:nvSpPr>
        <p:spPr>
          <a:xfrm>
            <a:off x="886968" y="2103120"/>
            <a:ext cx="10421938" cy="4114800"/>
          </a:xfrm>
          <a:prstGeom prst="rect">
            <a:avLst/>
          </a:prstGeom>
        </p:spPr>
        <p:txBody>
          <a:bodyPr vert="horz" lIns="0" tIns="0" rIns="0" bIns="0" rtlCol="0">
            <a:noAutofit/>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302515851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1" r:id="rId3"/>
    <p:sldLayoutId id="2147483650" r:id="rId4"/>
    <p:sldLayoutId id="2147483686" r:id="rId5"/>
    <p:sldLayoutId id="2147483653" r:id="rId6"/>
    <p:sldLayoutId id="2147483673" r:id="rId7"/>
    <p:sldLayoutId id="2147483663" r:id="rId8"/>
    <p:sldLayoutId id="2147483664" r:id="rId9"/>
    <p:sldLayoutId id="2147483682" r:id="rId10"/>
    <p:sldLayoutId id="2147483651" r:id="rId11"/>
    <p:sldLayoutId id="2147483654" r:id="rId12"/>
    <p:sldLayoutId id="2147483655" r:id="rId13"/>
    <p:sldLayoutId id="2147483656" r:id="rId14"/>
    <p:sldLayoutId id="2147483683" r:id="rId15"/>
    <p:sldLayoutId id="2147483669" r:id="rId16"/>
    <p:sldLayoutId id="2147483670" r:id="rId17"/>
    <p:sldLayoutId id="2147483671" r:id="rId18"/>
    <p:sldLayoutId id="2147483672" r:id="rId19"/>
    <p:sldLayoutId id="2147483684" r:id="rId20"/>
    <p:sldLayoutId id="2147483660" r:id="rId21"/>
    <p:sldLayoutId id="2147483657" r:id="rId22"/>
    <p:sldLayoutId id="2147483658" r:id="rId23"/>
    <p:sldLayoutId id="2147483659" r:id="rId24"/>
    <p:sldLayoutId id="2147483674" r:id="rId25"/>
    <p:sldLayoutId id="2147483681" r:id="rId26"/>
    <p:sldLayoutId id="2147483666" r:id="rId27"/>
    <p:sldLayoutId id="2147483665" r:id="rId28"/>
    <p:sldLayoutId id="2147483667" r:id="rId29"/>
    <p:sldLayoutId id="2147483676" r:id="rId30"/>
    <p:sldLayoutId id="2147483680" r:id="rId31"/>
    <p:sldLayoutId id="2147483685" r:id="rId32"/>
    <p:sldLayoutId id="2147483679"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r:embed="rId35">
            <a:extLst>
              <a:ext uri="{96DAC541-7B7A-43D3-8B79-37D633B846F1}">
                <asvg:svgBlip xmlns:asvg="http://schemas.microsoft.com/office/drawing/2016/SVG/main" r:embed="rId36"/>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9" userDrawn="1">
          <p15:clr>
            <a:srgbClr val="F26B43"/>
          </p15:clr>
        </p15:guide>
        <p15:guide id="2" pos="556" userDrawn="1">
          <p15:clr>
            <a:srgbClr val="F26B43"/>
          </p15:clr>
        </p15:guide>
        <p15:guide id="3" pos="71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6.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8.jpeg"/></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6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EB706226-4730-FA4D-ABEC-69D1B174C6AA}"/>
              </a:ext>
            </a:extLst>
          </p:cNvPr>
          <p:cNvSpPr>
            <a:spLocks noGrp="1"/>
          </p:cNvSpPr>
          <p:nvPr>
            <p:ph type="ctrTitle"/>
          </p:nvPr>
        </p:nvSpPr>
        <p:spPr>
          <a:xfrm>
            <a:off x="292715" y="2476260"/>
            <a:ext cx="5212080" cy="1012055"/>
          </a:xfrm>
        </p:spPr>
        <p:txBody>
          <a:bodyPr/>
          <a:lstStyle/>
          <a:p>
            <a:pPr algn="ctr"/>
            <a:r>
              <a:rPr lang="fr-CA" sz="7200" i="0" u="none" strike="noStrike">
                <a:solidFill>
                  <a:schemeClr val="accent1"/>
                </a:solidFill>
                <a:effectLst/>
                <a:latin typeface="Calibri Light" panose="020F0302020204030204" pitchFamily="34" charset="0"/>
              </a:rPr>
              <a:t>As-tu l'âge?</a:t>
            </a:r>
            <a:r>
              <a:rPr lang="fr-CA" sz="7200" i="0">
                <a:solidFill>
                  <a:schemeClr val="accent1"/>
                </a:solidFill>
                <a:effectLst/>
                <a:latin typeface="Calibri Light" panose="020F0302020204030204" pitchFamily="34" charset="0"/>
              </a:rPr>
              <a:t>​</a:t>
            </a:r>
            <a:endParaRPr lang="fr-CA" sz="7200">
              <a:solidFill>
                <a:schemeClr val="accent1"/>
              </a:solidFill>
            </a:endParaRPr>
          </a:p>
        </p:txBody>
      </p:sp>
      <p:sp>
        <p:nvSpPr>
          <p:cNvPr id="3" name="Sous-titre 2">
            <a:extLst>
              <a:ext uri="{FF2B5EF4-FFF2-40B4-BE49-F238E27FC236}">
                <a16:creationId xmlns:a16="http://schemas.microsoft.com/office/drawing/2014/main" id="{D5092838-4393-0744-83F8-A0F8497A27E1}"/>
              </a:ext>
            </a:extLst>
          </p:cNvPr>
          <p:cNvSpPr>
            <a:spLocks noGrp="1"/>
          </p:cNvSpPr>
          <p:nvPr>
            <p:ph type="subTitle" idx="1"/>
          </p:nvPr>
        </p:nvSpPr>
        <p:spPr>
          <a:xfrm>
            <a:off x="744105" y="4984899"/>
            <a:ext cx="5212080" cy="728990"/>
          </a:xfrm>
        </p:spPr>
        <p:txBody>
          <a:bodyPr vert="horz" lIns="0" tIns="0" rIns="0" bIns="0" rtlCol="0" anchor="t">
            <a:noAutofit/>
          </a:bodyPr>
          <a:lstStyle/>
          <a:p>
            <a:r>
              <a:rPr lang="fr-CA" dirty="0">
                <a:solidFill>
                  <a:schemeClr val="accent1"/>
                </a:solidFill>
                <a:cs typeface="Arial"/>
              </a:rPr>
              <a:t>La loi ...</a:t>
            </a:r>
            <a:endParaRPr lang="fr-CA" dirty="0">
              <a:solidFill>
                <a:schemeClr val="accent1"/>
              </a:solidFill>
            </a:endParaRPr>
          </a:p>
          <a:p>
            <a:r>
              <a:rPr lang="fr-CA" dirty="0"/>
              <a:t>Quels sont tes droits?</a:t>
            </a:r>
            <a:endParaRPr lang="fr-CA" dirty="0">
              <a:cs typeface="Arial" panose="020B0604020202020204"/>
            </a:endParaRPr>
          </a:p>
          <a:p>
            <a:r>
              <a:rPr lang="fr-CA" dirty="0"/>
              <a:t>Quelles sont tes responsabilités?</a:t>
            </a:r>
            <a:endParaRPr lang="fr-CA" dirty="0">
              <a:cs typeface="Arial" panose="020B0604020202020204"/>
            </a:endParaRPr>
          </a:p>
        </p:txBody>
      </p:sp>
      <p:pic>
        <p:nvPicPr>
          <p:cNvPr id="1026" name="Picture 2">
            <a:extLst>
              <a:ext uri="{FF2B5EF4-FFF2-40B4-BE49-F238E27FC236}">
                <a16:creationId xmlns:a16="http://schemas.microsoft.com/office/drawing/2014/main" id="{48EF9EC7-5AEB-17EF-10E1-F9F95B91B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723" y="1411572"/>
            <a:ext cx="6242299" cy="4507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2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9678B1E-93C7-3378-BF3B-96B97EE7882B}"/>
              </a:ext>
            </a:extLst>
          </p:cNvPr>
          <p:cNvSpPr>
            <a:spLocks noGrp="1"/>
          </p:cNvSpPr>
          <p:nvPr>
            <p:ph type="body" idx="1"/>
          </p:nvPr>
        </p:nvSpPr>
        <p:spPr>
          <a:xfrm>
            <a:off x="394586" y="342254"/>
            <a:ext cx="5126840" cy="1033221"/>
          </a:xfrm>
        </p:spPr>
        <p:txBody>
          <a:bodyPr/>
          <a:lstStyle/>
          <a:p>
            <a:r>
              <a:rPr lang="fr-FR">
                <a:cs typeface="Arial"/>
              </a:rPr>
              <a:t>Mes libertés</a:t>
            </a:r>
            <a:endParaRPr lang="fr-FR"/>
          </a:p>
        </p:txBody>
      </p:sp>
      <p:pic>
        <p:nvPicPr>
          <p:cNvPr id="4" name="Image 4">
            <a:extLst>
              <a:ext uri="{FF2B5EF4-FFF2-40B4-BE49-F238E27FC236}">
                <a16:creationId xmlns:a16="http://schemas.microsoft.com/office/drawing/2014/main" id="{B2A03767-5C41-DDB4-6FF5-59741FCAA614}"/>
              </a:ext>
            </a:extLst>
          </p:cNvPr>
          <p:cNvPicPr>
            <a:picLocks noGrp="1" noChangeAspect="1"/>
          </p:cNvPicPr>
          <p:nvPr>
            <p:ph type="pic" sz="quarter" idx="16"/>
          </p:nvPr>
        </p:nvPicPr>
        <p:blipFill rotWithShape="1">
          <a:blip r:embed="rId3"/>
          <a:srcRect l="7438" r="7438"/>
          <a:stretch/>
        </p:blipFill>
        <p:spPr>
          <a:xfrm>
            <a:off x="7390160" y="1676295"/>
            <a:ext cx="3790886" cy="3542438"/>
          </a:xfrm>
        </p:spPr>
      </p:pic>
      <p:sp>
        <p:nvSpPr>
          <p:cNvPr id="6" name="ZoneTexte 5">
            <a:extLst>
              <a:ext uri="{FF2B5EF4-FFF2-40B4-BE49-F238E27FC236}">
                <a16:creationId xmlns:a16="http://schemas.microsoft.com/office/drawing/2014/main" id="{547FF603-585B-B069-B5BC-6EF6F04655EF}"/>
              </a:ext>
            </a:extLst>
          </p:cNvPr>
          <p:cNvSpPr txBox="1"/>
          <p:nvPr/>
        </p:nvSpPr>
        <p:spPr>
          <a:xfrm>
            <a:off x="563633" y="2671168"/>
            <a:ext cx="567312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a:cs typeface="Arial"/>
              </a:rPr>
              <a:t>Mise en situation #6</a:t>
            </a:r>
          </a:p>
          <a:p>
            <a:endParaRPr lang="fr-FR" sz="2800">
              <a:cs typeface="Arial"/>
            </a:endParaRPr>
          </a:p>
          <a:p>
            <a:r>
              <a:rPr lang="fr-FR" sz="2800">
                <a:cs typeface="Arial"/>
              </a:rPr>
              <a:t>Mira peut-elle sortir avec Kevin?</a:t>
            </a:r>
          </a:p>
          <a:p>
            <a:endParaRPr lang="fr-FR" sz="2400">
              <a:cs typeface="Arial"/>
            </a:endParaRPr>
          </a:p>
        </p:txBody>
      </p:sp>
    </p:spTree>
    <p:extLst>
      <p:ext uri="{BB962C8B-B14F-4D97-AF65-F5344CB8AC3E}">
        <p14:creationId xmlns:p14="http://schemas.microsoft.com/office/powerpoint/2010/main" val="261563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293844" y="182880"/>
            <a:ext cx="10421938" cy="914400"/>
          </a:xfrm>
        </p:spPr>
        <p:txBody>
          <a:bodyPr/>
          <a:lstStyle/>
          <a:p>
            <a:r>
              <a:rPr lang="fr-FR" b="0" i="0" u="none" strike="noStrike">
                <a:solidFill>
                  <a:srgbClr val="000000"/>
                </a:solidFill>
                <a:effectLst/>
                <a:latin typeface="Calibri Light" panose="020F0302020204030204" pitchFamily="34" charset="0"/>
              </a:rPr>
              <a:t>Plus on grandit, plus la société nous donne des </a:t>
            </a:r>
            <a:r>
              <a:rPr lang="fr-FR" b="1" i="0" u="sng">
                <a:solidFill>
                  <a:srgbClr val="000000"/>
                </a:solidFill>
                <a:effectLst/>
                <a:latin typeface="Calibri Light" panose="020F0302020204030204" pitchFamily="34" charset="0"/>
              </a:rPr>
              <a:t>libertés</a:t>
            </a:r>
            <a:r>
              <a:rPr lang="fr-FR" b="0" i="0" u="none" strike="noStrike">
                <a:solidFill>
                  <a:srgbClr val="000000"/>
                </a:solidFill>
                <a:effectLst/>
                <a:latin typeface="Calibri Light" panose="020F0302020204030204" pitchFamily="34" charset="0"/>
              </a:rPr>
              <a:t>...</a:t>
            </a:r>
            <a:endParaRPr lang="fr-CA"/>
          </a:p>
        </p:txBody>
      </p:sp>
      <p:sp>
        <p:nvSpPr>
          <p:cNvPr id="12" name="ZoneTexte 11">
            <a:extLst>
              <a:ext uri="{FF2B5EF4-FFF2-40B4-BE49-F238E27FC236}">
                <a16:creationId xmlns:a16="http://schemas.microsoft.com/office/drawing/2014/main" id="{8E5BC788-825C-DA56-CC57-DCBD8D0F5563}"/>
              </a:ext>
            </a:extLst>
          </p:cNvPr>
          <p:cNvSpPr txBox="1"/>
          <p:nvPr/>
        </p:nvSpPr>
        <p:spPr>
          <a:xfrm>
            <a:off x="1631092" y="5493262"/>
            <a:ext cx="939113" cy="400110"/>
          </a:xfrm>
          <a:prstGeom prst="rect">
            <a:avLst/>
          </a:prstGeom>
          <a:noFill/>
        </p:spPr>
        <p:txBody>
          <a:bodyPr wrap="square">
            <a:spAutoFit/>
          </a:bodyPr>
          <a:lstStyle/>
          <a:p>
            <a:r>
              <a:rPr lang="fr-FR" sz="2000" b="1" i="0" u="none" strike="noStrike">
                <a:solidFill>
                  <a:srgbClr val="ED7D31"/>
                </a:solidFill>
                <a:effectLst/>
                <a:latin typeface="Calibri" panose="020F0502020204030204" pitchFamily="34" charset="0"/>
              </a:rPr>
              <a:t>12 ans</a:t>
            </a:r>
            <a:r>
              <a:rPr lang="fr-FR" sz="2000" b="0" i="0">
                <a:solidFill>
                  <a:srgbClr val="000000"/>
                </a:solidFill>
                <a:effectLst/>
                <a:latin typeface="Calibri" panose="020F0502020204030204" pitchFamily="34" charset="0"/>
              </a:rPr>
              <a:t>​</a:t>
            </a:r>
            <a:endParaRPr lang="fr-CA" sz="2000"/>
          </a:p>
        </p:txBody>
      </p:sp>
      <p:sp>
        <p:nvSpPr>
          <p:cNvPr id="13" name="ZoneTexte 12">
            <a:extLst>
              <a:ext uri="{FF2B5EF4-FFF2-40B4-BE49-F238E27FC236}">
                <a16:creationId xmlns:a16="http://schemas.microsoft.com/office/drawing/2014/main" id="{318D8273-C4A2-10FE-CFC9-72F4167192FC}"/>
              </a:ext>
            </a:extLst>
          </p:cNvPr>
          <p:cNvSpPr txBox="1"/>
          <p:nvPr/>
        </p:nvSpPr>
        <p:spPr>
          <a:xfrm>
            <a:off x="4236308" y="5460225"/>
            <a:ext cx="939113" cy="400110"/>
          </a:xfrm>
          <a:prstGeom prst="rect">
            <a:avLst/>
          </a:prstGeom>
          <a:noFill/>
        </p:spPr>
        <p:txBody>
          <a:bodyPr wrap="square">
            <a:spAutoFit/>
          </a:bodyPr>
          <a:lstStyle/>
          <a:p>
            <a:r>
              <a:rPr lang="fr-FR" sz="2000" b="1" i="0" u="none" strike="noStrike">
                <a:solidFill>
                  <a:srgbClr val="ED7D31"/>
                </a:solidFill>
                <a:effectLst/>
                <a:latin typeface="Calibri" panose="020F0502020204030204" pitchFamily="34" charset="0"/>
              </a:rPr>
              <a:t>14 ans</a:t>
            </a:r>
            <a:r>
              <a:rPr lang="fr-FR" sz="2000" b="0" i="0">
                <a:solidFill>
                  <a:srgbClr val="000000"/>
                </a:solidFill>
                <a:effectLst/>
                <a:latin typeface="Calibri" panose="020F0502020204030204" pitchFamily="34" charset="0"/>
              </a:rPr>
              <a:t>​</a:t>
            </a:r>
            <a:endParaRPr lang="fr-CA" sz="2000"/>
          </a:p>
        </p:txBody>
      </p:sp>
      <p:sp>
        <p:nvSpPr>
          <p:cNvPr id="14" name="ZoneTexte 13">
            <a:extLst>
              <a:ext uri="{FF2B5EF4-FFF2-40B4-BE49-F238E27FC236}">
                <a16:creationId xmlns:a16="http://schemas.microsoft.com/office/drawing/2014/main" id="{018E3FCE-6F52-8A9E-3EC3-409B948E23F5}"/>
              </a:ext>
            </a:extLst>
          </p:cNvPr>
          <p:cNvSpPr txBox="1"/>
          <p:nvPr/>
        </p:nvSpPr>
        <p:spPr>
          <a:xfrm>
            <a:off x="6625281" y="5460225"/>
            <a:ext cx="939113" cy="400110"/>
          </a:xfrm>
          <a:prstGeom prst="rect">
            <a:avLst/>
          </a:prstGeom>
          <a:noFill/>
        </p:spPr>
        <p:txBody>
          <a:bodyPr wrap="square">
            <a:spAutoFit/>
          </a:bodyPr>
          <a:lstStyle/>
          <a:p>
            <a:r>
              <a:rPr lang="fr-FR" sz="2000" b="1" i="0" u="none" strike="noStrike">
                <a:solidFill>
                  <a:srgbClr val="ED7D31"/>
                </a:solidFill>
                <a:effectLst/>
                <a:latin typeface="Calibri" panose="020F0502020204030204" pitchFamily="34" charset="0"/>
              </a:rPr>
              <a:t>16 ans</a:t>
            </a:r>
            <a:r>
              <a:rPr lang="fr-FR" sz="2000" b="0" i="0">
                <a:solidFill>
                  <a:srgbClr val="000000"/>
                </a:solidFill>
                <a:effectLst/>
                <a:latin typeface="Calibri" panose="020F0502020204030204" pitchFamily="34" charset="0"/>
              </a:rPr>
              <a:t>​</a:t>
            </a:r>
            <a:endParaRPr lang="fr-CA" sz="2000"/>
          </a:p>
        </p:txBody>
      </p:sp>
      <p:sp>
        <p:nvSpPr>
          <p:cNvPr id="15" name="ZoneTexte 14">
            <a:extLst>
              <a:ext uri="{FF2B5EF4-FFF2-40B4-BE49-F238E27FC236}">
                <a16:creationId xmlns:a16="http://schemas.microsoft.com/office/drawing/2014/main" id="{9BFA2B84-3DC6-46A4-94FA-A1DB1DD43A9F}"/>
              </a:ext>
            </a:extLst>
          </p:cNvPr>
          <p:cNvSpPr txBox="1"/>
          <p:nvPr/>
        </p:nvSpPr>
        <p:spPr>
          <a:xfrm>
            <a:off x="9168714" y="5460225"/>
            <a:ext cx="939113" cy="400110"/>
          </a:xfrm>
          <a:prstGeom prst="rect">
            <a:avLst/>
          </a:prstGeom>
          <a:noFill/>
        </p:spPr>
        <p:txBody>
          <a:bodyPr wrap="square">
            <a:spAutoFit/>
          </a:bodyPr>
          <a:lstStyle/>
          <a:p>
            <a:r>
              <a:rPr lang="fr-FR" sz="2000" b="1" i="0" u="none" strike="noStrike">
                <a:solidFill>
                  <a:srgbClr val="ED7D31"/>
                </a:solidFill>
                <a:effectLst/>
                <a:latin typeface="Calibri" panose="020F0502020204030204" pitchFamily="34" charset="0"/>
              </a:rPr>
              <a:t>18 ans</a:t>
            </a:r>
            <a:r>
              <a:rPr lang="fr-FR" sz="2000" b="0" i="0">
                <a:solidFill>
                  <a:srgbClr val="000000"/>
                </a:solidFill>
                <a:effectLst/>
                <a:latin typeface="Calibri" panose="020F0502020204030204" pitchFamily="34" charset="0"/>
              </a:rPr>
              <a:t>​</a:t>
            </a:r>
            <a:endParaRPr lang="fr-CA" sz="2000"/>
          </a:p>
        </p:txBody>
      </p:sp>
      <p:sp>
        <p:nvSpPr>
          <p:cNvPr id="17" name="ZoneTexte 16">
            <a:extLst>
              <a:ext uri="{FF2B5EF4-FFF2-40B4-BE49-F238E27FC236}">
                <a16:creationId xmlns:a16="http://schemas.microsoft.com/office/drawing/2014/main" id="{6D087AB0-D276-4180-6463-0E922C3C11B1}"/>
              </a:ext>
            </a:extLst>
          </p:cNvPr>
          <p:cNvSpPr txBox="1"/>
          <p:nvPr/>
        </p:nvSpPr>
        <p:spPr>
          <a:xfrm>
            <a:off x="992145" y="5860335"/>
            <a:ext cx="2411112" cy="646331"/>
          </a:xfrm>
          <a:prstGeom prst="rect">
            <a:avLst/>
          </a:prstGeom>
          <a:noFill/>
        </p:spPr>
        <p:txBody>
          <a:bodyPr wrap="square">
            <a:spAutoFit/>
          </a:bodyPr>
          <a:lstStyle/>
          <a:p>
            <a:pPr algn="ctr"/>
            <a:r>
              <a:rPr lang="fr-FR" b="0" i="0" u="none" strike="noStrike">
                <a:solidFill>
                  <a:srgbClr val="000000"/>
                </a:solidFill>
                <a:effectLst/>
                <a:latin typeface="Calibri" panose="020F0502020204030204" pitchFamily="34" charset="0"/>
              </a:rPr>
              <a:t>Consentement sexuel avec d'autres ados</a:t>
            </a:r>
            <a:endParaRPr lang="fr-CA"/>
          </a:p>
        </p:txBody>
      </p:sp>
      <p:sp>
        <p:nvSpPr>
          <p:cNvPr id="19" name="ZoneTexte 18">
            <a:extLst>
              <a:ext uri="{FF2B5EF4-FFF2-40B4-BE49-F238E27FC236}">
                <a16:creationId xmlns:a16="http://schemas.microsoft.com/office/drawing/2014/main" id="{4D3C3A29-CA2B-5934-9554-54CF8789B800}"/>
              </a:ext>
            </a:extLst>
          </p:cNvPr>
          <p:cNvSpPr txBox="1"/>
          <p:nvPr/>
        </p:nvSpPr>
        <p:spPr>
          <a:xfrm>
            <a:off x="4020065" y="5854842"/>
            <a:ext cx="1606379" cy="646331"/>
          </a:xfrm>
          <a:prstGeom prst="rect">
            <a:avLst/>
          </a:prstGeom>
          <a:noFill/>
        </p:spPr>
        <p:txBody>
          <a:bodyPr wrap="square">
            <a:spAutoFit/>
          </a:bodyPr>
          <a:lstStyle/>
          <a:p>
            <a:pPr algn="ctr"/>
            <a:r>
              <a:rPr lang="fr-FR" b="0" i="0" u="none" strike="noStrike">
                <a:solidFill>
                  <a:srgbClr val="000000"/>
                </a:solidFill>
                <a:effectLst/>
                <a:latin typeface="Calibri" panose="020F0502020204030204" pitchFamily="34" charset="0"/>
              </a:rPr>
              <a:t>Consentement aux soins</a:t>
            </a:r>
            <a:endParaRPr lang="fr-CA"/>
          </a:p>
        </p:txBody>
      </p:sp>
      <p:sp>
        <p:nvSpPr>
          <p:cNvPr id="21" name="ZoneTexte 20">
            <a:extLst>
              <a:ext uri="{FF2B5EF4-FFF2-40B4-BE49-F238E27FC236}">
                <a16:creationId xmlns:a16="http://schemas.microsoft.com/office/drawing/2014/main" id="{F34CC0BA-93E7-68E8-71A5-94D8DB46C628}"/>
              </a:ext>
            </a:extLst>
          </p:cNvPr>
          <p:cNvSpPr txBox="1"/>
          <p:nvPr/>
        </p:nvSpPr>
        <p:spPr>
          <a:xfrm>
            <a:off x="6486268" y="5854842"/>
            <a:ext cx="1346887" cy="646331"/>
          </a:xfrm>
          <a:prstGeom prst="rect">
            <a:avLst/>
          </a:prstGeom>
          <a:noFill/>
        </p:spPr>
        <p:txBody>
          <a:bodyPr wrap="square">
            <a:spAutoFit/>
          </a:bodyPr>
          <a:lstStyle/>
          <a:p>
            <a:pPr algn="ctr"/>
            <a:r>
              <a:rPr lang="fr-FR" b="0" i="0" u="none" strike="noStrike">
                <a:solidFill>
                  <a:srgbClr val="000000"/>
                </a:solidFill>
                <a:effectLst/>
                <a:latin typeface="Calibri" panose="020F0502020204030204" pitchFamily="34" charset="0"/>
              </a:rPr>
              <a:t>Conduite </a:t>
            </a:r>
          </a:p>
          <a:p>
            <a:pPr algn="ctr"/>
            <a:r>
              <a:rPr lang="fr-FR" b="0" i="0" u="none" strike="noStrike">
                <a:solidFill>
                  <a:srgbClr val="000000"/>
                </a:solidFill>
                <a:effectLst/>
                <a:latin typeface="Calibri" panose="020F0502020204030204" pitchFamily="34" charset="0"/>
              </a:rPr>
              <a:t>automobile</a:t>
            </a:r>
            <a:endParaRPr lang="fr-CA"/>
          </a:p>
        </p:txBody>
      </p:sp>
      <p:sp>
        <p:nvSpPr>
          <p:cNvPr id="23" name="ZoneTexte 22">
            <a:extLst>
              <a:ext uri="{FF2B5EF4-FFF2-40B4-BE49-F238E27FC236}">
                <a16:creationId xmlns:a16="http://schemas.microsoft.com/office/drawing/2014/main" id="{1A764093-C5FC-C9C0-1CE3-91267DF01CDA}"/>
              </a:ext>
            </a:extLst>
          </p:cNvPr>
          <p:cNvSpPr txBox="1"/>
          <p:nvPr/>
        </p:nvSpPr>
        <p:spPr>
          <a:xfrm>
            <a:off x="9183229" y="5893372"/>
            <a:ext cx="1196546" cy="369332"/>
          </a:xfrm>
          <a:prstGeom prst="rect">
            <a:avLst/>
          </a:prstGeom>
          <a:noFill/>
        </p:spPr>
        <p:txBody>
          <a:bodyPr wrap="square">
            <a:spAutoFit/>
          </a:bodyPr>
          <a:lstStyle/>
          <a:p>
            <a:r>
              <a:rPr lang="fr-FR" b="0" i="0" u="none" strike="noStrike">
                <a:solidFill>
                  <a:srgbClr val="000000"/>
                </a:solidFill>
                <a:effectLst/>
                <a:latin typeface="Calibri" panose="020F0502020204030204" pitchFamily="34" charset="0"/>
              </a:rPr>
              <a:t>Majorité</a:t>
            </a:r>
            <a:r>
              <a:rPr lang="fr-FR" b="0" i="0">
                <a:solidFill>
                  <a:srgbClr val="000000"/>
                </a:solidFill>
                <a:effectLst/>
                <a:latin typeface="Calibri" panose="020F0502020204030204" pitchFamily="34" charset="0"/>
              </a:rPr>
              <a:t>​</a:t>
            </a:r>
            <a:endParaRPr lang="fr-CA"/>
          </a:p>
        </p:txBody>
      </p:sp>
      <p:pic>
        <p:nvPicPr>
          <p:cNvPr id="3" name="Image 2">
            <a:extLst>
              <a:ext uri="{FF2B5EF4-FFF2-40B4-BE49-F238E27FC236}">
                <a16:creationId xmlns:a16="http://schemas.microsoft.com/office/drawing/2014/main" id="{7A6ED121-1A97-452E-9A8E-4856B1A0C5ED}"/>
              </a:ext>
            </a:extLst>
          </p:cNvPr>
          <p:cNvPicPr>
            <a:picLocks noChangeAspect="1"/>
          </p:cNvPicPr>
          <p:nvPr/>
        </p:nvPicPr>
        <p:blipFill>
          <a:blip r:embed="rId3"/>
          <a:stretch>
            <a:fillRect/>
          </a:stretch>
        </p:blipFill>
        <p:spPr>
          <a:xfrm>
            <a:off x="3903260" y="1832681"/>
            <a:ext cx="1677242" cy="3660581"/>
          </a:xfrm>
          <a:prstGeom prst="rect">
            <a:avLst/>
          </a:prstGeom>
        </p:spPr>
      </p:pic>
      <p:pic>
        <p:nvPicPr>
          <p:cNvPr id="18" name="Image 17">
            <a:extLst>
              <a:ext uri="{FF2B5EF4-FFF2-40B4-BE49-F238E27FC236}">
                <a16:creationId xmlns:a16="http://schemas.microsoft.com/office/drawing/2014/main" id="{025FAD45-5ADB-4260-9152-43C18DEBD206}"/>
              </a:ext>
            </a:extLst>
          </p:cNvPr>
          <p:cNvPicPr>
            <a:picLocks noChangeAspect="1"/>
          </p:cNvPicPr>
          <p:nvPr/>
        </p:nvPicPr>
        <p:blipFill>
          <a:blip r:embed="rId4"/>
          <a:stretch>
            <a:fillRect/>
          </a:stretch>
        </p:blipFill>
        <p:spPr>
          <a:xfrm>
            <a:off x="1492231" y="2146096"/>
            <a:ext cx="1346098" cy="3314129"/>
          </a:xfrm>
          <a:prstGeom prst="rect">
            <a:avLst/>
          </a:prstGeom>
        </p:spPr>
      </p:pic>
      <p:pic>
        <p:nvPicPr>
          <p:cNvPr id="5" name="Image 4">
            <a:extLst>
              <a:ext uri="{FF2B5EF4-FFF2-40B4-BE49-F238E27FC236}">
                <a16:creationId xmlns:a16="http://schemas.microsoft.com/office/drawing/2014/main" id="{E6F311F1-08B4-B051-EC27-9040C043272C}"/>
              </a:ext>
            </a:extLst>
          </p:cNvPr>
          <p:cNvPicPr>
            <a:picLocks noChangeAspect="1"/>
          </p:cNvPicPr>
          <p:nvPr/>
        </p:nvPicPr>
        <p:blipFill>
          <a:blip r:embed="rId5"/>
          <a:stretch>
            <a:fillRect/>
          </a:stretch>
        </p:blipFill>
        <p:spPr>
          <a:xfrm>
            <a:off x="6408399" y="1510834"/>
            <a:ext cx="1372875" cy="3982428"/>
          </a:xfrm>
          <a:prstGeom prst="rect">
            <a:avLst/>
          </a:prstGeom>
        </p:spPr>
      </p:pic>
      <p:pic>
        <p:nvPicPr>
          <p:cNvPr id="8" name="Image 7">
            <a:extLst>
              <a:ext uri="{FF2B5EF4-FFF2-40B4-BE49-F238E27FC236}">
                <a16:creationId xmlns:a16="http://schemas.microsoft.com/office/drawing/2014/main" id="{DA4C775D-EAAB-82AB-EC6F-00BA10F87BE3}"/>
              </a:ext>
            </a:extLst>
          </p:cNvPr>
          <p:cNvPicPr>
            <a:picLocks noChangeAspect="1"/>
          </p:cNvPicPr>
          <p:nvPr/>
        </p:nvPicPr>
        <p:blipFill>
          <a:blip r:embed="rId6"/>
          <a:stretch>
            <a:fillRect/>
          </a:stretch>
        </p:blipFill>
        <p:spPr>
          <a:xfrm>
            <a:off x="8958787" y="1278193"/>
            <a:ext cx="1407825" cy="4260803"/>
          </a:xfrm>
          <a:prstGeom prst="rect">
            <a:avLst/>
          </a:prstGeom>
        </p:spPr>
      </p:pic>
    </p:spTree>
    <p:extLst>
      <p:ext uri="{BB962C8B-B14F-4D97-AF65-F5344CB8AC3E}">
        <p14:creationId xmlns:p14="http://schemas.microsoft.com/office/powerpoint/2010/main" val="117936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37069" y="513557"/>
            <a:ext cx="4621427" cy="914400"/>
          </a:xfrm>
        </p:spPr>
        <p:txBody>
          <a:bodyPr/>
          <a:lstStyle/>
          <a:p>
            <a:pPr algn="ctr"/>
            <a:r>
              <a:rPr lang="fr-CA"/>
              <a:t>12 ans</a:t>
            </a:r>
            <a:br>
              <a:rPr lang="fr-CA"/>
            </a:br>
            <a:r>
              <a:rPr lang="fr-CA" sz="2400"/>
              <a:t>Consentement sexuel avec d’autres ados</a:t>
            </a:r>
            <a:endParaRPr lang="fr-CA"/>
          </a:p>
        </p:txBody>
      </p:sp>
      <p:sp>
        <p:nvSpPr>
          <p:cNvPr id="16" name="Espace réservé du texte 15">
            <a:extLst>
              <a:ext uri="{FF2B5EF4-FFF2-40B4-BE49-F238E27FC236}">
                <a16:creationId xmlns:a16="http://schemas.microsoft.com/office/drawing/2014/main" id="{F729D655-B0FA-6645-AA69-B73903B58389}"/>
              </a:ext>
            </a:extLst>
          </p:cNvPr>
          <p:cNvSpPr>
            <a:spLocks noGrp="1"/>
          </p:cNvSpPr>
          <p:nvPr>
            <p:ph type="body" sz="quarter" idx="15"/>
          </p:nvPr>
        </p:nvSpPr>
        <p:spPr>
          <a:xfrm>
            <a:off x="1381016" y="0"/>
            <a:ext cx="1933532" cy="415925"/>
          </a:xfrm>
        </p:spPr>
        <p:txBody>
          <a:bodyPr/>
          <a:lstStyle/>
          <a:p>
            <a:r>
              <a:rPr lang="fr-CA"/>
              <a:t>Mes libertés</a:t>
            </a:r>
          </a:p>
        </p:txBody>
      </p:sp>
      <p:sp>
        <p:nvSpPr>
          <p:cNvPr id="19" name="ZoneTexte 18">
            <a:extLst>
              <a:ext uri="{FF2B5EF4-FFF2-40B4-BE49-F238E27FC236}">
                <a16:creationId xmlns:a16="http://schemas.microsoft.com/office/drawing/2014/main" id="{92DD3869-D259-EA8F-01B2-63E9898BCEAD}"/>
              </a:ext>
            </a:extLst>
          </p:cNvPr>
          <p:cNvSpPr txBox="1"/>
          <p:nvPr/>
        </p:nvSpPr>
        <p:spPr>
          <a:xfrm>
            <a:off x="6974358" y="5325946"/>
            <a:ext cx="5440064" cy="1323439"/>
          </a:xfrm>
          <a:prstGeom prst="rect">
            <a:avLst/>
          </a:prstGeom>
          <a:noFill/>
        </p:spPr>
        <p:txBody>
          <a:bodyPr wrap="square">
            <a:spAutoFit/>
          </a:bodyPr>
          <a:lstStyle/>
          <a:p>
            <a:pPr algn="l" rtl="0" fontAlgn="base"/>
            <a:r>
              <a:rPr lang="fr-CA" sz="1600" b="1" i="0" u="none" strike="noStrike">
                <a:solidFill>
                  <a:srgbClr val="000000"/>
                </a:solidFill>
                <a:effectLst/>
                <a:latin typeface="Calibri" panose="020F0502020204030204" pitchFamily="34" charset="0"/>
              </a:rPr>
              <a:t>Avant 18 ans, ton consentement n’est pas valide si:</a:t>
            </a:r>
            <a:r>
              <a:rPr lang="en-US" sz="1600" b="0" i="0">
                <a:solidFill>
                  <a:srgbClr val="000000"/>
                </a:solidFill>
                <a:effectLst/>
                <a:latin typeface="Calibri" panose="020F0502020204030204" pitchFamily="34" charset="0"/>
              </a:rPr>
              <a:t>​</a:t>
            </a:r>
            <a:endParaRPr lang="en-US" sz="1600"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fr-CA" sz="1600" b="0" i="0" u="none" strike="noStrike">
                <a:solidFill>
                  <a:srgbClr val="000000"/>
                </a:solidFill>
                <a:effectLst/>
                <a:latin typeface="Calibri" panose="020F0502020204030204" pitchFamily="34" charset="0"/>
              </a:rPr>
              <a:t>la personne plus âgée est en position de confiance ou d’autorité,</a:t>
            </a:r>
            <a:r>
              <a:rPr lang="en-US" sz="1600" b="0" i="0">
                <a:solidFill>
                  <a:srgbClr val="000000"/>
                </a:solidFill>
                <a:effectLst/>
                <a:latin typeface="Calibri" panose="020F0502020204030204" pitchFamily="34" charset="0"/>
              </a:rPr>
              <a:t>​</a:t>
            </a:r>
            <a:endParaRPr lang="en-US" sz="1600"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fr-CA" sz="1600" b="0" i="0" u="none" strike="noStrike">
                <a:solidFill>
                  <a:srgbClr val="000000"/>
                </a:solidFill>
                <a:effectLst/>
                <a:latin typeface="Calibri" panose="020F0502020204030204" pitchFamily="34" charset="0"/>
              </a:rPr>
              <a:t>il y a une situation de dépendance ou d’exploitation entre vous.</a:t>
            </a:r>
            <a:r>
              <a:rPr lang="fr-CA" sz="1600" b="0" i="0">
                <a:solidFill>
                  <a:srgbClr val="000000"/>
                </a:solidFill>
                <a:effectLst/>
                <a:latin typeface="Calibri" panose="020F0502020204030204" pitchFamily="34" charset="0"/>
              </a:rPr>
              <a:t>​</a:t>
            </a:r>
            <a:endParaRPr lang="fr-CA" sz="1600" b="0" i="0">
              <a:solidFill>
                <a:srgbClr val="000000"/>
              </a:solidFill>
              <a:effectLst/>
              <a:latin typeface="Arial" panose="020B0604020202020204" pitchFamily="34" charset="0"/>
            </a:endParaRPr>
          </a:p>
        </p:txBody>
      </p:sp>
      <p:pic>
        <p:nvPicPr>
          <p:cNvPr id="11271" name="Picture 7">
            <a:extLst>
              <a:ext uri="{FF2B5EF4-FFF2-40B4-BE49-F238E27FC236}">
                <a16:creationId xmlns:a16="http://schemas.microsoft.com/office/drawing/2014/main" id="{F9486F44-AAD4-D999-3702-E52258039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4762" y="1466367"/>
            <a:ext cx="923925"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a:extLst>
              <a:ext uri="{FF2B5EF4-FFF2-40B4-BE49-F238E27FC236}">
                <a16:creationId xmlns:a16="http://schemas.microsoft.com/office/drawing/2014/main" id="{2D81BA15-DA02-5E62-754C-2A4BCA19D7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3981" y="1487689"/>
            <a:ext cx="923925"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a:extLst>
              <a:ext uri="{FF2B5EF4-FFF2-40B4-BE49-F238E27FC236}">
                <a16:creationId xmlns:a16="http://schemas.microsoft.com/office/drawing/2014/main" id="{2ED8D715-30B3-B171-C801-6C8CBB63C6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4036" y="3356026"/>
            <a:ext cx="9334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a:extLst>
              <a:ext uri="{FF2B5EF4-FFF2-40B4-BE49-F238E27FC236}">
                <a16:creationId xmlns:a16="http://schemas.microsoft.com/office/drawing/2014/main" id="{09BA685E-6927-0436-45F5-A2939F7E9F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3813" y="3356026"/>
            <a:ext cx="933450" cy="1200150"/>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a:extLst>
              <a:ext uri="{FF2B5EF4-FFF2-40B4-BE49-F238E27FC236}">
                <a16:creationId xmlns:a16="http://schemas.microsoft.com/office/drawing/2014/main" id="{35EC4FB3-7C53-E4A8-6DF9-C22C478F468C}"/>
              </a:ext>
            </a:extLst>
          </p:cNvPr>
          <p:cNvSpPr txBox="1"/>
          <p:nvPr/>
        </p:nvSpPr>
        <p:spPr>
          <a:xfrm>
            <a:off x="3049030" y="3219620"/>
            <a:ext cx="6098058" cy="369332"/>
          </a:xfrm>
          <a:prstGeom prst="rect">
            <a:avLst/>
          </a:prstGeom>
          <a:noFill/>
        </p:spPr>
        <p:txBody>
          <a:bodyPr wrap="square">
            <a:spAutoFit/>
          </a:bodyPr>
          <a:lstStyle/>
          <a:p>
            <a:r>
              <a:rPr lang="fr-CA" b="0" i="0">
                <a:solidFill>
                  <a:srgbClr val="000000"/>
                </a:solidFill>
                <a:effectLst/>
                <a:latin typeface="Times New Roman" panose="02020603050405020304" pitchFamily="18" charset="0"/>
              </a:rPr>
              <a:t> </a:t>
            </a:r>
            <a:endParaRPr lang="fr-CA"/>
          </a:p>
        </p:txBody>
      </p:sp>
      <p:cxnSp>
        <p:nvCxnSpPr>
          <p:cNvPr id="10" name="Connecteur droit avec flèche 9">
            <a:extLst>
              <a:ext uri="{FF2B5EF4-FFF2-40B4-BE49-F238E27FC236}">
                <a16:creationId xmlns:a16="http://schemas.microsoft.com/office/drawing/2014/main" id="{E9032D7C-4A7C-A230-6EFD-9F72B13D11B4}"/>
              </a:ext>
            </a:extLst>
          </p:cNvPr>
          <p:cNvCxnSpPr/>
          <p:nvPr/>
        </p:nvCxnSpPr>
        <p:spPr>
          <a:xfrm>
            <a:off x="8337487" y="2286000"/>
            <a:ext cx="113448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142280B7-1ADF-DE10-05C5-F1532C25C70F}"/>
              </a:ext>
            </a:extLst>
          </p:cNvPr>
          <p:cNvCxnSpPr/>
          <p:nvPr/>
        </p:nvCxnSpPr>
        <p:spPr>
          <a:xfrm>
            <a:off x="8337486" y="3844989"/>
            <a:ext cx="113448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AC85AFC7-7475-CD49-A623-296FFC3B964D}"/>
              </a:ext>
            </a:extLst>
          </p:cNvPr>
          <p:cNvSpPr txBox="1"/>
          <p:nvPr/>
        </p:nvSpPr>
        <p:spPr>
          <a:xfrm>
            <a:off x="7299218" y="1193391"/>
            <a:ext cx="933450" cy="369332"/>
          </a:xfrm>
          <a:prstGeom prst="rect">
            <a:avLst/>
          </a:prstGeom>
          <a:noFill/>
        </p:spPr>
        <p:txBody>
          <a:bodyPr wrap="square">
            <a:spAutoFit/>
          </a:bodyPr>
          <a:lstStyle/>
          <a:p>
            <a:r>
              <a:rPr lang="fr-CA" b="1" i="0">
                <a:solidFill>
                  <a:srgbClr val="000000"/>
                </a:solidFill>
                <a:effectLst/>
                <a:latin typeface="Calibri" panose="020F0502020204030204" pitchFamily="34" charset="0"/>
              </a:rPr>
              <a:t>Si tu as</a:t>
            </a:r>
            <a:endParaRPr lang="fr-CA" b="1"/>
          </a:p>
        </p:txBody>
      </p:sp>
      <p:sp>
        <p:nvSpPr>
          <p:cNvPr id="33" name="ZoneTexte 32">
            <a:extLst>
              <a:ext uri="{FF2B5EF4-FFF2-40B4-BE49-F238E27FC236}">
                <a16:creationId xmlns:a16="http://schemas.microsoft.com/office/drawing/2014/main" id="{0AE28DF7-561E-415C-7B82-2C28C686E907}"/>
              </a:ext>
            </a:extLst>
          </p:cNvPr>
          <p:cNvSpPr txBox="1"/>
          <p:nvPr/>
        </p:nvSpPr>
        <p:spPr>
          <a:xfrm>
            <a:off x="9028669" y="1205482"/>
            <a:ext cx="2103738" cy="369332"/>
          </a:xfrm>
          <a:prstGeom prst="rect">
            <a:avLst/>
          </a:prstGeom>
          <a:noFill/>
        </p:spPr>
        <p:txBody>
          <a:bodyPr wrap="square">
            <a:spAutoFit/>
          </a:bodyPr>
          <a:lstStyle/>
          <a:p>
            <a:r>
              <a:rPr lang="fr-CA" b="1" i="0">
                <a:solidFill>
                  <a:srgbClr val="000000"/>
                </a:solidFill>
                <a:effectLst/>
                <a:latin typeface="Calibri" panose="020F0502020204030204" pitchFamily="34" charset="0"/>
              </a:rPr>
              <a:t>Écart d’âge maximal</a:t>
            </a:r>
            <a:endParaRPr lang="fr-CA" b="1"/>
          </a:p>
        </p:txBody>
      </p:sp>
      <p:sp>
        <p:nvSpPr>
          <p:cNvPr id="35" name="ZoneTexte 34">
            <a:extLst>
              <a:ext uri="{FF2B5EF4-FFF2-40B4-BE49-F238E27FC236}">
                <a16:creationId xmlns:a16="http://schemas.microsoft.com/office/drawing/2014/main" id="{D2748D36-F6A7-78C6-3A40-4BFCE660202C}"/>
              </a:ext>
            </a:extLst>
          </p:cNvPr>
          <p:cNvSpPr txBox="1"/>
          <p:nvPr/>
        </p:nvSpPr>
        <p:spPr>
          <a:xfrm>
            <a:off x="7263735" y="2740656"/>
            <a:ext cx="1214051" cy="369332"/>
          </a:xfrm>
          <a:prstGeom prst="rect">
            <a:avLst/>
          </a:prstGeom>
          <a:noFill/>
        </p:spPr>
        <p:txBody>
          <a:bodyPr wrap="square">
            <a:spAutoFit/>
          </a:bodyPr>
          <a:lstStyle/>
          <a:p>
            <a:r>
              <a:rPr lang="fr-CA" b="0" i="0">
                <a:solidFill>
                  <a:srgbClr val="000000"/>
                </a:solidFill>
                <a:effectLst/>
                <a:latin typeface="Calibri" panose="020F0502020204030204" pitchFamily="34" charset="0"/>
              </a:rPr>
              <a:t>12-13 ans</a:t>
            </a:r>
            <a:endParaRPr lang="fr-CA"/>
          </a:p>
        </p:txBody>
      </p:sp>
      <p:sp>
        <p:nvSpPr>
          <p:cNvPr id="37" name="ZoneTexte 36">
            <a:extLst>
              <a:ext uri="{FF2B5EF4-FFF2-40B4-BE49-F238E27FC236}">
                <a16:creationId xmlns:a16="http://schemas.microsoft.com/office/drawing/2014/main" id="{2D7B1DF5-CCA1-6096-72A4-48DB3B9E75F4}"/>
              </a:ext>
            </a:extLst>
          </p:cNvPr>
          <p:cNvSpPr txBox="1"/>
          <p:nvPr/>
        </p:nvSpPr>
        <p:spPr>
          <a:xfrm>
            <a:off x="9147088" y="2687839"/>
            <a:ext cx="1668161" cy="369332"/>
          </a:xfrm>
          <a:prstGeom prst="rect">
            <a:avLst/>
          </a:prstGeom>
          <a:noFill/>
        </p:spPr>
        <p:txBody>
          <a:bodyPr wrap="square">
            <a:spAutoFit/>
          </a:bodyPr>
          <a:lstStyle/>
          <a:p>
            <a:r>
              <a:rPr lang="fr-CA" b="0" i="0">
                <a:solidFill>
                  <a:srgbClr val="000000"/>
                </a:solidFill>
                <a:effectLst/>
                <a:latin typeface="Calibri" panose="020F0502020204030204" pitchFamily="34" charset="0"/>
              </a:rPr>
              <a:t>moins de 2 ans</a:t>
            </a:r>
            <a:endParaRPr lang="fr-CA"/>
          </a:p>
        </p:txBody>
      </p:sp>
      <p:sp>
        <p:nvSpPr>
          <p:cNvPr id="39" name="ZoneTexte 38">
            <a:extLst>
              <a:ext uri="{FF2B5EF4-FFF2-40B4-BE49-F238E27FC236}">
                <a16:creationId xmlns:a16="http://schemas.microsoft.com/office/drawing/2014/main" id="{905B7F25-7F23-7485-C5E9-DCCA31CA7830}"/>
              </a:ext>
            </a:extLst>
          </p:cNvPr>
          <p:cNvSpPr txBox="1"/>
          <p:nvPr/>
        </p:nvSpPr>
        <p:spPr>
          <a:xfrm>
            <a:off x="7299218" y="4556176"/>
            <a:ext cx="1176981" cy="369332"/>
          </a:xfrm>
          <a:prstGeom prst="rect">
            <a:avLst/>
          </a:prstGeom>
          <a:noFill/>
        </p:spPr>
        <p:txBody>
          <a:bodyPr wrap="square">
            <a:spAutoFit/>
          </a:bodyPr>
          <a:lstStyle/>
          <a:p>
            <a:r>
              <a:rPr lang="fr-CA" b="0" i="0">
                <a:solidFill>
                  <a:srgbClr val="000000"/>
                </a:solidFill>
                <a:effectLst/>
                <a:latin typeface="Calibri" panose="020F0502020204030204" pitchFamily="34" charset="0"/>
              </a:rPr>
              <a:t>14-15 ans</a:t>
            </a:r>
            <a:endParaRPr lang="fr-CA"/>
          </a:p>
        </p:txBody>
      </p:sp>
      <p:sp>
        <p:nvSpPr>
          <p:cNvPr id="41" name="ZoneTexte 40">
            <a:extLst>
              <a:ext uri="{FF2B5EF4-FFF2-40B4-BE49-F238E27FC236}">
                <a16:creationId xmlns:a16="http://schemas.microsoft.com/office/drawing/2014/main" id="{BD48638D-27CA-F22D-9A5B-B5810261FAD0}"/>
              </a:ext>
            </a:extLst>
          </p:cNvPr>
          <p:cNvSpPr txBox="1"/>
          <p:nvPr/>
        </p:nvSpPr>
        <p:spPr>
          <a:xfrm>
            <a:off x="9209387" y="4577498"/>
            <a:ext cx="1609466" cy="369332"/>
          </a:xfrm>
          <a:prstGeom prst="rect">
            <a:avLst/>
          </a:prstGeom>
          <a:noFill/>
        </p:spPr>
        <p:txBody>
          <a:bodyPr wrap="square">
            <a:spAutoFit/>
          </a:bodyPr>
          <a:lstStyle/>
          <a:p>
            <a:r>
              <a:rPr lang="fr-CA" b="0" i="0">
                <a:solidFill>
                  <a:srgbClr val="000000"/>
                </a:solidFill>
                <a:effectLst/>
                <a:latin typeface="Calibri" panose="020F0502020204030204" pitchFamily="34" charset="0"/>
              </a:rPr>
              <a:t>moins de 5 ans</a:t>
            </a:r>
            <a:endParaRPr lang="fr-CA"/>
          </a:p>
        </p:txBody>
      </p:sp>
      <p:pic>
        <p:nvPicPr>
          <p:cNvPr id="20" name="Image 19">
            <a:extLst>
              <a:ext uri="{FF2B5EF4-FFF2-40B4-BE49-F238E27FC236}">
                <a16:creationId xmlns:a16="http://schemas.microsoft.com/office/drawing/2014/main" id="{89E4EFDB-7755-E529-8FF3-A745A38804A1}"/>
              </a:ext>
            </a:extLst>
          </p:cNvPr>
          <p:cNvPicPr>
            <a:picLocks noChangeAspect="1"/>
          </p:cNvPicPr>
          <p:nvPr/>
        </p:nvPicPr>
        <p:blipFill>
          <a:blip r:embed="rId7"/>
          <a:stretch>
            <a:fillRect/>
          </a:stretch>
        </p:blipFill>
        <p:spPr>
          <a:xfrm>
            <a:off x="1540922" y="2017857"/>
            <a:ext cx="1878603" cy="4625168"/>
          </a:xfrm>
          <a:prstGeom prst="rect">
            <a:avLst/>
          </a:prstGeom>
        </p:spPr>
      </p:pic>
    </p:spTree>
    <p:extLst>
      <p:ext uri="{BB962C8B-B14F-4D97-AF65-F5344CB8AC3E}">
        <p14:creationId xmlns:p14="http://schemas.microsoft.com/office/powerpoint/2010/main" val="263999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7451124" y="667206"/>
            <a:ext cx="4559644" cy="914400"/>
          </a:xfrm>
        </p:spPr>
        <p:txBody>
          <a:bodyPr/>
          <a:lstStyle/>
          <a:p>
            <a:pPr algn="ctr"/>
            <a:r>
              <a:rPr lang="fr-CA"/>
              <a:t>14 ans</a:t>
            </a:r>
            <a:br>
              <a:rPr lang="fr-CA"/>
            </a:br>
            <a:r>
              <a:rPr lang="fr-CA" sz="2800"/>
              <a:t>Consentement aux soins</a:t>
            </a:r>
            <a:endParaRPr lang="fr-CA"/>
          </a:p>
        </p:txBody>
      </p:sp>
      <p:sp>
        <p:nvSpPr>
          <p:cNvPr id="16" name="Espace réservé du texte 15">
            <a:extLst>
              <a:ext uri="{FF2B5EF4-FFF2-40B4-BE49-F238E27FC236}">
                <a16:creationId xmlns:a16="http://schemas.microsoft.com/office/drawing/2014/main" id="{6975FDB2-73B5-934A-A98C-769A219A4A9F}"/>
              </a:ext>
            </a:extLst>
          </p:cNvPr>
          <p:cNvSpPr>
            <a:spLocks noGrp="1"/>
          </p:cNvSpPr>
          <p:nvPr>
            <p:ph type="body" sz="quarter" idx="15"/>
          </p:nvPr>
        </p:nvSpPr>
        <p:spPr>
          <a:xfrm>
            <a:off x="8582510" y="115416"/>
            <a:ext cx="3104264" cy="415925"/>
          </a:xfrm>
        </p:spPr>
        <p:txBody>
          <a:bodyPr/>
          <a:lstStyle/>
          <a:p>
            <a:r>
              <a:rPr lang="fr-CA"/>
              <a:t>Mes responsabilités</a:t>
            </a:r>
          </a:p>
        </p:txBody>
      </p:sp>
      <p:sp>
        <p:nvSpPr>
          <p:cNvPr id="8" name="ZoneTexte 7">
            <a:extLst>
              <a:ext uri="{FF2B5EF4-FFF2-40B4-BE49-F238E27FC236}">
                <a16:creationId xmlns:a16="http://schemas.microsoft.com/office/drawing/2014/main" id="{3AF6E4C7-FD18-47C7-D801-8641904F3ACA}"/>
              </a:ext>
            </a:extLst>
          </p:cNvPr>
          <p:cNvSpPr txBox="1"/>
          <p:nvPr/>
        </p:nvSpPr>
        <p:spPr>
          <a:xfrm>
            <a:off x="701247" y="2053352"/>
            <a:ext cx="5394753" cy="3108543"/>
          </a:xfrm>
          <a:prstGeom prst="rect">
            <a:avLst/>
          </a:prstGeom>
          <a:noFill/>
        </p:spPr>
        <p:txBody>
          <a:bodyPr wrap="square">
            <a:spAutoFit/>
          </a:bodyPr>
          <a:lstStyle/>
          <a:p>
            <a:pPr algn="l" rtl="0" fontAlgn="base"/>
            <a:r>
              <a:rPr lang="fr-FR" sz="2800" b="0" i="0" u="none" strike="noStrike">
                <a:solidFill>
                  <a:srgbClr val="000000"/>
                </a:solidFill>
                <a:effectLst/>
                <a:latin typeface="Calibri" panose="020F0502020204030204" pitchFamily="34" charset="0"/>
              </a:rPr>
              <a:t>À partir de 14 ans, une personne peut accepter ou refuser elle-même des soins de santé. </a:t>
            </a:r>
            <a:r>
              <a:rPr lang="en-US" sz="2800" b="0" i="0">
                <a:solidFill>
                  <a:srgbClr val="000000"/>
                </a:solidFill>
                <a:effectLst/>
                <a:latin typeface="Calibri" panose="020F0502020204030204" pitchFamily="34" charset="0"/>
              </a:rPr>
              <a:t>​</a:t>
            </a:r>
            <a:endParaRPr lang="en-US" sz="2800" b="0" i="0">
              <a:solidFill>
                <a:srgbClr val="000000"/>
              </a:solidFill>
              <a:effectLst/>
              <a:latin typeface="Segoe UI" panose="020B0502040204020203" pitchFamily="34" charset="0"/>
            </a:endParaRPr>
          </a:p>
          <a:p>
            <a:pPr algn="l" rtl="0" fontAlgn="base"/>
            <a:r>
              <a:rPr lang="fr-FR" sz="2800" b="0" i="0">
                <a:solidFill>
                  <a:srgbClr val="000000"/>
                </a:solidFill>
                <a:effectLst/>
                <a:latin typeface="Calibri" panose="020F0502020204030204" pitchFamily="34" charset="0"/>
              </a:rPr>
              <a:t>​</a:t>
            </a:r>
            <a:endParaRPr lang="fr-FR" sz="2800" b="0" i="0">
              <a:solidFill>
                <a:srgbClr val="000000"/>
              </a:solidFill>
              <a:effectLst/>
              <a:latin typeface="Segoe UI" panose="020B0502040204020203" pitchFamily="34" charset="0"/>
            </a:endParaRPr>
          </a:p>
          <a:p>
            <a:pPr algn="l" rtl="0" fontAlgn="base"/>
            <a:r>
              <a:rPr lang="fr-FR" sz="2800" b="0" i="0" u="none" strike="noStrike">
                <a:solidFill>
                  <a:srgbClr val="000000"/>
                </a:solidFill>
                <a:effectLst/>
                <a:latin typeface="Calibri" panose="020F0502020204030204" pitchFamily="34" charset="0"/>
              </a:rPr>
              <a:t>Peux-tu nommer des exemples de soins de santé?</a:t>
            </a:r>
            <a:endParaRPr lang="en-US" sz="2800" b="0" i="0">
              <a:solidFill>
                <a:srgbClr val="000000"/>
              </a:solidFill>
              <a:effectLst/>
              <a:latin typeface="Segoe UI" panose="020B0502040204020203" pitchFamily="34" charset="0"/>
            </a:endParaRPr>
          </a:p>
          <a:p>
            <a:pPr algn="l" rtl="0" fontAlgn="base"/>
            <a:endParaRPr lang="fr-CA" sz="2800" b="0" i="0">
              <a:solidFill>
                <a:srgbClr val="000000"/>
              </a:solidFill>
              <a:effectLst/>
              <a:latin typeface="Segoe UI" panose="020B0502040204020203" pitchFamily="34" charset="0"/>
            </a:endParaRPr>
          </a:p>
        </p:txBody>
      </p:sp>
      <p:pic>
        <p:nvPicPr>
          <p:cNvPr id="3" name="Image 2">
            <a:extLst>
              <a:ext uri="{FF2B5EF4-FFF2-40B4-BE49-F238E27FC236}">
                <a16:creationId xmlns:a16="http://schemas.microsoft.com/office/drawing/2014/main" id="{1A00B8E6-F60E-7C3C-98BF-EA5396D277F0}"/>
              </a:ext>
            </a:extLst>
          </p:cNvPr>
          <p:cNvPicPr>
            <a:picLocks noChangeAspect="1"/>
          </p:cNvPicPr>
          <p:nvPr/>
        </p:nvPicPr>
        <p:blipFill>
          <a:blip r:embed="rId3"/>
          <a:stretch>
            <a:fillRect/>
          </a:stretch>
        </p:blipFill>
        <p:spPr>
          <a:xfrm>
            <a:off x="8773775" y="1717471"/>
            <a:ext cx="2248317" cy="4906953"/>
          </a:xfrm>
          <a:prstGeom prst="rect">
            <a:avLst/>
          </a:prstGeom>
        </p:spPr>
      </p:pic>
    </p:spTree>
    <p:extLst>
      <p:ext uri="{BB962C8B-B14F-4D97-AF65-F5344CB8AC3E}">
        <p14:creationId xmlns:p14="http://schemas.microsoft.com/office/powerpoint/2010/main" val="396579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208535" y="611673"/>
            <a:ext cx="5212080" cy="914400"/>
          </a:xfrm>
        </p:spPr>
        <p:txBody>
          <a:bodyPr/>
          <a:lstStyle/>
          <a:p>
            <a:pPr algn="ctr"/>
            <a:r>
              <a:rPr lang="fr-CA"/>
              <a:t>16 ans</a:t>
            </a:r>
            <a:br>
              <a:rPr lang="fr-CA"/>
            </a:br>
            <a:r>
              <a:rPr lang="fr-CA" sz="3200"/>
              <a:t>Conduite automobile</a:t>
            </a:r>
            <a:endParaRPr lang="fr-CA"/>
          </a:p>
        </p:txBody>
      </p:sp>
      <p:sp>
        <p:nvSpPr>
          <p:cNvPr id="15" name="Espace réservé du texte 14">
            <a:extLst>
              <a:ext uri="{FF2B5EF4-FFF2-40B4-BE49-F238E27FC236}">
                <a16:creationId xmlns:a16="http://schemas.microsoft.com/office/drawing/2014/main" id="{FA36EEC9-3F2C-8242-887E-20759CDF92DD}"/>
              </a:ext>
            </a:extLst>
          </p:cNvPr>
          <p:cNvSpPr>
            <a:spLocks noGrp="1"/>
          </p:cNvSpPr>
          <p:nvPr>
            <p:ph type="body" sz="quarter" idx="14"/>
          </p:nvPr>
        </p:nvSpPr>
        <p:spPr>
          <a:xfrm>
            <a:off x="6740912" y="768591"/>
            <a:ext cx="5212080" cy="4114800"/>
          </a:xfrm>
        </p:spPr>
        <p:txBody>
          <a:bodyPr/>
          <a:lstStyle/>
          <a:p>
            <a:pPr algn="l" rtl="0" fontAlgn="base"/>
            <a:r>
              <a:rPr lang="fr-FR" b="0" i="0" u="none" strike="noStrike">
                <a:solidFill>
                  <a:srgbClr val="000000"/>
                </a:solidFill>
                <a:effectLst/>
                <a:latin typeface="Calibri" panose="020F0502020204030204" pitchFamily="34" charset="0"/>
              </a:rPr>
              <a:t>À partir de 16 ans une personne peut avoir un </a:t>
            </a:r>
            <a:r>
              <a:rPr lang="fr-FR" b="1" i="0" u="none" strike="noStrike">
                <a:solidFill>
                  <a:srgbClr val="000000"/>
                </a:solidFill>
                <a:effectLst/>
                <a:latin typeface="Calibri" panose="020F0502020204030204" pitchFamily="34" charset="0"/>
              </a:rPr>
              <a:t>permis de conduire.</a:t>
            </a:r>
            <a:r>
              <a:rPr lang="fr-FR" b="0" i="0" u="none" strike="noStrike">
                <a:solidFill>
                  <a:srgbClr val="000000"/>
                </a:solidFill>
                <a:effectLst/>
                <a:latin typeface="Calibri" panose="020F0502020204030204" pitchFamily="34" charset="0"/>
              </a:rPr>
              <a:t> Elle se doit de suivre le Code de la sécurité routière, comme tous les autres conducteurs!</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fr-FR" b="0" i="0">
                <a:solidFill>
                  <a:srgbClr val="000000"/>
                </a:solidFill>
                <a:effectLst/>
                <a:latin typeface="Calibri" panose="020F0502020204030204" pitchFamily="34" charset="0"/>
              </a:rPr>
              <a:t>​</a:t>
            </a:r>
            <a:endParaRPr lang="fr-FR" b="0" i="0">
              <a:solidFill>
                <a:srgbClr val="000000"/>
              </a:solidFill>
              <a:effectLst/>
              <a:latin typeface="Segoe UI" panose="020B0502040204020203" pitchFamily="34" charset="0"/>
            </a:endParaRPr>
          </a:p>
          <a:p>
            <a:pPr algn="l" rtl="0" fontAlgn="base"/>
            <a:r>
              <a:rPr lang="fr-FR" b="0" i="0" u="none" strike="noStrike">
                <a:solidFill>
                  <a:srgbClr val="000000"/>
                </a:solidFill>
                <a:effectLst/>
                <a:latin typeface="Calibri" panose="020F0502020204030204" pitchFamily="34" charset="0"/>
              </a:rPr>
              <a:t>Connais-tu des règles se trouvant dans ce code?</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fr-FR" b="0" i="0">
                <a:solidFill>
                  <a:srgbClr val="000000"/>
                </a:solidFill>
                <a:effectLst/>
                <a:latin typeface="Calibri" panose="020F0502020204030204" pitchFamily="34" charset="0"/>
              </a:rPr>
              <a:t>​</a:t>
            </a:r>
            <a:endParaRPr lang="fr-FR" b="0" i="0">
              <a:solidFill>
                <a:srgbClr val="000000"/>
              </a:solidFill>
              <a:effectLst/>
              <a:latin typeface="Segoe UI" panose="020B0502040204020203" pitchFamily="34" charset="0"/>
            </a:endParaRPr>
          </a:p>
          <a:p>
            <a:pPr algn="l" rtl="0" fontAlgn="base"/>
            <a:r>
              <a:rPr lang="fr-FR" b="0" i="0" u="none" strike="noStrike">
                <a:solidFill>
                  <a:srgbClr val="000000"/>
                </a:solidFill>
                <a:effectLst/>
                <a:latin typeface="Calibri" panose="020F0502020204030204" pitchFamily="34" charset="0"/>
              </a:rPr>
              <a:t>Que se passe-t-il si un conducteur brise trop souvent ces règles?</a:t>
            </a:r>
            <a:endParaRPr lang="en-US" b="0" i="0">
              <a:solidFill>
                <a:srgbClr val="000000"/>
              </a:solidFill>
              <a:effectLst/>
              <a:latin typeface="Segoe UI" panose="020B0502040204020203" pitchFamily="34" charset="0"/>
            </a:endParaRPr>
          </a:p>
          <a:p>
            <a:endParaRPr lang="fr-CA"/>
          </a:p>
        </p:txBody>
      </p:sp>
      <p:sp>
        <p:nvSpPr>
          <p:cNvPr id="16" name="Espace réservé du texte 15">
            <a:extLst>
              <a:ext uri="{FF2B5EF4-FFF2-40B4-BE49-F238E27FC236}">
                <a16:creationId xmlns:a16="http://schemas.microsoft.com/office/drawing/2014/main" id="{F729D655-B0FA-6645-AA69-B73903B58389}"/>
              </a:ext>
            </a:extLst>
          </p:cNvPr>
          <p:cNvSpPr>
            <a:spLocks noGrp="1"/>
          </p:cNvSpPr>
          <p:nvPr>
            <p:ph type="body" sz="quarter" idx="15"/>
          </p:nvPr>
        </p:nvSpPr>
        <p:spPr>
          <a:xfrm>
            <a:off x="303041" y="18364"/>
            <a:ext cx="4188928" cy="415925"/>
          </a:xfrm>
        </p:spPr>
        <p:txBody>
          <a:bodyPr/>
          <a:lstStyle/>
          <a:p>
            <a:pPr algn="ctr"/>
            <a:r>
              <a:rPr lang="fr-CA"/>
              <a:t>Mes libertés</a:t>
            </a:r>
          </a:p>
        </p:txBody>
      </p:sp>
      <p:pic>
        <p:nvPicPr>
          <p:cNvPr id="3" name="Image 2">
            <a:extLst>
              <a:ext uri="{FF2B5EF4-FFF2-40B4-BE49-F238E27FC236}">
                <a16:creationId xmlns:a16="http://schemas.microsoft.com/office/drawing/2014/main" id="{86314FA9-A14F-8C6B-BC3A-B096207E9843}"/>
              </a:ext>
            </a:extLst>
          </p:cNvPr>
          <p:cNvPicPr>
            <a:picLocks noChangeAspect="1"/>
          </p:cNvPicPr>
          <p:nvPr/>
        </p:nvPicPr>
        <p:blipFill>
          <a:blip r:embed="rId3"/>
          <a:stretch>
            <a:fillRect/>
          </a:stretch>
        </p:blipFill>
        <p:spPr>
          <a:xfrm>
            <a:off x="1721372" y="1917290"/>
            <a:ext cx="1696896" cy="4922346"/>
          </a:xfrm>
          <a:prstGeom prst="rect">
            <a:avLst/>
          </a:prstGeom>
        </p:spPr>
      </p:pic>
    </p:spTree>
    <p:extLst>
      <p:ext uri="{BB962C8B-B14F-4D97-AF65-F5344CB8AC3E}">
        <p14:creationId xmlns:p14="http://schemas.microsoft.com/office/powerpoint/2010/main" val="102085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8674953" y="667206"/>
            <a:ext cx="2548210" cy="914400"/>
          </a:xfrm>
        </p:spPr>
        <p:txBody>
          <a:bodyPr/>
          <a:lstStyle/>
          <a:p>
            <a:pPr algn="ctr"/>
            <a:r>
              <a:rPr lang="fr-CA"/>
              <a:t>18 ans</a:t>
            </a:r>
            <a:br>
              <a:rPr lang="fr-CA"/>
            </a:br>
            <a:r>
              <a:rPr lang="fr-CA" sz="3200"/>
              <a:t>Majorité</a:t>
            </a:r>
            <a:endParaRPr lang="fr-CA"/>
          </a:p>
        </p:txBody>
      </p:sp>
      <p:sp>
        <p:nvSpPr>
          <p:cNvPr id="16" name="Espace réservé du texte 15">
            <a:extLst>
              <a:ext uri="{FF2B5EF4-FFF2-40B4-BE49-F238E27FC236}">
                <a16:creationId xmlns:a16="http://schemas.microsoft.com/office/drawing/2014/main" id="{6975FDB2-73B5-934A-A98C-769A219A4A9F}"/>
              </a:ext>
            </a:extLst>
          </p:cNvPr>
          <p:cNvSpPr>
            <a:spLocks noGrp="1"/>
          </p:cNvSpPr>
          <p:nvPr>
            <p:ph type="body" sz="quarter" idx="15"/>
          </p:nvPr>
        </p:nvSpPr>
        <p:spPr>
          <a:xfrm>
            <a:off x="8582510" y="115416"/>
            <a:ext cx="3104264" cy="415925"/>
          </a:xfrm>
        </p:spPr>
        <p:txBody>
          <a:bodyPr/>
          <a:lstStyle/>
          <a:p>
            <a:r>
              <a:rPr lang="fr-CA"/>
              <a:t>Mes responsabilités</a:t>
            </a:r>
          </a:p>
        </p:txBody>
      </p:sp>
      <p:sp>
        <p:nvSpPr>
          <p:cNvPr id="8" name="ZoneTexte 7">
            <a:extLst>
              <a:ext uri="{FF2B5EF4-FFF2-40B4-BE49-F238E27FC236}">
                <a16:creationId xmlns:a16="http://schemas.microsoft.com/office/drawing/2014/main" id="{3AF6E4C7-FD18-47C7-D801-8641904F3ACA}"/>
              </a:ext>
            </a:extLst>
          </p:cNvPr>
          <p:cNvSpPr txBox="1"/>
          <p:nvPr/>
        </p:nvSpPr>
        <p:spPr>
          <a:xfrm>
            <a:off x="910878" y="912742"/>
            <a:ext cx="5394753" cy="4401205"/>
          </a:xfrm>
          <a:prstGeom prst="rect">
            <a:avLst/>
          </a:prstGeom>
          <a:noFill/>
        </p:spPr>
        <p:txBody>
          <a:bodyPr wrap="square">
            <a:spAutoFit/>
          </a:bodyPr>
          <a:lstStyle/>
          <a:p>
            <a:pPr algn="l" rtl="0" fontAlgn="base"/>
            <a:r>
              <a:rPr lang="fr-CA" sz="2800" b="0" i="0" u="none" strike="noStrike">
                <a:solidFill>
                  <a:srgbClr val="000000"/>
                </a:solidFill>
                <a:effectLst/>
                <a:latin typeface="Calibri" panose="020F0502020204030204" pitchFamily="34" charset="0"/>
              </a:rPr>
              <a:t>Lorsqu'une personne atteint l'âge de 18 ans, elle est adulte aux yeux de la loi. Elle a donc toutes les libertés d'un adulte. </a:t>
            </a:r>
            <a:r>
              <a:rPr lang="fr-FR" sz="2800" b="0" i="0">
                <a:solidFill>
                  <a:srgbClr val="000000"/>
                </a:solidFill>
                <a:effectLst/>
                <a:latin typeface="Calibri" panose="020F0502020204030204" pitchFamily="34" charset="0"/>
              </a:rPr>
              <a:t>​</a:t>
            </a:r>
            <a:endParaRPr lang="fr-FR" sz="2800" b="0" i="0">
              <a:solidFill>
                <a:srgbClr val="000000"/>
              </a:solidFill>
              <a:effectLst/>
              <a:latin typeface="Segoe UI" panose="020B0502040204020203" pitchFamily="34" charset="0"/>
            </a:endParaRPr>
          </a:p>
          <a:p>
            <a:pPr algn="l" rtl="0" fontAlgn="base"/>
            <a:r>
              <a:rPr lang="fr-FR" sz="2800" b="0" i="0">
                <a:solidFill>
                  <a:srgbClr val="000000"/>
                </a:solidFill>
                <a:effectLst/>
                <a:latin typeface="Calibri" panose="020F0502020204030204" pitchFamily="34" charset="0"/>
              </a:rPr>
              <a:t>​</a:t>
            </a:r>
            <a:endParaRPr lang="fr-FR" sz="2800" b="0" i="0">
              <a:solidFill>
                <a:srgbClr val="000000"/>
              </a:solidFill>
              <a:effectLst/>
              <a:latin typeface="Segoe UI" panose="020B0502040204020203" pitchFamily="34" charset="0"/>
            </a:endParaRPr>
          </a:p>
          <a:p>
            <a:pPr algn="l" rtl="0" fontAlgn="base"/>
            <a:r>
              <a:rPr lang="fr-FR" sz="2800" b="0" i="0">
                <a:solidFill>
                  <a:srgbClr val="000000"/>
                </a:solidFill>
                <a:effectLst/>
                <a:latin typeface="Calibri" panose="020F0502020204030204" pitchFamily="34" charset="0"/>
              </a:rPr>
              <a:t>​</a:t>
            </a:r>
            <a:endParaRPr lang="fr-FR" sz="2800" b="0" i="0">
              <a:solidFill>
                <a:srgbClr val="000000"/>
              </a:solidFill>
              <a:effectLst/>
              <a:latin typeface="Segoe UI" panose="020B0502040204020203" pitchFamily="34" charset="0"/>
            </a:endParaRPr>
          </a:p>
          <a:p>
            <a:pPr algn="l" rtl="0" fontAlgn="base"/>
            <a:r>
              <a:rPr lang="fr-FR" sz="2800" b="0" i="0" u="none" strike="noStrike">
                <a:solidFill>
                  <a:srgbClr val="000000"/>
                </a:solidFill>
                <a:effectLst/>
                <a:latin typeface="Calibri" panose="020F0502020204030204" pitchFamily="34" charset="0"/>
              </a:rPr>
              <a:t>Quelles libertés une personne de 18 ans a-t-elle qu'une personne de 17 ans n'a pas? </a:t>
            </a:r>
            <a:endParaRPr lang="en-US" sz="2800" b="0" i="0">
              <a:solidFill>
                <a:srgbClr val="000000"/>
              </a:solidFill>
              <a:effectLst/>
              <a:latin typeface="Segoe UI" panose="020B0502040204020203" pitchFamily="34" charset="0"/>
            </a:endParaRPr>
          </a:p>
          <a:p>
            <a:pPr algn="l" rtl="0" fontAlgn="base"/>
            <a:endParaRPr lang="fr-CA" sz="2800" b="0" i="0">
              <a:solidFill>
                <a:srgbClr val="000000"/>
              </a:solidFill>
              <a:effectLst/>
              <a:latin typeface="Segoe UI" panose="020B0502040204020203" pitchFamily="34" charset="0"/>
            </a:endParaRPr>
          </a:p>
        </p:txBody>
      </p:sp>
      <p:pic>
        <p:nvPicPr>
          <p:cNvPr id="3" name="Image 2">
            <a:extLst>
              <a:ext uri="{FF2B5EF4-FFF2-40B4-BE49-F238E27FC236}">
                <a16:creationId xmlns:a16="http://schemas.microsoft.com/office/drawing/2014/main" id="{40C9D1D3-1EE0-5BE2-9C37-AA74D97C62D6}"/>
              </a:ext>
            </a:extLst>
          </p:cNvPr>
          <p:cNvPicPr>
            <a:picLocks noChangeAspect="1"/>
          </p:cNvPicPr>
          <p:nvPr/>
        </p:nvPicPr>
        <p:blipFill>
          <a:blip r:embed="rId3"/>
          <a:stretch>
            <a:fillRect/>
          </a:stretch>
        </p:blipFill>
        <p:spPr>
          <a:xfrm>
            <a:off x="9005546" y="1717471"/>
            <a:ext cx="1616330" cy="4891848"/>
          </a:xfrm>
          <a:prstGeom prst="rect">
            <a:avLst/>
          </a:prstGeom>
        </p:spPr>
      </p:pic>
    </p:spTree>
    <p:extLst>
      <p:ext uri="{BB962C8B-B14F-4D97-AF65-F5344CB8AC3E}">
        <p14:creationId xmlns:p14="http://schemas.microsoft.com/office/powerpoint/2010/main" val="386911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F627D0D-70F6-A8B6-038E-6C4502337D70}"/>
              </a:ext>
            </a:extLst>
          </p:cNvPr>
          <p:cNvSpPr>
            <a:spLocks noGrp="1"/>
          </p:cNvSpPr>
          <p:nvPr>
            <p:ph type="body" idx="1"/>
          </p:nvPr>
        </p:nvSpPr>
        <p:spPr>
          <a:xfrm>
            <a:off x="394586" y="303508"/>
            <a:ext cx="6030907" cy="929899"/>
          </a:xfrm>
        </p:spPr>
        <p:txBody>
          <a:bodyPr/>
          <a:lstStyle/>
          <a:p>
            <a:r>
              <a:rPr lang="fr-FR">
                <a:cs typeface="Arial"/>
              </a:rPr>
              <a:t>Mes protections</a:t>
            </a:r>
            <a:endParaRPr lang="fr-FR"/>
          </a:p>
        </p:txBody>
      </p:sp>
      <p:sp>
        <p:nvSpPr>
          <p:cNvPr id="6" name="ZoneTexte 5">
            <a:extLst>
              <a:ext uri="{FF2B5EF4-FFF2-40B4-BE49-F238E27FC236}">
                <a16:creationId xmlns:a16="http://schemas.microsoft.com/office/drawing/2014/main" id="{31077DCB-924F-DA66-414C-7C6711AF61A6}"/>
              </a:ext>
            </a:extLst>
          </p:cNvPr>
          <p:cNvSpPr txBox="1"/>
          <p:nvPr/>
        </p:nvSpPr>
        <p:spPr>
          <a:xfrm>
            <a:off x="468383" y="2567259"/>
            <a:ext cx="5673121"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a:cs typeface="Arial"/>
              </a:rPr>
              <a:t>Mise en situation #11</a:t>
            </a:r>
          </a:p>
          <a:p>
            <a:endParaRPr lang="fr-FR" sz="2800">
              <a:cs typeface="Arial"/>
            </a:endParaRPr>
          </a:p>
          <a:p>
            <a:r>
              <a:rPr lang="fr-FR" sz="2800">
                <a:cs typeface="Arial"/>
              </a:rPr>
              <a:t>Que décidera le juge dans le cas de la garde de Julie?</a:t>
            </a:r>
          </a:p>
          <a:p>
            <a:endParaRPr lang="fr-FR" sz="2400">
              <a:cs typeface="Arial"/>
            </a:endParaRPr>
          </a:p>
        </p:txBody>
      </p:sp>
      <p:pic>
        <p:nvPicPr>
          <p:cNvPr id="10" name="Image 10">
            <a:extLst>
              <a:ext uri="{FF2B5EF4-FFF2-40B4-BE49-F238E27FC236}">
                <a16:creationId xmlns:a16="http://schemas.microsoft.com/office/drawing/2014/main" id="{529D3D04-CEFF-6CFD-166C-87E7DCF87771}"/>
              </a:ext>
            </a:extLst>
          </p:cNvPr>
          <p:cNvPicPr>
            <a:picLocks noGrp="1" noChangeAspect="1"/>
          </p:cNvPicPr>
          <p:nvPr>
            <p:ph type="pic" sz="quarter" idx="16"/>
          </p:nvPr>
        </p:nvPicPr>
        <p:blipFill rotWithShape="1">
          <a:blip r:embed="rId3"/>
          <a:srcRect l="1395" r="1395"/>
          <a:stretch/>
        </p:blipFill>
        <p:spPr>
          <a:xfrm>
            <a:off x="7235664" y="1471829"/>
            <a:ext cx="3764568" cy="3912625"/>
          </a:xfrm>
        </p:spPr>
      </p:pic>
    </p:spTree>
    <p:extLst>
      <p:ext uri="{BB962C8B-B14F-4D97-AF65-F5344CB8AC3E}">
        <p14:creationId xmlns:p14="http://schemas.microsoft.com/office/powerpoint/2010/main" val="254919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215294" y="200180"/>
            <a:ext cx="6897788" cy="914400"/>
          </a:xfrm>
        </p:spPr>
        <p:txBody>
          <a:bodyPr/>
          <a:lstStyle/>
          <a:p>
            <a:r>
              <a:rPr lang="fr-FR" b="0" i="0">
                <a:solidFill>
                  <a:srgbClr val="000000"/>
                </a:solidFill>
                <a:effectLst/>
                <a:latin typeface="Calibri Light" panose="020F0302020204030204" pitchFamily="34" charset="0"/>
              </a:rPr>
              <a:t>La protection de la jeunesse (DPJ)</a:t>
            </a:r>
            <a:endParaRPr lang="fr-CA"/>
          </a:p>
        </p:txBody>
      </p:sp>
      <p:sp>
        <p:nvSpPr>
          <p:cNvPr id="4" name="Espace réservé du contenu 3">
            <a:extLst>
              <a:ext uri="{FF2B5EF4-FFF2-40B4-BE49-F238E27FC236}">
                <a16:creationId xmlns:a16="http://schemas.microsoft.com/office/drawing/2014/main" id="{A07703CB-BA2D-0B4B-8E3D-1123D99A35FC}"/>
              </a:ext>
            </a:extLst>
          </p:cNvPr>
          <p:cNvSpPr>
            <a:spLocks noGrp="1"/>
          </p:cNvSpPr>
          <p:nvPr>
            <p:ph sz="quarter" idx="17"/>
          </p:nvPr>
        </p:nvSpPr>
        <p:spPr>
          <a:xfrm>
            <a:off x="215294" y="1628620"/>
            <a:ext cx="6185533" cy="4603738"/>
          </a:xfrm>
        </p:spPr>
        <p:txBody>
          <a:bodyPr vert="horz" lIns="0" tIns="0" rIns="0" bIns="0" rtlCol="0" anchor="t">
            <a:noAutofit/>
          </a:bodyPr>
          <a:lstStyle/>
          <a:p>
            <a:pPr fontAlgn="base"/>
            <a:r>
              <a:rPr lang="fr-FR" b="0" i="0" u="none" strike="noStrike" dirty="0">
                <a:solidFill>
                  <a:srgbClr val="000000"/>
                </a:solidFill>
                <a:effectLst/>
                <a:latin typeface="Calibri"/>
                <a:cs typeface="Calibri"/>
              </a:rPr>
              <a:t>La Loi sur la protection de la jeunesse protège les personnes mineures (</a:t>
            </a:r>
            <a:r>
              <a:rPr lang="fr-FR" dirty="0">
                <a:solidFill>
                  <a:srgbClr val="000000"/>
                </a:solidFill>
                <a:latin typeface="Calibri"/>
                <a:cs typeface="Calibri"/>
              </a:rPr>
              <a:t>moins de 18 ans</a:t>
            </a:r>
            <a:r>
              <a:rPr lang="fr-FR" b="0" i="0" u="none" strike="noStrike" dirty="0">
                <a:solidFill>
                  <a:srgbClr val="000000"/>
                </a:solidFill>
                <a:effectLst/>
                <a:latin typeface="Calibri"/>
                <a:cs typeface="Calibri"/>
              </a:rPr>
              <a:t>).</a:t>
            </a:r>
            <a:r>
              <a:rPr lang="en-US" b="0" i="0" dirty="0">
                <a:solidFill>
                  <a:srgbClr val="000000"/>
                </a:solidFill>
                <a:effectLst/>
                <a:latin typeface="Calibri"/>
                <a:cs typeface="Calibri"/>
              </a:rPr>
              <a:t>​</a:t>
            </a:r>
          </a:p>
          <a:p>
            <a:pPr algn="l" rtl="0" fontAlgn="base"/>
            <a:r>
              <a:rPr lang="fr-FR" b="0" i="0" dirty="0">
                <a:solidFill>
                  <a:srgbClr val="000000"/>
                </a:solidFill>
                <a:effectLst/>
                <a:latin typeface="Calibri" panose="020F0502020204030204" pitchFamily="34" charset="0"/>
              </a:rPr>
              <a:t>​</a:t>
            </a:r>
            <a:endParaRPr lang="fr-FR" b="0" i="0" dirty="0">
              <a:solidFill>
                <a:srgbClr val="000000"/>
              </a:solidFill>
              <a:effectLst/>
              <a:latin typeface="Segoe UI" panose="020B0502040204020203" pitchFamily="34" charset="0"/>
            </a:endParaRPr>
          </a:p>
          <a:p>
            <a:pPr algn="l" rtl="0" fontAlgn="base"/>
            <a:r>
              <a:rPr lang="fr-FR" dirty="0">
                <a:solidFill>
                  <a:srgbClr val="000000"/>
                </a:solidFill>
                <a:latin typeface="Calibri" panose="020F0502020204030204" pitchFamily="34" charset="0"/>
              </a:rPr>
              <a:t>Elle p</a:t>
            </a:r>
            <a:r>
              <a:rPr lang="fr-FR" b="0" i="0" u="none" strike="noStrike" dirty="0">
                <a:solidFill>
                  <a:srgbClr val="000000"/>
                </a:solidFill>
                <a:effectLst/>
                <a:latin typeface="Calibri" panose="020F0502020204030204" pitchFamily="34" charset="0"/>
              </a:rPr>
              <a:t>ermet au DPJ d’intervenir si une personne mineure n’est pas en sécurité, ou si son développement est en danger.</a:t>
            </a:r>
            <a:endParaRPr lang="fr-FR" b="0" i="0" dirty="0">
              <a:solidFill>
                <a:srgbClr val="000000"/>
              </a:solidFill>
              <a:effectLst/>
              <a:latin typeface="Segoe UI" panose="020B0502040204020203" pitchFamily="34" charset="0"/>
            </a:endParaRPr>
          </a:p>
          <a:p>
            <a:pPr algn="l" rtl="0" fontAlgn="base"/>
            <a:r>
              <a:rPr lang="fr-FR" b="0" i="0" dirty="0">
                <a:solidFill>
                  <a:srgbClr val="000000"/>
                </a:solidFill>
                <a:effectLst/>
                <a:latin typeface="Calibri" panose="020F0502020204030204" pitchFamily="34" charset="0"/>
              </a:rPr>
              <a:t>​</a:t>
            </a:r>
            <a:endParaRPr lang="fr-FR" b="0" i="0" dirty="0">
              <a:solidFill>
                <a:srgbClr val="000000"/>
              </a:solidFill>
              <a:effectLst/>
              <a:latin typeface="Segoe UI" panose="020B0502040204020203" pitchFamily="34" charset="0"/>
            </a:endParaRPr>
          </a:p>
          <a:p>
            <a:pPr algn="l" rtl="0" fontAlgn="base"/>
            <a:r>
              <a:rPr lang="fr-FR" b="0" i="0" u="none" strike="noStrike" dirty="0">
                <a:solidFill>
                  <a:srgbClr val="000000"/>
                </a:solidFill>
                <a:effectLst/>
                <a:latin typeface="Calibri" panose="020F0502020204030204" pitchFamily="34" charset="0"/>
              </a:rPr>
              <a:t>Peux-tu nommer des exemples de situations où le DPJ pourrait être appelé? </a:t>
            </a:r>
            <a:endParaRPr lang="en-US" b="0" i="0" dirty="0">
              <a:solidFill>
                <a:srgbClr val="000000"/>
              </a:solidFill>
              <a:effectLst/>
              <a:latin typeface="Segoe UI" panose="020B0502040204020203" pitchFamily="34" charset="0"/>
            </a:endParaRPr>
          </a:p>
          <a:p>
            <a:endParaRPr lang="fr-CA" dirty="0"/>
          </a:p>
        </p:txBody>
      </p:sp>
      <p:pic>
        <p:nvPicPr>
          <p:cNvPr id="16386" name="Picture 2">
            <a:extLst>
              <a:ext uri="{FF2B5EF4-FFF2-40B4-BE49-F238E27FC236}">
                <a16:creationId xmlns:a16="http://schemas.microsoft.com/office/drawing/2014/main" id="{540AC06F-78FF-1BB9-45A9-73E1BA8FA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8264" y="114364"/>
            <a:ext cx="3762375" cy="33528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33A7C31E-AB9E-518B-2DEA-6A7CEB0623FE}"/>
              </a:ext>
            </a:extLst>
          </p:cNvPr>
          <p:cNvPicPr>
            <a:picLocks noChangeAspect="1"/>
          </p:cNvPicPr>
          <p:nvPr/>
        </p:nvPicPr>
        <p:blipFill>
          <a:blip r:embed="rId4"/>
          <a:stretch>
            <a:fillRect/>
          </a:stretch>
        </p:blipFill>
        <p:spPr>
          <a:xfrm>
            <a:off x="6983321" y="3467164"/>
            <a:ext cx="4894551" cy="3314636"/>
          </a:xfrm>
          <a:prstGeom prst="rect">
            <a:avLst/>
          </a:prstGeom>
        </p:spPr>
      </p:pic>
    </p:spTree>
    <p:extLst>
      <p:ext uri="{BB962C8B-B14F-4D97-AF65-F5344CB8AC3E}">
        <p14:creationId xmlns:p14="http://schemas.microsoft.com/office/powerpoint/2010/main" val="84718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738687" y="473170"/>
            <a:ext cx="10421938" cy="635138"/>
          </a:xfrm>
        </p:spPr>
        <p:txBody>
          <a:bodyPr/>
          <a:lstStyle/>
          <a:p>
            <a:pPr algn="ctr"/>
            <a:r>
              <a:rPr lang="fr-FR" b="0" i="0">
                <a:solidFill>
                  <a:srgbClr val="000000"/>
                </a:solidFill>
                <a:effectLst/>
                <a:latin typeface="Calibri Light" panose="020F0302020204030204" pitchFamily="34" charset="0"/>
              </a:rPr>
              <a:t>Avoir un avocat</a:t>
            </a:r>
            <a:endParaRPr lang="fr-CA"/>
          </a:p>
        </p:txBody>
      </p:sp>
      <p:sp>
        <p:nvSpPr>
          <p:cNvPr id="6" name="ZoneTexte 5">
            <a:extLst>
              <a:ext uri="{FF2B5EF4-FFF2-40B4-BE49-F238E27FC236}">
                <a16:creationId xmlns:a16="http://schemas.microsoft.com/office/drawing/2014/main" id="{8C578F19-7B6C-A4D5-4B57-82F92BD3D1EF}"/>
              </a:ext>
            </a:extLst>
          </p:cNvPr>
          <p:cNvSpPr txBox="1"/>
          <p:nvPr/>
        </p:nvSpPr>
        <p:spPr>
          <a:xfrm>
            <a:off x="5801501" y="1866021"/>
            <a:ext cx="6098058" cy="2215991"/>
          </a:xfrm>
          <a:prstGeom prst="rect">
            <a:avLst/>
          </a:prstGeom>
          <a:noFill/>
        </p:spPr>
        <p:txBody>
          <a:bodyPr wrap="square">
            <a:spAutoFit/>
          </a:bodyPr>
          <a:lstStyle/>
          <a:p>
            <a:pPr algn="l" rtl="0" fontAlgn="base"/>
            <a:r>
              <a:rPr lang="fr-FR" sz="2400" b="0" i="0" u="none" strike="noStrike">
                <a:solidFill>
                  <a:srgbClr val="000000"/>
                </a:solidFill>
                <a:effectLst/>
                <a:latin typeface="Calibri" panose="020F0502020204030204" pitchFamily="34" charset="0"/>
              </a:rPr>
              <a:t>Le droit est compliqué, même pour les adultes!</a:t>
            </a:r>
            <a:r>
              <a:rPr lang="en-US" sz="2400" b="0" i="0">
                <a:solidFill>
                  <a:srgbClr val="000000"/>
                </a:solidFill>
                <a:effectLst/>
                <a:latin typeface="Calibri" panose="020F0502020204030204" pitchFamily="34" charset="0"/>
              </a:rPr>
              <a:t>​</a:t>
            </a:r>
            <a:endParaRPr lang="en-US" sz="2400" b="0" i="0">
              <a:solidFill>
                <a:srgbClr val="000000"/>
              </a:solidFill>
              <a:effectLst/>
              <a:latin typeface="Segoe UI" panose="020B0502040204020203" pitchFamily="34" charset="0"/>
            </a:endParaRPr>
          </a:p>
          <a:p>
            <a:pPr algn="l" rtl="0" fontAlgn="base"/>
            <a:r>
              <a:rPr lang="fr-FR" sz="2400" b="0" i="0" u="none" strike="noStrike">
                <a:solidFill>
                  <a:srgbClr val="000000"/>
                </a:solidFill>
                <a:effectLst/>
                <a:latin typeface="Calibri" panose="020F0502020204030204" pitchFamily="34" charset="0"/>
              </a:rPr>
              <a:t>C'est pourquoi, dans la plupart des cas, un enfant ou un adolescent qui en a besoin peut être représenté par un avocat gratuitement. </a:t>
            </a:r>
            <a:r>
              <a:rPr lang="fr-FR" sz="2400" b="0" i="0">
                <a:solidFill>
                  <a:srgbClr val="000000"/>
                </a:solidFill>
                <a:effectLst/>
                <a:latin typeface="Calibri" panose="020F0502020204030204" pitchFamily="34" charset="0"/>
              </a:rPr>
              <a:t>​</a:t>
            </a:r>
            <a:endParaRPr lang="fr-FR" sz="2400" b="0" i="0">
              <a:solidFill>
                <a:srgbClr val="000000"/>
              </a:solidFill>
              <a:effectLst/>
              <a:latin typeface="Segoe UI" panose="020B0502040204020203" pitchFamily="34" charset="0"/>
            </a:endParaRPr>
          </a:p>
          <a:p>
            <a:pPr algn="l" rtl="0" fontAlgn="base"/>
            <a:r>
              <a:rPr lang="fr-FR" b="0" i="0">
                <a:solidFill>
                  <a:srgbClr val="000000"/>
                </a:solidFill>
                <a:effectLst/>
                <a:latin typeface="Calibri" panose="020F0502020204030204" pitchFamily="34" charset="0"/>
              </a:rPr>
              <a:t>​</a:t>
            </a:r>
            <a:endParaRPr lang="fr-FR" b="0" i="0">
              <a:solidFill>
                <a:srgbClr val="000000"/>
              </a:solidFill>
              <a:effectLst/>
              <a:latin typeface="Segoe UI" panose="020B0502040204020203" pitchFamily="34" charset="0"/>
            </a:endParaRPr>
          </a:p>
        </p:txBody>
      </p:sp>
      <p:sp>
        <p:nvSpPr>
          <p:cNvPr id="8" name="ZoneTexte 7">
            <a:extLst>
              <a:ext uri="{FF2B5EF4-FFF2-40B4-BE49-F238E27FC236}">
                <a16:creationId xmlns:a16="http://schemas.microsoft.com/office/drawing/2014/main" id="{645F1CD5-152A-3CAC-CE45-E7395C52178F}"/>
              </a:ext>
            </a:extLst>
          </p:cNvPr>
          <p:cNvSpPr txBox="1"/>
          <p:nvPr/>
        </p:nvSpPr>
        <p:spPr>
          <a:xfrm>
            <a:off x="5801501" y="4203073"/>
            <a:ext cx="5134229" cy="1631216"/>
          </a:xfrm>
          <a:prstGeom prst="rect">
            <a:avLst/>
          </a:prstGeom>
          <a:noFill/>
        </p:spPr>
        <p:txBody>
          <a:bodyPr wrap="square">
            <a:spAutoFit/>
          </a:bodyPr>
          <a:lstStyle/>
          <a:p>
            <a:pPr algn="l" rtl="0" fontAlgn="base"/>
            <a:r>
              <a:rPr lang="fr-FR" sz="2000" b="0" i="0" u="none" strike="noStrike">
                <a:solidFill>
                  <a:srgbClr val="000000"/>
                </a:solidFill>
                <a:effectLst/>
                <a:latin typeface="Calibri" panose="020F0502020204030204" pitchFamily="34" charset="0"/>
              </a:rPr>
              <a:t>Par exemple :</a:t>
            </a:r>
            <a:r>
              <a:rPr lang="en-US" sz="2000" b="0" i="0" u="none" strike="noStrike">
                <a:solidFill>
                  <a:srgbClr val="000000"/>
                </a:solidFill>
                <a:effectLst/>
                <a:latin typeface="Calibri" panose="020F0502020204030204" pitchFamily="34" charset="0"/>
              </a:rPr>
              <a:t>​</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algn="l" rtl="0" fontAlgn="base"/>
            <a:r>
              <a:rPr lang="fr-FR" sz="2000" b="0" i="0" u="none" strike="noStrike">
                <a:solidFill>
                  <a:srgbClr val="000000"/>
                </a:solidFill>
                <a:effectLst/>
                <a:latin typeface="Calibri" panose="020F0502020204030204" pitchFamily="34" charset="0"/>
              </a:rPr>
              <a:t>​</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fr-FR" sz="2000" b="0" i="0" u="none" strike="noStrike">
                <a:solidFill>
                  <a:srgbClr val="000000"/>
                </a:solidFill>
                <a:effectLst/>
                <a:latin typeface="Calibri" panose="020F0502020204030204" pitchFamily="34" charset="0"/>
              </a:rPr>
              <a:t> Un adolescent accusé d'un crime</a:t>
            </a:r>
            <a:r>
              <a:rPr lang="en-US" sz="2000" b="0" i="0" u="none" strike="noStrike">
                <a:solidFill>
                  <a:srgbClr val="000000"/>
                </a:solidFill>
                <a:effectLst/>
                <a:latin typeface="Calibri" panose="020F0502020204030204" pitchFamily="34" charset="0"/>
              </a:rPr>
              <a:t>​.</a:t>
            </a:r>
            <a:r>
              <a:rPr lang="en-US" sz="2000" b="0" i="0">
                <a:solidFill>
                  <a:srgbClr val="000000"/>
                </a:solidFill>
                <a:effectLst/>
                <a:latin typeface="Calibri" panose="020F0502020204030204" pitchFamily="34" charset="0"/>
              </a:rPr>
              <a:t>​</a:t>
            </a:r>
            <a:endParaRPr lang="en-US" sz="20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fr-FR" sz="2000" b="0" i="0" u="none" strike="noStrike">
                <a:solidFill>
                  <a:srgbClr val="000000"/>
                </a:solidFill>
                <a:effectLst/>
                <a:latin typeface="Calibri" panose="020F0502020204030204" pitchFamily="34" charset="0"/>
              </a:rPr>
              <a:t> Un enfant ou ado dont l'intérêt est contraire à celui de ses parents.</a:t>
            </a:r>
            <a:r>
              <a:rPr lang="fr-FR" sz="2000" b="0" i="0">
                <a:solidFill>
                  <a:srgbClr val="000000"/>
                </a:solidFill>
                <a:effectLst/>
                <a:latin typeface="Calibri" panose="020F0502020204030204" pitchFamily="34" charset="0"/>
              </a:rPr>
              <a:t>​</a:t>
            </a:r>
            <a:endParaRPr lang="fr-FR" sz="2000" b="0" i="0">
              <a:solidFill>
                <a:srgbClr val="000000"/>
              </a:solidFill>
              <a:effectLst/>
              <a:latin typeface="Arial" panose="020B0604020202020204" pitchFamily="34" charset="0"/>
            </a:endParaRPr>
          </a:p>
        </p:txBody>
      </p:sp>
      <p:pic>
        <p:nvPicPr>
          <p:cNvPr id="17410" name="Picture 2">
            <a:extLst>
              <a:ext uri="{FF2B5EF4-FFF2-40B4-BE49-F238E27FC236}">
                <a16:creationId xmlns:a16="http://schemas.microsoft.com/office/drawing/2014/main" id="{4CBA4A28-38CE-38CF-0446-4BF190C0A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03" y="2216394"/>
            <a:ext cx="4487819" cy="304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98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2073217" y="368643"/>
            <a:ext cx="6712437" cy="914400"/>
          </a:xfrm>
        </p:spPr>
        <p:txBody>
          <a:bodyPr/>
          <a:lstStyle/>
          <a:p>
            <a:r>
              <a:rPr lang="fr-FR" b="0" i="0">
                <a:solidFill>
                  <a:srgbClr val="000000"/>
                </a:solidFill>
                <a:effectLst/>
                <a:latin typeface="Calibri Light" panose="020F0302020204030204" pitchFamily="34" charset="0"/>
              </a:rPr>
              <a:t>La loi sur l’instruction publique</a:t>
            </a:r>
            <a:endParaRPr lang="fr-CA"/>
          </a:p>
        </p:txBody>
      </p:sp>
      <p:sp>
        <p:nvSpPr>
          <p:cNvPr id="3" name="Espace réservé du contenu 2">
            <a:extLst>
              <a:ext uri="{FF2B5EF4-FFF2-40B4-BE49-F238E27FC236}">
                <a16:creationId xmlns:a16="http://schemas.microsoft.com/office/drawing/2014/main" id="{C8B17DA2-D8EF-2542-88A3-8CC0FADC0EA3}"/>
              </a:ext>
            </a:extLst>
          </p:cNvPr>
          <p:cNvSpPr>
            <a:spLocks noGrp="1"/>
          </p:cNvSpPr>
          <p:nvPr>
            <p:ph sz="quarter" idx="16"/>
          </p:nvPr>
        </p:nvSpPr>
        <p:spPr>
          <a:xfrm>
            <a:off x="812827" y="1707704"/>
            <a:ext cx="6848362" cy="4114800"/>
          </a:xfrm>
        </p:spPr>
        <p:txBody>
          <a:bodyPr vert="horz" lIns="0" tIns="0" rIns="0" bIns="0" rtlCol="0" anchor="t">
            <a:noAutofit/>
          </a:bodyPr>
          <a:lstStyle/>
          <a:p>
            <a:pPr fontAlgn="base"/>
            <a:r>
              <a:rPr lang="fr-FR" b="0" i="0" u="none" strike="noStrike" dirty="0">
                <a:solidFill>
                  <a:srgbClr val="000000"/>
                </a:solidFill>
                <a:effectLst/>
                <a:latin typeface="Calibri"/>
                <a:cs typeface="Calibri"/>
              </a:rPr>
              <a:t>Les enfants au Québec doivent aller à l'école </a:t>
            </a:r>
            <a:r>
              <a:rPr lang="fr-FR" b="1" i="0" u="none" strike="noStrike" dirty="0">
                <a:solidFill>
                  <a:srgbClr val="000000"/>
                </a:solidFill>
                <a:effectLst/>
                <a:latin typeface="Calibri"/>
                <a:cs typeface="Calibri"/>
              </a:rPr>
              <a:t>de 6 à 16 ans. </a:t>
            </a:r>
            <a:r>
              <a:rPr lang="fr-FR" b="0" i="0" u="none" strike="noStrike" dirty="0">
                <a:solidFill>
                  <a:srgbClr val="000000"/>
                </a:solidFill>
                <a:effectLst/>
                <a:latin typeface="Calibri"/>
                <a:cs typeface="Calibri"/>
              </a:rPr>
              <a:t>L'école</a:t>
            </a:r>
            <a:r>
              <a:rPr lang="fr-FR" dirty="0">
                <a:solidFill>
                  <a:srgbClr val="000000"/>
                </a:solidFill>
                <a:latin typeface="Calibri"/>
                <a:cs typeface="Calibri"/>
              </a:rPr>
              <a:t> publique</a:t>
            </a:r>
            <a:r>
              <a:rPr lang="fr-FR" b="0" i="0" u="none" strike="noStrike" dirty="0">
                <a:solidFill>
                  <a:srgbClr val="000000"/>
                </a:solidFill>
                <a:effectLst/>
                <a:latin typeface="Calibri"/>
                <a:cs typeface="Calibri"/>
              </a:rPr>
              <a:t> doit être gratuite (sauf le matériel).</a:t>
            </a:r>
            <a:r>
              <a:rPr lang="fr-FR" b="0" i="0" dirty="0">
                <a:solidFill>
                  <a:srgbClr val="000000"/>
                </a:solidFill>
                <a:effectLst/>
                <a:latin typeface="Calibri"/>
                <a:cs typeface="Calibri"/>
              </a:rPr>
              <a:t>​</a:t>
            </a:r>
          </a:p>
          <a:p>
            <a:pPr algn="l" rtl="0" fontAlgn="base"/>
            <a:r>
              <a:rPr lang="fr-FR" b="0" i="0" dirty="0">
                <a:solidFill>
                  <a:srgbClr val="000000"/>
                </a:solidFill>
                <a:effectLst/>
                <a:latin typeface="Calibri" panose="020F0502020204030204" pitchFamily="34" charset="0"/>
              </a:rPr>
              <a:t>​</a:t>
            </a:r>
            <a:endParaRPr lang="fr-FR" b="0" i="0" dirty="0">
              <a:solidFill>
                <a:srgbClr val="000000"/>
              </a:solidFill>
              <a:effectLst/>
              <a:latin typeface="Arial" panose="020B0604020202020204" pitchFamily="34" charset="0"/>
            </a:endParaRPr>
          </a:p>
          <a:p>
            <a:pPr algn="l" rtl="0" fontAlgn="base"/>
            <a:r>
              <a:rPr lang="fr-FR" b="0" i="0" u="none" strike="noStrike" dirty="0">
                <a:solidFill>
                  <a:srgbClr val="000000"/>
                </a:solidFill>
                <a:effectLst/>
                <a:latin typeface="Calibri" panose="020F0502020204030204" pitchFamily="34" charset="0"/>
              </a:rPr>
              <a:t>Le personnel de l’école doit:</a:t>
            </a:r>
            <a:r>
              <a:rPr lang="en-US" b="0" i="0" dirty="0">
                <a:solidFill>
                  <a:srgbClr val="000000"/>
                </a:solidFill>
                <a:effectLst/>
                <a:latin typeface="Calibri" panose="020F0502020204030204" pitchFamily="34" charset="0"/>
              </a:rPr>
              <a:t>​</a:t>
            </a:r>
            <a:endParaRPr lang="fr-FR"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fr-FR" b="0" i="0" u="none" strike="noStrike" dirty="0">
                <a:solidFill>
                  <a:srgbClr val="000000"/>
                </a:solidFill>
                <a:effectLst/>
                <a:latin typeface="Calibri" panose="020F0502020204030204" pitchFamily="34" charset="0"/>
              </a:rPr>
              <a:t> Éduquer les élèves selon le programme. </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fr-FR" b="0" i="0" u="none" strike="noStrike" dirty="0">
                <a:solidFill>
                  <a:srgbClr val="000000"/>
                </a:solidFill>
                <a:effectLst/>
                <a:latin typeface="Calibri" panose="020F0502020204030204" pitchFamily="34" charset="0"/>
              </a:rPr>
              <a:t> Traiter tous les élèves justement.</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fr-FR" b="0" i="0" u="none" strike="noStrike" dirty="0">
                <a:solidFill>
                  <a:srgbClr val="000000"/>
                </a:solidFill>
                <a:effectLst/>
                <a:latin typeface="Calibri" panose="020F0502020204030204" pitchFamily="34" charset="0"/>
              </a:rPr>
              <a:t> Protéger les élèves contre la violence.</a:t>
            </a:r>
            <a:r>
              <a:rPr lang="fr-FR" b="0" i="0" dirty="0">
                <a:solidFill>
                  <a:srgbClr val="000000"/>
                </a:solidFill>
                <a:effectLst/>
                <a:latin typeface="Calibri" panose="020F0502020204030204" pitchFamily="34" charset="0"/>
              </a:rPr>
              <a:t>​</a:t>
            </a:r>
            <a:endParaRPr lang="fr-FR" b="0" i="0" dirty="0">
              <a:solidFill>
                <a:srgbClr val="000000"/>
              </a:solidFill>
              <a:effectLst/>
              <a:latin typeface="Arial" panose="020B0604020202020204" pitchFamily="34" charset="0"/>
            </a:endParaRPr>
          </a:p>
          <a:p>
            <a:endParaRPr lang="fr-CA" dirty="0"/>
          </a:p>
        </p:txBody>
      </p:sp>
      <p:pic>
        <p:nvPicPr>
          <p:cNvPr id="18435" name="Picture 3">
            <a:extLst>
              <a:ext uri="{FF2B5EF4-FFF2-40B4-BE49-F238E27FC236}">
                <a16:creationId xmlns:a16="http://schemas.microsoft.com/office/drawing/2014/main" id="{347E206B-BA89-820F-47BD-BF4C4819F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5898" y="3306668"/>
            <a:ext cx="2228850" cy="3276601"/>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a:extLst>
              <a:ext uri="{FF2B5EF4-FFF2-40B4-BE49-F238E27FC236}">
                <a16:creationId xmlns:a16="http://schemas.microsoft.com/office/drawing/2014/main" id="{070CF196-26F3-EA48-E029-4A0BA33767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9228" y="367558"/>
            <a:ext cx="1742189" cy="268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45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A64966-6713-0F47-AD43-9F6E8BCCC8B2}"/>
              </a:ext>
            </a:extLst>
          </p:cNvPr>
          <p:cNvSpPr>
            <a:spLocks noGrp="1"/>
          </p:cNvSpPr>
          <p:nvPr>
            <p:ph type="title"/>
          </p:nvPr>
        </p:nvSpPr>
        <p:spPr>
          <a:xfrm>
            <a:off x="593992" y="533255"/>
            <a:ext cx="6792025" cy="628280"/>
          </a:xfrm>
        </p:spPr>
        <p:txBody>
          <a:bodyPr/>
          <a:lstStyle/>
          <a:p>
            <a:r>
              <a:rPr lang="fr-CA"/>
              <a:t>La loi, qu’est-ce que c’est?</a:t>
            </a:r>
          </a:p>
        </p:txBody>
      </p:sp>
      <p:sp>
        <p:nvSpPr>
          <p:cNvPr id="6" name="ZoneTexte 5">
            <a:extLst>
              <a:ext uri="{FF2B5EF4-FFF2-40B4-BE49-F238E27FC236}">
                <a16:creationId xmlns:a16="http://schemas.microsoft.com/office/drawing/2014/main" id="{786C0FC7-C9DC-3797-078D-FBCBF76CAAB8}"/>
              </a:ext>
            </a:extLst>
          </p:cNvPr>
          <p:cNvSpPr txBox="1"/>
          <p:nvPr/>
        </p:nvSpPr>
        <p:spPr>
          <a:xfrm>
            <a:off x="8153498" y="5310630"/>
            <a:ext cx="3818770" cy="923330"/>
          </a:xfrm>
          <a:prstGeom prst="rect">
            <a:avLst/>
          </a:prstGeom>
          <a:noFill/>
        </p:spPr>
        <p:txBody>
          <a:bodyPr wrap="square" lIns="91440" tIns="45720" rIns="91440" bIns="45720" anchor="t">
            <a:spAutoFit/>
          </a:bodyPr>
          <a:lstStyle/>
          <a:p>
            <a:pPr algn="l" rtl="0" fontAlgn="base"/>
            <a:r>
              <a:rPr lang="fr-FR" b="1" i="0" u="none" strike="noStrike">
                <a:solidFill>
                  <a:srgbClr val="000000"/>
                </a:solidFill>
                <a:effectLst/>
                <a:latin typeface="Calibri"/>
                <a:ea typeface="Calibri"/>
                <a:cs typeface="Calibri"/>
              </a:rPr>
              <a:t>Nomme un exemple d'une règle et un exemple d'une loi.</a:t>
            </a:r>
            <a:endParaRPr lang="en-US" b="1" i="0">
              <a:solidFill>
                <a:srgbClr val="000000"/>
              </a:solidFill>
              <a:effectLst/>
              <a:latin typeface="Calibri"/>
              <a:ea typeface="Calibri"/>
              <a:cs typeface="Calibri"/>
            </a:endParaRPr>
          </a:p>
          <a:p>
            <a:endParaRPr lang="fr-CA"/>
          </a:p>
        </p:txBody>
      </p:sp>
      <p:pic>
        <p:nvPicPr>
          <p:cNvPr id="9" name="Image 8">
            <a:extLst>
              <a:ext uri="{FF2B5EF4-FFF2-40B4-BE49-F238E27FC236}">
                <a16:creationId xmlns:a16="http://schemas.microsoft.com/office/drawing/2014/main" id="{E4647C6C-B4F6-5DA7-4CF2-E23AF3C16C26}"/>
              </a:ext>
            </a:extLst>
          </p:cNvPr>
          <p:cNvPicPr>
            <a:picLocks noChangeAspect="1"/>
          </p:cNvPicPr>
          <p:nvPr/>
        </p:nvPicPr>
        <p:blipFill>
          <a:blip r:embed="rId3"/>
          <a:stretch>
            <a:fillRect/>
          </a:stretch>
        </p:blipFill>
        <p:spPr>
          <a:xfrm>
            <a:off x="3572329" y="1668233"/>
            <a:ext cx="3019425" cy="1104900"/>
          </a:xfrm>
          <a:prstGeom prst="rect">
            <a:avLst/>
          </a:prstGeom>
        </p:spPr>
      </p:pic>
      <p:pic>
        <p:nvPicPr>
          <p:cNvPr id="17" name="Image 16">
            <a:extLst>
              <a:ext uri="{FF2B5EF4-FFF2-40B4-BE49-F238E27FC236}">
                <a16:creationId xmlns:a16="http://schemas.microsoft.com/office/drawing/2014/main" id="{06737F26-9F4E-9F7F-8511-B8F07628DC86}"/>
              </a:ext>
            </a:extLst>
          </p:cNvPr>
          <p:cNvPicPr>
            <a:picLocks noChangeAspect="1"/>
          </p:cNvPicPr>
          <p:nvPr/>
        </p:nvPicPr>
        <p:blipFill>
          <a:blip r:embed="rId4"/>
          <a:stretch>
            <a:fillRect/>
          </a:stretch>
        </p:blipFill>
        <p:spPr>
          <a:xfrm>
            <a:off x="3621220" y="3529209"/>
            <a:ext cx="3162300" cy="2295525"/>
          </a:xfrm>
          <a:prstGeom prst="rect">
            <a:avLst/>
          </a:prstGeom>
        </p:spPr>
      </p:pic>
      <p:sp>
        <p:nvSpPr>
          <p:cNvPr id="19" name="ZoneTexte 18">
            <a:extLst>
              <a:ext uri="{FF2B5EF4-FFF2-40B4-BE49-F238E27FC236}">
                <a16:creationId xmlns:a16="http://schemas.microsoft.com/office/drawing/2014/main" id="{5BA2B152-97A9-A995-49D9-693239325F14}"/>
              </a:ext>
            </a:extLst>
          </p:cNvPr>
          <p:cNvSpPr txBox="1"/>
          <p:nvPr/>
        </p:nvSpPr>
        <p:spPr>
          <a:xfrm>
            <a:off x="8153498" y="1897518"/>
            <a:ext cx="3818770" cy="646331"/>
          </a:xfrm>
          <a:prstGeom prst="rect">
            <a:avLst/>
          </a:prstGeom>
          <a:noFill/>
        </p:spPr>
        <p:txBody>
          <a:bodyPr wrap="square" lIns="91440" tIns="45720" rIns="91440" bIns="45720" anchor="t">
            <a:spAutoFit/>
          </a:bodyPr>
          <a:lstStyle/>
          <a:p>
            <a:pPr algn="l" rtl="0" fontAlgn="base"/>
            <a:r>
              <a:rPr lang="fr-FR" sz="1800" b="1" i="0" u="none" strike="noStrike">
                <a:solidFill>
                  <a:srgbClr val="000000"/>
                </a:solidFill>
                <a:effectLst/>
                <a:latin typeface="Calibri"/>
                <a:ea typeface="Calibri"/>
                <a:cs typeface="Calibri"/>
              </a:rPr>
              <a:t>Pourrais-tu expliquer la différence entre une loi et une règle?</a:t>
            </a:r>
            <a:r>
              <a:rPr lang="en-US" sz="1800" b="1" i="0">
                <a:solidFill>
                  <a:srgbClr val="000000"/>
                </a:solidFill>
                <a:effectLst/>
                <a:latin typeface="Calibri"/>
                <a:ea typeface="Calibri"/>
                <a:cs typeface="Calibri"/>
              </a:rPr>
              <a:t>​</a:t>
            </a:r>
            <a:endParaRPr lang="en-US" sz="1800" i="0">
              <a:solidFill>
                <a:srgbClr val="000000"/>
              </a:solidFill>
              <a:effectLst/>
              <a:latin typeface="Segoe UI" panose="020B0502040204020203" pitchFamily="34" charset="0"/>
              <a:ea typeface="Calibri"/>
              <a:cs typeface="Segoe UI" panose="020B0502040204020203" pitchFamily="34" charset="0"/>
            </a:endParaRPr>
          </a:p>
        </p:txBody>
      </p:sp>
      <p:pic>
        <p:nvPicPr>
          <p:cNvPr id="3" name="Image 2">
            <a:extLst>
              <a:ext uri="{FF2B5EF4-FFF2-40B4-BE49-F238E27FC236}">
                <a16:creationId xmlns:a16="http://schemas.microsoft.com/office/drawing/2014/main" id="{362F5ED4-5B8B-C96B-250E-916DC2A4A1BF}"/>
              </a:ext>
            </a:extLst>
          </p:cNvPr>
          <p:cNvPicPr>
            <a:picLocks noChangeAspect="1"/>
          </p:cNvPicPr>
          <p:nvPr/>
        </p:nvPicPr>
        <p:blipFill>
          <a:blip r:embed="rId5"/>
          <a:stretch>
            <a:fillRect/>
          </a:stretch>
        </p:blipFill>
        <p:spPr>
          <a:xfrm>
            <a:off x="460055" y="1668233"/>
            <a:ext cx="2321064" cy="2486485"/>
          </a:xfrm>
          <a:prstGeom prst="rect">
            <a:avLst/>
          </a:prstGeom>
        </p:spPr>
      </p:pic>
      <p:pic>
        <p:nvPicPr>
          <p:cNvPr id="7" name="Image 6">
            <a:extLst>
              <a:ext uri="{FF2B5EF4-FFF2-40B4-BE49-F238E27FC236}">
                <a16:creationId xmlns:a16="http://schemas.microsoft.com/office/drawing/2014/main" id="{AF17BE61-27FE-E848-4081-276AB5448983}"/>
              </a:ext>
            </a:extLst>
          </p:cNvPr>
          <p:cNvPicPr>
            <a:picLocks noChangeAspect="1"/>
          </p:cNvPicPr>
          <p:nvPr/>
        </p:nvPicPr>
        <p:blipFill>
          <a:blip r:embed="rId6"/>
          <a:stretch>
            <a:fillRect/>
          </a:stretch>
        </p:blipFill>
        <p:spPr>
          <a:xfrm>
            <a:off x="460055" y="4475747"/>
            <a:ext cx="3161165" cy="2052398"/>
          </a:xfrm>
          <a:prstGeom prst="rect">
            <a:avLst/>
          </a:prstGeom>
        </p:spPr>
      </p:pic>
    </p:spTree>
    <p:extLst>
      <p:ext uri="{BB962C8B-B14F-4D97-AF65-F5344CB8AC3E}">
        <p14:creationId xmlns:p14="http://schemas.microsoft.com/office/powerpoint/2010/main" val="223616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1251617" y="182880"/>
            <a:ext cx="10421938" cy="914400"/>
          </a:xfrm>
        </p:spPr>
        <p:txBody>
          <a:bodyPr/>
          <a:lstStyle/>
          <a:p>
            <a:r>
              <a:rPr lang="fr-FR" b="0" i="0" u="none" strike="noStrike">
                <a:solidFill>
                  <a:srgbClr val="000000"/>
                </a:solidFill>
                <a:effectLst/>
                <a:latin typeface="Calibri Light" panose="020F0302020204030204" pitchFamily="34" charset="0"/>
              </a:rPr>
              <a:t>La Charte des droits et libertés de la personne</a:t>
            </a:r>
            <a:r>
              <a:rPr lang="fr-FR" b="0" i="0">
                <a:solidFill>
                  <a:srgbClr val="000000"/>
                </a:solidFill>
                <a:effectLst/>
                <a:latin typeface="Calibri Light" panose="020F0302020204030204" pitchFamily="34" charset="0"/>
              </a:rPr>
              <a:t>​</a:t>
            </a:r>
            <a:endParaRPr lang="fr-CA"/>
          </a:p>
        </p:txBody>
      </p:sp>
      <p:sp>
        <p:nvSpPr>
          <p:cNvPr id="6" name="ZoneTexte 5">
            <a:extLst>
              <a:ext uri="{FF2B5EF4-FFF2-40B4-BE49-F238E27FC236}">
                <a16:creationId xmlns:a16="http://schemas.microsoft.com/office/drawing/2014/main" id="{A2561918-BE50-4B24-1BDD-90F404F89290}"/>
              </a:ext>
            </a:extLst>
          </p:cNvPr>
          <p:cNvSpPr txBox="1"/>
          <p:nvPr/>
        </p:nvSpPr>
        <p:spPr>
          <a:xfrm>
            <a:off x="657243" y="2315825"/>
            <a:ext cx="7249832" cy="2431435"/>
          </a:xfrm>
          <a:prstGeom prst="rect">
            <a:avLst/>
          </a:prstGeom>
          <a:noFill/>
        </p:spPr>
        <p:txBody>
          <a:bodyPr wrap="square" lIns="91440" tIns="45720" rIns="91440" bIns="45720" anchor="t">
            <a:spAutoFit/>
          </a:bodyPr>
          <a:lstStyle/>
          <a:p>
            <a:pPr algn="l" rtl="0" fontAlgn="base"/>
            <a:r>
              <a:rPr lang="fr-FR" sz="2800" b="0" i="0" u="none" strike="noStrike" dirty="0">
                <a:solidFill>
                  <a:srgbClr val="000000"/>
                </a:solidFill>
                <a:effectLst/>
                <a:latin typeface="Calibri"/>
                <a:cs typeface="Calibri"/>
              </a:rPr>
              <a:t>Ce document protège tous les </a:t>
            </a:r>
            <a:r>
              <a:rPr lang="fr-FR" sz="2800" dirty="0">
                <a:solidFill>
                  <a:srgbClr val="000000"/>
                </a:solidFill>
                <a:latin typeface="Calibri"/>
                <a:cs typeface="Calibri"/>
              </a:rPr>
              <a:t>Québécois</a:t>
            </a:r>
            <a:r>
              <a:rPr lang="fr-FR" sz="2800" b="0" i="0" u="none" strike="noStrike" dirty="0">
                <a:solidFill>
                  <a:srgbClr val="000000"/>
                </a:solidFill>
                <a:effectLst/>
                <a:latin typeface="Calibri"/>
                <a:cs typeface="Calibri"/>
              </a:rPr>
              <a:t>, enfants comme adultes! Elle garantit :</a:t>
            </a:r>
            <a:r>
              <a:rPr lang="en-US" sz="2800" b="0" i="0" dirty="0">
                <a:solidFill>
                  <a:srgbClr val="000000"/>
                </a:solidFill>
                <a:effectLst/>
                <a:latin typeface="Calibri"/>
                <a:cs typeface="Calibri"/>
              </a:rPr>
              <a:t>​</a:t>
            </a:r>
          </a:p>
          <a:p>
            <a:pPr algn="l" rtl="0" fontAlgn="base"/>
            <a:r>
              <a:rPr lang="fr-FR" sz="2400" b="0" i="0" dirty="0">
                <a:solidFill>
                  <a:srgbClr val="000000"/>
                </a:solidFill>
                <a:effectLst/>
                <a:latin typeface="Calibri" panose="020F0502020204030204" pitchFamily="34" charset="0"/>
              </a:rPr>
              <a:t>​</a:t>
            </a:r>
            <a:endParaRPr lang="fr-FR" sz="2400" b="0" i="0" dirty="0">
              <a:solidFill>
                <a:srgbClr val="000000"/>
              </a:solidFill>
              <a:effectLst/>
              <a:latin typeface="Segoe UI" panose="020B0502040204020203" pitchFamily="34" charset="0"/>
            </a:endParaRPr>
          </a:p>
          <a:p>
            <a:pPr fontAlgn="base">
              <a:buFont typeface="Arial" panose="020B0604020202020204" pitchFamily="34" charset="0"/>
              <a:buChar char="•"/>
            </a:pPr>
            <a:r>
              <a:rPr lang="fr-FR" sz="2400" dirty="0">
                <a:solidFill>
                  <a:srgbClr val="000000"/>
                </a:solidFill>
                <a:latin typeface="Calibri"/>
                <a:cs typeface="Calibri"/>
              </a:rPr>
              <a:t> </a:t>
            </a:r>
            <a:r>
              <a:rPr lang="fr-FR" sz="2400" b="0" i="0" u="none" strike="noStrike" dirty="0">
                <a:solidFill>
                  <a:srgbClr val="000000"/>
                </a:solidFill>
                <a:effectLst/>
                <a:latin typeface="Calibri"/>
                <a:cs typeface="Calibri"/>
              </a:rPr>
              <a:t>Ton droit à la vie et à la sécurité </a:t>
            </a:r>
            <a:r>
              <a:rPr lang="en-US" sz="2400" b="0" i="0" dirty="0">
                <a:solidFill>
                  <a:srgbClr val="000000"/>
                </a:solidFill>
                <a:effectLst/>
                <a:latin typeface="Calibri"/>
                <a:cs typeface="Calibri"/>
              </a:rPr>
              <a:t>​</a:t>
            </a:r>
          </a:p>
          <a:p>
            <a:pPr fontAlgn="base">
              <a:buFont typeface="Arial" panose="020B0604020202020204" pitchFamily="34" charset="0"/>
              <a:buChar char="•"/>
            </a:pPr>
            <a:r>
              <a:rPr lang="fr-FR" sz="2400" dirty="0">
                <a:solidFill>
                  <a:srgbClr val="000000"/>
                </a:solidFill>
                <a:latin typeface="Calibri"/>
                <a:cs typeface="Calibri"/>
              </a:rPr>
              <a:t> </a:t>
            </a:r>
            <a:r>
              <a:rPr lang="fr-FR" sz="2400" b="0" i="0" u="none" strike="noStrike" dirty="0">
                <a:solidFill>
                  <a:srgbClr val="000000"/>
                </a:solidFill>
                <a:effectLst/>
                <a:latin typeface="Calibri"/>
                <a:cs typeface="Calibri"/>
              </a:rPr>
              <a:t>Ta liberté d'expression</a:t>
            </a:r>
            <a:r>
              <a:rPr lang="en-US" sz="2400" b="0" i="0" dirty="0">
                <a:solidFill>
                  <a:srgbClr val="000000"/>
                </a:solidFill>
                <a:effectLst/>
                <a:latin typeface="Calibri"/>
                <a:cs typeface="Calibri"/>
              </a:rPr>
              <a:t>​</a:t>
            </a:r>
          </a:p>
          <a:p>
            <a:pPr fontAlgn="base">
              <a:buFont typeface="Arial" panose="020B0604020202020204" pitchFamily="34" charset="0"/>
              <a:buChar char="•"/>
            </a:pPr>
            <a:r>
              <a:rPr lang="fr-FR" sz="2400" dirty="0">
                <a:solidFill>
                  <a:srgbClr val="000000"/>
                </a:solidFill>
                <a:latin typeface="Calibri"/>
                <a:cs typeface="Calibri"/>
              </a:rPr>
              <a:t> </a:t>
            </a:r>
            <a:r>
              <a:rPr lang="fr-FR" sz="2400" b="0" i="0" u="none" strike="noStrike" dirty="0">
                <a:solidFill>
                  <a:srgbClr val="000000"/>
                </a:solidFill>
                <a:effectLst/>
                <a:latin typeface="Calibri"/>
                <a:cs typeface="Calibri"/>
              </a:rPr>
              <a:t>Ta protection contre la discrimination</a:t>
            </a:r>
            <a:r>
              <a:rPr lang="fr-FR" sz="2400" dirty="0">
                <a:solidFill>
                  <a:srgbClr val="000000"/>
                </a:solidFill>
                <a:latin typeface="Calibri"/>
                <a:cs typeface="Calibri"/>
              </a:rPr>
              <a:t>.</a:t>
            </a:r>
            <a:endParaRPr lang="en-US" sz="2400" b="0" i="0" dirty="0">
              <a:solidFill>
                <a:srgbClr val="000000"/>
              </a:solidFill>
              <a:effectLst/>
              <a:latin typeface="Calibri"/>
              <a:cs typeface="Calibri"/>
            </a:endParaRPr>
          </a:p>
        </p:txBody>
      </p:sp>
      <p:pic>
        <p:nvPicPr>
          <p:cNvPr id="19458" name="Picture 2">
            <a:extLst>
              <a:ext uri="{FF2B5EF4-FFF2-40B4-BE49-F238E27FC236}">
                <a16:creationId xmlns:a16="http://schemas.microsoft.com/office/drawing/2014/main" id="{82179A54-44F0-8CBB-3DEC-21122D44C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1075" y="4182764"/>
            <a:ext cx="3882480" cy="2436752"/>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a:extLst>
              <a:ext uri="{FF2B5EF4-FFF2-40B4-BE49-F238E27FC236}">
                <a16:creationId xmlns:a16="http://schemas.microsoft.com/office/drawing/2014/main" id="{31C3470C-FBD0-54AF-8758-E5AD5DB609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4877" y="1097280"/>
            <a:ext cx="2849535" cy="2436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95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2505703" y="182880"/>
            <a:ext cx="7490913" cy="914400"/>
          </a:xfrm>
        </p:spPr>
        <p:txBody>
          <a:bodyPr/>
          <a:lstStyle/>
          <a:p>
            <a:r>
              <a:rPr lang="fr-FR" b="0" i="0">
                <a:solidFill>
                  <a:srgbClr val="000000"/>
                </a:solidFill>
                <a:effectLst/>
                <a:latin typeface="Calibri Light" panose="020F0302020204030204" pitchFamily="34" charset="0"/>
              </a:rPr>
              <a:t>La convention des droits de l’enfant</a:t>
            </a:r>
            <a:endParaRPr lang="fr-CA"/>
          </a:p>
        </p:txBody>
      </p:sp>
      <p:sp>
        <p:nvSpPr>
          <p:cNvPr id="3" name="Espace réservé du contenu 2">
            <a:extLst>
              <a:ext uri="{FF2B5EF4-FFF2-40B4-BE49-F238E27FC236}">
                <a16:creationId xmlns:a16="http://schemas.microsoft.com/office/drawing/2014/main" id="{C8B17DA2-D8EF-2542-88A3-8CC0FADC0EA3}"/>
              </a:ext>
            </a:extLst>
          </p:cNvPr>
          <p:cNvSpPr>
            <a:spLocks noGrp="1"/>
          </p:cNvSpPr>
          <p:nvPr>
            <p:ph sz="quarter" idx="16"/>
          </p:nvPr>
        </p:nvSpPr>
        <p:spPr>
          <a:xfrm>
            <a:off x="181026" y="3746673"/>
            <a:ext cx="11755602" cy="1813972"/>
          </a:xfrm>
        </p:spPr>
        <p:txBody>
          <a:bodyPr/>
          <a:lstStyle/>
          <a:p>
            <a:pPr algn="l" rtl="0" fontAlgn="base"/>
            <a:r>
              <a:rPr lang="fr-FR" sz="2400" b="0" i="0" u="none" strike="noStrike">
                <a:solidFill>
                  <a:srgbClr val="000000"/>
                </a:solidFill>
                <a:effectLst/>
                <a:latin typeface="Calibri" panose="020F0502020204030204" pitchFamily="34" charset="0"/>
              </a:rPr>
              <a:t>Cette convention est signée par presque tous les pays du monde, dont le Canada!</a:t>
            </a:r>
            <a:r>
              <a:rPr lang="en-US" sz="2400" b="0" i="0">
                <a:solidFill>
                  <a:srgbClr val="000000"/>
                </a:solidFill>
                <a:effectLst/>
                <a:latin typeface="Calibri" panose="020F0502020204030204" pitchFamily="34" charset="0"/>
              </a:rPr>
              <a:t>​</a:t>
            </a:r>
            <a:endParaRPr lang="en-US" sz="2400" b="0" i="0">
              <a:solidFill>
                <a:srgbClr val="000000"/>
              </a:solidFill>
              <a:effectLst/>
              <a:latin typeface="Segoe UI" panose="020B0502040204020203" pitchFamily="34" charset="0"/>
            </a:endParaRPr>
          </a:p>
          <a:p>
            <a:pPr algn="l" rtl="0" fontAlgn="base"/>
            <a:r>
              <a:rPr lang="fr-FR" sz="2400" b="0" i="0">
                <a:solidFill>
                  <a:srgbClr val="000000"/>
                </a:solidFill>
                <a:effectLst/>
                <a:latin typeface="Calibri" panose="020F0502020204030204" pitchFamily="34" charset="0"/>
              </a:rPr>
              <a:t>​</a:t>
            </a:r>
            <a:endParaRPr lang="fr-FR" sz="2400" b="0" i="0">
              <a:solidFill>
                <a:srgbClr val="000000"/>
              </a:solidFill>
              <a:effectLst/>
              <a:latin typeface="Segoe UI" panose="020B0502040204020203" pitchFamily="34" charset="0"/>
            </a:endParaRPr>
          </a:p>
          <a:p>
            <a:pPr algn="l" rtl="0" fontAlgn="base"/>
            <a:r>
              <a:rPr lang="fr-FR" sz="2400" b="0" i="0" u="none" strike="noStrike">
                <a:solidFill>
                  <a:srgbClr val="000000"/>
                </a:solidFill>
                <a:effectLst/>
                <a:latin typeface="Calibri" panose="020F0502020204030204" pitchFamily="34" charset="0"/>
              </a:rPr>
              <a:t>Ce n'est pas une loi, mais une </a:t>
            </a:r>
            <a:r>
              <a:rPr lang="fr-FR" sz="2400" b="1" i="0" u="none" strike="noStrike">
                <a:solidFill>
                  <a:srgbClr val="000000"/>
                </a:solidFill>
                <a:effectLst/>
                <a:latin typeface="Calibri" panose="020F0502020204030204" pitchFamily="34" charset="0"/>
              </a:rPr>
              <a:t>déclaration de principes</a:t>
            </a:r>
            <a:r>
              <a:rPr lang="fr-FR" sz="2400" b="0" i="0" u="none" strike="noStrike">
                <a:solidFill>
                  <a:srgbClr val="000000"/>
                </a:solidFill>
                <a:effectLst/>
                <a:latin typeface="Calibri" panose="020F0502020204030204" pitchFamily="34" charset="0"/>
              </a:rPr>
              <a:t>, une promesse qu'ils s'engagent tous à tenir. Ils promettent d'agir dans « l'intérêt supérieur de l'enfant ».</a:t>
            </a:r>
            <a:r>
              <a:rPr lang="en-US" sz="2400" b="0" i="0">
                <a:solidFill>
                  <a:srgbClr val="000000"/>
                </a:solidFill>
                <a:effectLst/>
                <a:latin typeface="Calibri" panose="020F0502020204030204" pitchFamily="34" charset="0"/>
              </a:rPr>
              <a:t>​</a:t>
            </a:r>
            <a:endParaRPr lang="en-US" sz="2400" b="0" i="0">
              <a:solidFill>
                <a:srgbClr val="000000"/>
              </a:solidFill>
              <a:effectLst/>
              <a:latin typeface="Segoe UI" panose="020B0502040204020203" pitchFamily="34" charset="0"/>
            </a:endParaRPr>
          </a:p>
          <a:p>
            <a:pPr algn="l" rtl="0" fontAlgn="base"/>
            <a:endParaRPr lang="fr-FR" sz="2400" b="0" i="0">
              <a:solidFill>
                <a:srgbClr val="000000"/>
              </a:solidFill>
              <a:effectLst/>
              <a:latin typeface="Segoe UI" panose="020B0502040204020203" pitchFamily="34" charset="0"/>
            </a:endParaRPr>
          </a:p>
          <a:p>
            <a:pPr algn="l" rtl="0" fontAlgn="base"/>
            <a:r>
              <a:rPr lang="fr-FR" sz="2400" b="0" i="0" u="none" strike="noStrike">
                <a:solidFill>
                  <a:srgbClr val="000000"/>
                </a:solidFill>
                <a:effectLst/>
                <a:latin typeface="Calibri" panose="020F0502020204030204" pitchFamily="34" charset="0"/>
              </a:rPr>
              <a:t>Qu'est-ce ça veut dire selon toi?</a:t>
            </a:r>
            <a:endParaRPr lang="en-US" sz="2400" b="0" i="0">
              <a:solidFill>
                <a:srgbClr val="000000"/>
              </a:solidFill>
              <a:effectLst/>
              <a:latin typeface="Segoe UI" panose="020B0502040204020203" pitchFamily="34" charset="0"/>
            </a:endParaRPr>
          </a:p>
          <a:p>
            <a:endParaRPr lang="fr-CA"/>
          </a:p>
        </p:txBody>
      </p:sp>
      <p:pic>
        <p:nvPicPr>
          <p:cNvPr id="20482" name="Picture 2">
            <a:extLst>
              <a:ext uri="{FF2B5EF4-FFF2-40B4-BE49-F238E27FC236}">
                <a16:creationId xmlns:a16="http://schemas.microsoft.com/office/drawing/2014/main" id="{A275EB14-B2BE-CB51-CC79-3836CC247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7007"/>
            <a:ext cx="7490913" cy="1988328"/>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a:extLst>
              <a:ext uri="{FF2B5EF4-FFF2-40B4-BE49-F238E27FC236}">
                <a16:creationId xmlns:a16="http://schemas.microsoft.com/office/drawing/2014/main" id="{5D258839-4325-02A8-FF3B-5D4FCFC565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4315" y="1131585"/>
            <a:ext cx="4447685" cy="176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66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417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28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A64966-6713-0F47-AD43-9F6E8BCCC8B2}"/>
              </a:ext>
            </a:extLst>
          </p:cNvPr>
          <p:cNvSpPr>
            <a:spLocks noGrp="1"/>
          </p:cNvSpPr>
          <p:nvPr>
            <p:ph type="title"/>
          </p:nvPr>
        </p:nvSpPr>
        <p:spPr>
          <a:xfrm>
            <a:off x="627475" y="279263"/>
            <a:ext cx="7058427" cy="914400"/>
          </a:xfrm>
        </p:spPr>
        <p:txBody>
          <a:bodyPr/>
          <a:lstStyle/>
          <a:p>
            <a:r>
              <a:rPr lang="fr-CA"/>
              <a:t>Criminel…</a:t>
            </a:r>
            <a:br>
              <a:rPr lang="fr-CA"/>
            </a:br>
            <a:r>
              <a:rPr lang="fr-CA"/>
              <a:t>Qu’est-ce que ça veut dire?</a:t>
            </a:r>
          </a:p>
        </p:txBody>
      </p:sp>
      <p:pic>
        <p:nvPicPr>
          <p:cNvPr id="2050" name="Picture 2">
            <a:extLst>
              <a:ext uri="{FF2B5EF4-FFF2-40B4-BE49-F238E27FC236}">
                <a16:creationId xmlns:a16="http://schemas.microsoft.com/office/drawing/2014/main" id="{4E1CAD17-5C65-6965-DC9C-8F27569F1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320" y="2165982"/>
            <a:ext cx="4450364" cy="441275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C102BEB5-96C0-0E27-FE36-91F3B488228E}"/>
              </a:ext>
            </a:extLst>
          </p:cNvPr>
          <p:cNvSpPr txBox="1"/>
          <p:nvPr/>
        </p:nvSpPr>
        <p:spPr>
          <a:xfrm>
            <a:off x="627475" y="1585027"/>
            <a:ext cx="6098058" cy="400110"/>
          </a:xfrm>
          <a:prstGeom prst="rect">
            <a:avLst/>
          </a:prstGeom>
          <a:noFill/>
        </p:spPr>
        <p:txBody>
          <a:bodyPr wrap="square">
            <a:spAutoFit/>
          </a:bodyPr>
          <a:lstStyle/>
          <a:p>
            <a:r>
              <a:rPr lang="fr-FR" sz="2000" b="0" i="0" u="none" strike="noStrike">
                <a:solidFill>
                  <a:srgbClr val="000000"/>
                </a:solidFill>
                <a:effectLst/>
                <a:latin typeface="Calibri" panose="020F0502020204030204" pitchFamily="34" charset="0"/>
              </a:rPr>
              <a:t>Ce n'est pas parce que c'est interdit que c'est criminel.</a:t>
            </a:r>
            <a:r>
              <a:rPr lang="fr-FR" sz="2000" b="0" i="0">
                <a:solidFill>
                  <a:srgbClr val="000000"/>
                </a:solidFill>
                <a:effectLst/>
                <a:latin typeface="Calibri" panose="020F0502020204030204" pitchFamily="34" charset="0"/>
              </a:rPr>
              <a:t>​</a:t>
            </a:r>
            <a:endParaRPr lang="fr-CA" sz="2000"/>
          </a:p>
        </p:txBody>
      </p:sp>
    </p:spTree>
    <p:extLst>
      <p:ext uri="{BB962C8B-B14F-4D97-AF65-F5344CB8AC3E}">
        <p14:creationId xmlns:p14="http://schemas.microsoft.com/office/powerpoint/2010/main" val="354465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478018D-BC4A-FBE1-5B32-037B14FB0109}"/>
              </a:ext>
            </a:extLst>
          </p:cNvPr>
          <p:cNvSpPr>
            <a:spLocks noGrp="1"/>
          </p:cNvSpPr>
          <p:nvPr>
            <p:ph type="body" idx="1"/>
          </p:nvPr>
        </p:nvSpPr>
        <p:spPr>
          <a:xfrm>
            <a:off x="495853" y="441614"/>
            <a:ext cx="5669280" cy="926523"/>
          </a:xfrm>
        </p:spPr>
        <p:txBody>
          <a:bodyPr/>
          <a:lstStyle/>
          <a:p>
            <a:r>
              <a:rPr lang="fr-CA" sz="4400">
                <a:ea typeface="+mn-lt"/>
                <a:cs typeface="+mn-lt"/>
              </a:rPr>
              <a:t>Mes responsabilités</a:t>
            </a:r>
            <a:endParaRPr lang="fr-FR" sz="4400"/>
          </a:p>
        </p:txBody>
      </p:sp>
      <p:pic>
        <p:nvPicPr>
          <p:cNvPr id="7" name="Image 7">
            <a:extLst>
              <a:ext uri="{FF2B5EF4-FFF2-40B4-BE49-F238E27FC236}">
                <a16:creationId xmlns:a16="http://schemas.microsoft.com/office/drawing/2014/main" id="{300D178F-3447-79C9-4332-AF50943152AE}"/>
              </a:ext>
            </a:extLst>
          </p:cNvPr>
          <p:cNvPicPr>
            <a:picLocks noGrp="1" noChangeAspect="1"/>
          </p:cNvPicPr>
          <p:nvPr>
            <p:ph type="pic" sz="quarter" idx="16"/>
          </p:nvPr>
        </p:nvPicPr>
        <p:blipFill rotWithShape="1">
          <a:blip r:embed="rId3"/>
          <a:srcRect t="816" b="816"/>
          <a:stretch/>
        </p:blipFill>
        <p:spPr>
          <a:xfrm>
            <a:off x="7010470" y="1416462"/>
            <a:ext cx="3956164" cy="4023360"/>
          </a:xfrm>
        </p:spPr>
      </p:pic>
      <p:sp>
        <p:nvSpPr>
          <p:cNvPr id="4" name="ZoneTexte 3">
            <a:extLst>
              <a:ext uri="{FF2B5EF4-FFF2-40B4-BE49-F238E27FC236}">
                <a16:creationId xmlns:a16="http://schemas.microsoft.com/office/drawing/2014/main" id="{7B8C98E7-8245-B6A3-FE06-C01F8AB53783}"/>
              </a:ext>
            </a:extLst>
          </p:cNvPr>
          <p:cNvSpPr txBox="1"/>
          <p:nvPr/>
        </p:nvSpPr>
        <p:spPr>
          <a:xfrm>
            <a:off x="749877" y="2429741"/>
            <a:ext cx="5673121"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a:cs typeface="Arial"/>
              </a:rPr>
              <a:t>Mise en situation #1</a:t>
            </a:r>
          </a:p>
          <a:p>
            <a:endParaRPr lang="fr-FR" sz="2800">
              <a:cs typeface="Arial"/>
            </a:endParaRPr>
          </a:p>
          <a:p>
            <a:r>
              <a:rPr lang="fr-FR" sz="2800">
                <a:cs typeface="Arial"/>
              </a:rPr>
              <a:t>Qui paiera pour remplacer la fenêtre?</a:t>
            </a:r>
          </a:p>
          <a:p>
            <a:endParaRPr lang="fr-FR" sz="2400">
              <a:cs typeface="Arial"/>
            </a:endParaRPr>
          </a:p>
        </p:txBody>
      </p:sp>
    </p:spTree>
    <p:extLst>
      <p:ext uri="{BB962C8B-B14F-4D97-AF65-F5344CB8AC3E}">
        <p14:creationId xmlns:p14="http://schemas.microsoft.com/office/powerpoint/2010/main" val="78243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355627" y="279263"/>
            <a:ext cx="7935757" cy="914400"/>
          </a:xfrm>
        </p:spPr>
        <p:txBody>
          <a:bodyPr/>
          <a:lstStyle/>
          <a:p>
            <a:r>
              <a:rPr lang="fr-FR" b="0" i="0" u="none" strike="noStrike">
                <a:solidFill>
                  <a:srgbClr val="000000"/>
                </a:solidFill>
                <a:effectLst/>
                <a:latin typeface="Calibri Light" panose="020F0302020204030204" pitchFamily="34" charset="0"/>
              </a:rPr>
              <a:t>Plus on grandit, plus la société nous donne des </a:t>
            </a:r>
            <a:r>
              <a:rPr lang="fr-FR" b="1" i="0" u="sng">
                <a:solidFill>
                  <a:srgbClr val="000000"/>
                </a:solidFill>
                <a:effectLst/>
                <a:latin typeface="Calibri Light" panose="020F0302020204030204" pitchFamily="34" charset="0"/>
              </a:rPr>
              <a:t>responsabilités</a:t>
            </a:r>
            <a:r>
              <a:rPr lang="fr-FR" b="0" i="0" u="none" strike="noStrike">
                <a:solidFill>
                  <a:srgbClr val="000000"/>
                </a:solidFill>
                <a:effectLst/>
                <a:latin typeface="Calibri Light" panose="020F0302020204030204" pitchFamily="34" charset="0"/>
              </a:rPr>
              <a:t>...</a:t>
            </a:r>
            <a:endParaRPr lang="fr-CA"/>
          </a:p>
        </p:txBody>
      </p:sp>
      <p:sp>
        <p:nvSpPr>
          <p:cNvPr id="9" name="ZoneTexte 8">
            <a:extLst>
              <a:ext uri="{FF2B5EF4-FFF2-40B4-BE49-F238E27FC236}">
                <a16:creationId xmlns:a16="http://schemas.microsoft.com/office/drawing/2014/main" id="{2D6B9FFA-5C74-BA6D-2C5D-3CF56FD3E902}"/>
              </a:ext>
            </a:extLst>
          </p:cNvPr>
          <p:cNvSpPr txBox="1"/>
          <p:nvPr/>
        </p:nvSpPr>
        <p:spPr>
          <a:xfrm>
            <a:off x="1130173" y="5343798"/>
            <a:ext cx="1699524" cy="954107"/>
          </a:xfrm>
          <a:prstGeom prst="rect">
            <a:avLst/>
          </a:prstGeom>
          <a:noFill/>
        </p:spPr>
        <p:txBody>
          <a:bodyPr wrap="square" rtlCol="0">
            <a:spAutoFit/>
          </a:bodyPr>
          <a:lstStyle/>
          <a:p>
            <a:pPr algn="l"/>
            <a:r>
              <a:rPr lang="fr-CA" sz="2400">
                <a:solidFill>
                  <a:schemeClr val="accent1"/>
                </a:solidFill>
              </a:rPr>
              <a:t>Vers 7 ans</a:t>
            </a:r>
          </a:p>
          <a:p>
            <a:pPr algn="ctr"/>
            <a:r>
              <a:rPr lang="fr-CA" sz="1600"/>
              <a:t>Responsabilité civile</a:t>
            </a:r>
            <a:endParaRPr lang="fr-CA" sz="1400"/>
          </a:p>
        </p:txBody>
      </p:sp>
      <p:sp>
        <p:nvSpPr>
          <p:cNvPr id="18" name="ZoneTexte 17">
            <a:extLst>
              <a:ext uri="{FF2B5EF4-FFF2-40B4-BE49-F238E27FC236}">
                <a16:creationId xmlns:a16="http://schemas.microsoft.com/office/drawing/2014/main" id="{262BB604-2364-5ED1-21D2-00E261CF8882}"/>
              </a:ext>
            </a:extLst>
          </p:cNvPr>
          <p:cNvSpPr txBox="1"/>
          <p:nvPr/>
        </p:nvSpPr>
        <p:spPr>
          <a:xfrm>
            <a:off x="3823028" y="5343798"/>
            <a:ext cx="1699523" cy="1015663"/>
          </a:xfrm>
          <a:prstGeom prst="rect">
            <a:avLst/>
          </a:prstGeom>
          <a:noFill/>
        </p:spPr>
        <p:txBody>
          <a:bodyPr wrap="square" rtlCol="0">
            <a:spAutoFit/>
          </a:bodyPr>
          <a:lstStyle/>
          <a:p>
            <a:pPr algn="ctr"/>
            <a:r>
              <a:rPr lang="fr-CA" sz="2800">
                <a:solidFill>
                  <a:schemeClr val="accent1"/>
                </a:solidFill>
              </a:rPr>
              <a:t>12 ans</a:t>
            </a:r>
          </a:p>
          <a:p>
            <a:pPr algn="ctr"/>
            <a:r>
              <a:rPr lang="fr-CA" sz="1600"/>
              <a:t>Responsabilité criminelle</a:t>
            </a:r>
          </a:p>
        </p:txBody>
      </p:sp>
      <p:sp>
        <p:nvSpPr>
          <p:cNvPr id="19" name="ZoneTexte 18">
            <a:extLst>
              <a:ext uri="{FF2B5EF4-FFF2-40B4-BE49-F238E27FC236}">
                <a16:creationId xmlns:a16="http://schemas.microsoft.com/office/drawing/2014/main" id="{6C0E617C-7CB0-4FBD-DA98-0D0F7BBB4C20}"/>
              </a:ext>
            </a:extLst>
          </p:cNvPr>
          <p:cNvSpPr txBox="1"/>
          <p:nvPr/>
        </p:nvSpPr>
        <p:spPr>
          <a:xfrm>
            <a:off x="6722893" y="5337542"/>
            <a:ext cx="1407120" cy="1015663"/>
          </a:xfrm>
          <a:prstGeom prst="rect">
            <a:avLst/>
          </a:prstGeom>
          <a:noFill/>
        </p:spPr>
        <p:txBody>
          <a:bodyPr wrap="square" rtlCol="0">
            <a:spAutoFit/>
          </a:bodyPr>
          <a:lstStyle/>
          <a:p>
            <a:pPr algn="ctr"/>
            <a:r>
              <a:rPr lang="fr-CA" sz="2800">
                <a:solidFill>
                  <a:schemeClr val="accent1"/>
                </a:solidFill>
              </a:rPr>
              <a:t>14 ans</a:t>
            </a:r>
          </a:p>
          <a:p>
            <a:pPr algn="ctr"/>
            <a:r>
              <a:rPr lang="fr-CA" sz="1600"/>
              <a:t>Recevoir des amendes</a:t>
            </a:r>
          </a:p>
        </p:txBody>
      </p:sp>
      <p:sp>
        <p:nvSpPr>
          <p:cNvPr id="20" name="ZoneTexte 19">
            <a:extLst>
              <a:ext uri="{FF2B5EF4-FFF2-40B4-BE49-F238E27FC236}">
                <a16:creationId xmlns:a16="http://schemas.microsoft.com/office/drawing/2014/main" id="{E152B243-CF01-BA8F-2503-7AD56186271D}"/>
              </a:ext>
            </a:extLst>
          </p:cNvPr>
          <p:cNvSpPr txBox="1"/>
          <p:nvPr/>
        </p:nvSpPr>
        <p:spPr>
          <a:xfrm>
            <a:off x="9566247" y="5436129"/>
            <a:ext cx="1407120" cy="769441"/>
          </a:xfrm>
          <a:prstGeom prst="rect">
            <a:avLst/>
          </a:prstGeom>
          <a:noFill/>
        </p:spPr>
        <p:txBody>
          <a:bodyPr wrap="square" rtlCol="0">
            <a:spAutoFit/>
          </a:bodyPr>
          <a:lstStyle/>
          <a:p>
            <a:pPr algn="ctr"/>
            <a:r>
              <a:rPr lang="fr-CA" sz="2800">
                <a:solidFill>
                  <a:schemeClr val="accent1"/>
                </a:solidFill>
              </a:rPr>
              <a:t>18 ans</a:t>
            </a:r>
          </a:p>
          <a:p>
            <a:pPr algn="ctr"/>
            <a:r>
              <a:rPr lang="fr-CA" sz="1600"/>
              <a:t>Majorité</a:t>
            </a:r>
          </a:p>
        </p:txBody>
      </p:sp>
      <p:pic>
        <p:nvPicPr>
          <p:cNvPr id="3" name="Image 2">
            <a:extLst>
              <a:ext uri="{FF2B5EF4-FFF2-40B4-BE49-F238E27FC236}">
                <a16:creationId xmlns:a16="http://schemas.microsoft.com/office/drawing/2014/main" id="{C940B7DC-445A-8F5B-2283-07667998A6FD}"/>
              </a:ext>
            </a:extLst>
          </p:cNvPr>
          <p:cNvPicPr>
            <a:picLocks noChangeAspect="1"/>
          </p:cNvPicPr>
          <p:nvPr/>
        </p:nvPicPr>
        <p:blipFill>
          <a:blip r:embed="rId3"/>
          <a:stretch>
            <a:fillRect/>
          </a:stretch>
        </p:blipFill>
        <p:spPr>
          <a:xfrm>
            <a:off x="1369935" y="2557711"/>
            <a:ext cx="1569909" cy="2689362"/>
          </a:xfrm>
          <a:prstGeom prst="rect">
            <a:avLst/>
          </a:prstGeom>
        </p:spPr>
      </p:pic>
      <p:pic>
        <p:nvPicPr>
          <p:cNvPr id="5" name="Image 4">
            <a:extLst>
              <a:ext uri="{FF2B5EF4-FFF2-40B4-BE49-F238E27FC236}">
                <a16:creationId xmlns:a16="http://schemas.microsoft.com/office/drawing/2014/main" id="{58343EC1-F479-41DF-4BEE-B98AAB6395D3}"/>
              </a:ext>
            </a:extLst>
          </p:cNvPr>
          <p:cNvPicPr>
            <a:picLocks noChangeAspect="1"/>
          </p:cNvPicPr>
          <p:nvPr/>
        </p:nvPicPr>
        <p:blipFill>
          <a:blip r:embed="rId4"/>
          <a:stretch>
            <a:fillRect/>
          </a:stretch>
        </p:blipFill>
        <p:spPr>
          <a:xfrm>
            <a:off x="4128927" y="1906408"/>
            <a:ext cx="1393623" cy="3431134"/>
          </a:xfrm>
          <a:prstGeom prst="rect">
            <a:avLst/>
          </a:prstGeom>
        </p:spPr>
      </p:pic>
      <p:pic>
        <p:nvPicPr>
          <p:cNvPr id="8" name="Image 7">
            <a:extLst>
              <a:ext uri="{FF2B5EF4-FFF2-40B4-BE49-F238E27FC236}">
                <a16:creationId xmlns:a16="http://schemas.microsoft.com/office/drawing/2014/main" id="{F5EF4A5B-33D1-6799-39E5-C79358E9BDAE}"/>
              </a:ext>
            </a:extLst>
          </p:cNvPr>
          <p:cNvPicPr>
            <a:picLocks noChangeAspect="1"/>
          </p:cNvPicPr>
          <p:nvPr/>
        </p:nvPicPr>
        <p:blipFill>
          <a:blip r:embed="rId5"/>
          <a:stretch>
            <a:fillRect/>
          </a:stretch>
        </p:blipFill>
        <p:spPr>
          <a:xfrm>
            <a:off x="6666382" y="1726920"/>
            <a:ext cx="1699523" cy="3709209"/>
          </a:xfrm>
          <a:prstGeom prst="rect">
            <a:avLst/>
          </a:prstGeom>
        </p:spPr>
      </p:pic>
      <p:pic>
        <p:nvPicPr>
          <p:cNvPr id="11" name="Image 10">
            <a:extLst>
              <a:ext uri="{FF2B5EF4-FFF2-40B4-BE49-F238E27FC236}">
                <a16:creationId xmlns:a16="http://schemas.microsoft.com/office/drawing/2014/main" id="{86093DD1-4E33-0215-6021-C4BF3D385D40}"/>
              </a:ext>
            </a:extLst>
          </p:cNvPr>
          <p:cNvPicPr>
            <a:picLocks noChangeAspect="1"/>
          </p:cNvPicPr>
          <p:nvPr/>
        </p:nvPicPr>
        <p:blipFill>
          <a:blip r:embed="rId6"/>
          <a:stretch>
            <a:fillRect/>
          </a:stretch>
        </p:blipFill>
        <p:spPr>
          <a:xfrm>
            <a:off x="9552598" y="1494503"/>
            <a:ext cx="1321227" cy="3998716"/>
          </a:xfrm>
          <a:prstGeom prst="rect">
            <a:avLst/>
          </a:prstGeom>
        </p:spPr>
      </p:pic>
    </p:spTree>
    <p:extLst>
      <p:ext uri="{BB962C8B-B14F-4D97-AF65-F5344CB8AC3E}">
        <p14:creationId xmlns:p14="http://schemas.microsoft.com/office/powerpoint/2010/main" val="282637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105334" y="672277"/>
            <a:ext cx="4503737" cy="914400"/>
          </a:xfrm>
        </p:spPr>
        <p:txBody>
          <a:bodyPr/>
          <a:lstStyle/>
          <a:p>
            <a:pPr algn="ctr"/>
            <a:r>
              <a:rPr lang="fr-CA"/>
              <a:t>Vers 7 ans</a:t>
            </a:r>
            <a:br>
              <a:rPr lang="fr-CA"/>
            </a:br>
            <a:r>
              <a:rPr lang="fr-CA" sz="3200"/>
              <a:t>Responsabilité civile</a:t>
            </a:r>
            <a:endParaRPr lang="fr-CA"/>
          </a:p>
        </p:txBody>
      </p:sp>
      <p:sp>
        <p:nvSpPr>
          <p:cNvPr id="16" name="Espace réservé du texte 15">
            <a:extLst>
              <a:ext uri="{FF2B5EF4-FFF2-40B4-BE49-F238E27FC236}">
                <a16:creationId xmlns:a16="http://schemas.microsoft.com/office/drawing/2014/main" id="{F729D655-B0FA-6645-AA69-B73903B58389}"/>
              </a:ext>
            </a:extLst>
          </p:cNvPr>
          <p:cNvSpPr>
            <a:spLocks noGrp="1"/>
          </p:cNvSpPr>
          <p:nvPr>
            <p:ph type="body" sz="quarter" idx="15"/>
          </p:nvPr>
        </p:nvSpPr>
        <p:spPr>
          <a:xfrm>
            <a:off x="611961" y="87240"/>
            <a:ext cx="5212080" cy="415925"/>
          </a:xfrm>
        </p:spPr>
        <p:txBody>
          <a:bodyPr/>
          <a:lstStyle/>
          <a:p>
            <a:r>
              <a:rPr lang="fr-CA"/>
              <a:t>Mes responsabilités</a:t>
            </a:r>
          </a:p>
        </p:txBody>
      </p:sp>
      <p:sp>
        <p:nvSpPr>
          <p:cNvPr id="8" name="ZoneTexte 7">
            <a:extLst>
              <a:ext uri="{FF2B5EF4-FFF2-40B4-BE49-F238E27FC236}">
                <a16:creationId xmlns:a16="http://schemas.microsoft.com/office/drawing/2014/main" id="{C64E6D1F-A27C-5557-32CD-3DB346D2AF4B}"/>
              </a:ext>
            </a:extLst>
          </p:cNvPr>
          <p:cNvSpPr txBox="1"/>
          <p:nvPr/>
        </p:nvSpPr>
        <p:spPr>
          <a:xfrm>
            <a:off x="6756056" y="1672410"/>
            <a:ext cx="5168214" cy="3046988"/>
          </a:xfrm>
          <a:prstGeom prst="rect">
            <a:avLst/>
          </a:prstGeom>
          <a:noFill/>
        </p:spPr>
        <p:txBody>
          <a:bodyPr wrap="square">
            <a:spAutoFit/>
          </a:bodyPr>
          <a:lstStyle/>
          <a:p>
            <a:pPr algn="l" rtl="0" fontAlgn="base"/>
            <a:r>
              <a:rPr lang="fr-FR" sz="2400" b="0" i="0" u="none" strike="noStrike">
                <a:solidFill>
                  <a:srgbClr val="000000"/>
                </a:solidFill>
                <a:effectLst/>
                <a:latin typeface="Calibri" panose="020F0502020204030204" pitchFamily="34" charset="0"/>
              </a:rPr>
              <a:t>Vers l'âge d'environ 7 ans, des enfants peuvent être responsables des dommages qu’ils causent. </a:t>
            </a:r>
            <a:r>
              <a:rPr lang="en-US" sz="2400" b="0" i="0">
                <a:solidFill>
                  <a:srgbClr val="000000"/>
                </a:solidFill>
                <a:effectLst/>
                <a:latin typeface="Calibri" panose="020F0502020204030204" pitchFamily="34" charset="0"/>
              </a:rPr>
              <a:t>​</a:t>
            </a:r>
          </a:p>
          <a:p>
            <a:pPr algn="l" rtl="0" fontAlgn="base"/>
            <a:endParaRPr lang="en-US" sz="2400" b="0" i="0">
              <a:solidFill>
                <a:srgbClr val="000000"/>
              </a:solidFill>
              <a:effectLst/>
              <a:latin typeface="Segoe UI" panose="020B0502040204020203" pitchFamily="34" charset="0"/>
            </a:endParaRPr>
          </a:p>
          <a:p>
            <a:pPr algn="l" rtl="0" fontAlgn="base"/>
            <a:r>
              <a:rPr lang="fr-FR" sz="2400" b="0" i="0" u="none" strike="noStrike">
                <a:solidFill>
                  <a:srgbClr val="000000"/>
                </a:solidFill>
                <a:effectLst/>
                <a:latin typeface="Calibri" panose="020F0502020204030204" pitchFamily="34" charset="0"/>
              </a:rPr>
              <a:t>Par exemple, ils peuvent être </a:t>
            </a:r>
            <a:r>
              <a:rPr lang="fr-FR" sz="2400" b="0" i="0" u="none" strike="noStrike">
                <a:solidFill>
                  <a:srgbClr val="FF0000"/>
                </a:solidFill>
                <a:effectLst/>
                <a:latin typeface="Calibri" panose="020F0502020204030204" pitchFamily="34" charset="0"/>
              </a:rPr>
              <a:t>poursuivis</a:t>
            </a:r>
            <a:r>
              <a:rPr lang="fr-FR" sz="2400" b="0" i="0" u="none" strike="noStrike">
                <a:solidFill>
                  <a:srgbClr val="000000"/>
                </a:solidFill>
                <a:effectLst/>
                <a:latin typeface="Calibri" panose="020F0502020204030204" pitchFamily="34" charset="0"/>
              </a:rPr>
              <a:t> s'ils détruisent ou endommagent des objets qui ne leur appartiennent pas. </a:t>
            </a:r>
            <a:endParaRPr lang="en-US" sz="2400" b="0" i="0">
              <a:solidFill>
                <a:srgbClr val="000000"/>
              </a:solidFill>
              <a:effectLst/>
              <a:latin typeface="Segoe UI" panose="020B0502040204020203" pitchFamily="34" charset="0"/>
            </a:endParaRPr>
          </a:p>
        </p:txBody>
      </p:sp>
      <p:pic>
        <p:nvPicPr>
          <p:cNvPr id="3" name="Image 2">
            <a:extLst>
              <a:ext uri="{FF2B5EF4-FFF2-40B4-BE49-F238E27FC236}">
                <a16:creationId xmlns:a16="http://schemas.microsoft.com/office/drawing/2014/main" id="{F00886B6-2164-6E51-3612-078321FD0480}"/>
              </a:ext>
            </a:extLst>
          </p:cNvPr>
          <p:cNvPicPr>
            <a:picLocks noChangeAspect="1"/>
          </p:cNvPicPr>
          <p:nvPr/>
        </p:nvPicPr>
        <p:blipFill>
          <a:blip r:embed="rId3"/>
          <a:stretch>
            <a:fillRect/>
          </a:stretch>
        </p:blipFill>
        <p:spPr>
          <a:xfrm>
            <a:off x="1169324" y="2556387"/>
            <a:ext cx="2048677" cy="3509524"/>
          </a:xfrm>
          <a:prstGeom prst="rect">
            <a:avLst/>
          </a:prstGeom>
        </p:spPr>
      </p:pic>
    </p:spTree>
    <p:extLst>
      <p:ext uri="{BB962C8B-B14F-4D97-AF65-F5344CB8AC3E}">
        <p14:creationId xmlns:p14="http://schemas.microsoft.com/office/powerpoint/2010/main" val="363334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6701481" y="724284"/>
            <a:ext cx="5943600" cy="914400"/>
          </a:xfrm>
        </p:spPr>
        <p:txBody>
          <a:bodyPr/>
          <a:lstStyle/>
          <a:p>
            <a:pPr algn="ctr"/>
            <a:r>
              <a:rPr lang="fr-CA"/>
              <a:t>12 ans</a:t>
            </a:r>
            <a:br>
              <a:rPr lang="fr-CA"/>
            </a:br>
            <a:r>
              <a:rPr lang="fr-CA" sz="3200"/>
              <a:t>Responsabilité criminelle</a:t>
            </a:r>
            <a:endParaRPr lang="fr-CA"/>
          </a:p>
        </p:txBody>
      </p:sp>
      <p:sp>
        <p:nvSpPr>
          <p:cNvPr id="16" name="Espace réservé du texte 15">
            <a:extLst>
              <a:ext uri="{FF2B5EF4-FFF2-40B4-BE49-F238E27FC236}">
                <a16:creationId xmlns:a16="http://schemas.microsoft.com/office/drawing/2014/main" id="{6975FDB2-73B5-934A-A98C-769A219A4A9F}"/>
              </a:ext>
            </a:extLst>
          </p:cNvPr>
          <p:cNvSpPr>
            <a:spLocks noGrp="1"/>
          </p:cNvSpPr>
          <p:nvPr>
            <p:ph type="body" sz="quarter" idx="15"/>
          </p:nvPr>
        </p:nvSpPr>
        <p:spPr>
          <a:xfrm>
            <a:off x="8060725" y="99725"/>
            <a:ext cx="3579340" cy="400179"/>
          </a:xfrm>
        </p:spPr>
        <p:txBody>
          <a:bodyPr/>
          <a:lstStyle/>
          <a:p>
            <a:r>
              <a:rPr lang="fr-CA"/>
              <a:t>Mes responsabilités</a:t>
            </a:r>
          </a:p>
        </p:txBody>
      </p:sp>
      <p:sp>
        <p:nvSpPr>
          <p:cNvPr id="8" name="ZoneTexte 7">
            <a:extLst>
              <a:ext uri="{FF2B5EF4-FFF2-40B4-BE49-F238E27FC236}">
                <a16:creationId xmlns:a16="http://schemas.microsoft.com/office/drawing/2014/main" id="{515AE79E-24BD-6CAE-8086-3277C069FC86}"/>
              </a:ext>
            </a:extLst>
          </p:cNvPr>
          <p:cNvSpPr txBox="1"/>
          <p:nvPr/>
        </p:nvSpPr>
        <p:spPr>
          <a:xfrm>
            <a:off x="509715" y="1725185"/>
            <a:ext cx="5730447" cy="3108543"/>
          </a:xfrm>
          <a:prstGeom prst="rect">
            <a:avLst/>
          </a:prstGeom>
          <a:noFill/>
        </p:spPr>
        <p:txBody>
          <a:bodyPr wrap="square" lIns="91440" tIns="45720" rIns="91440" bIns="45720" anchor="t">
            <a:spAutoFit/>
          </a:bodyPr>
          <a:lstStyle/>
          <a:p>
            <a:pPr algn="l" rtl="0" fontAlgn="base"/>
            <a:r>
              <a:rPr lang="fr-FR" sz="2800" b="0" i="0" u="none" strike="noStrike" dirty="0">
                <a:solidFill>
                  <a:srgbClr val="000000"/>
                </a:solidFill>
                <a:effectLst/>
                <a:latin typeface="Calibri" panose="020F0502020204030204" pitchFamily="34" charset="0"/>
              </a:rPr>
              <a:t>À 12 ans, tu peux être accusé d'un crime.</a:t>
            </a:r>
            <a:r>
              <a:rPr lang="en-US" sz="2800" b="0" i="0" dirty="0">
                <a:solidFill>
                  <a:srgbClr val="000000"/>
                </a:solidFill>
                <a:effectLst/>
                <a:latin typeface="Calibri" panose="020F0502020204030204" pitchFamily="34" charset="0"/>
              </a:rPr>
              <a:t>​</a:t>
            </a:r>
            <a:endParaRPr lang="en-US" sz="2800" b="0" i="0" dirty="0">
              <a:solidFill>
                <a:srgbClr val="000000"/>
              </a:solidFill>
              <a:effectLst/>
              <a:latin typeface="Segoe UI" panose="020B0502040204020203" pitchFamily="34" charset="0"/>
            </a:endParaRPr>
          </a:p>
          <a:p>
            <a:pPr algn="l" rtl="0" fontAlgn="base"/>
            <a:r>
              <a:rPr lang="fr-FR" sz="2800" b="0" i="0" dirty="0">
                <a:solidFill>
                  <a:srgbClr val="000000"/>
                </a:solidFill>
                <a:effectLst/>
                <a:latin typeface="Calibri" panose="020F0502020204030204" pitchFamily="34" charset="0"/>
              </a:rPr>
              <a:t>​</a:t>
            </a:r>
            <a:endParaRPr lang="fr-FR" sz="2800" b="0" i="0" dirty="0">
              <a:solidFill>
                <a:srgbClr val="000000"/>
              </a:solidFill>
              <a:effectLst/>
              <a:latin typeface="Segoe UI" panose="020B0502040204020203" pitchFamily="34" charset="0"/>
            </a:endParaRPr>
          </a:p>
          <a:p>
            <a:pPr algn="l" rtl="0" fontAlgn="base"/>
            <a:r>
              <a:rPr lang="fr-FR" sz="2800" b="0" i="0" u="none" strike="noStrike" dirty="0">
                <a:solidFill>
                  <a:srgbClr val="000000"/>
                </a:solidFill>
                <a:effectLst/>
                <a:latin typeface="Calibri"/>
                <a:cs typeface="Calibri"/>
              </a:rPr>
              <a:t>Un adolescent ne va généralement pas en prison avec des adultes, même s'il est </a:t>
            </a:r>
            <a:r>
              <a:rPr lang="fr-FR" sz="2800" dirty="0">
                <a:solidFill>
                  <a:srgbClr val="000000"/>
                </a:solidFill>
                <a:latin typeface="Calibri"/>
                <a:cs typeface="Calibri"/>
              </a:rPr>
              <a:t>reconnu</a:t>
            </a:r>
            <a:r>
              <a:rPr lang="fr-FR" sz="2800" b="0" i="0" u="none" strike="noStrike" dirty="0">
                <a:solidFill>
                  <a:srgbClr val="000000"/>
                </a:solidFill>
                <a:effectLst/>
                <a:latin typeface="Calibri"/>
                <a:cs typeface="Calibri"/>
              </a:rPr>
              <a:t> coupable d'un crime très grave.</a:t>
            </a:r>
            <a:endParaRPr lang="en-US" sz="2800" b="0" i="0" dirty="0">
              <a:solidFill>
                <a:srgbClr val="000000"/>
              </a:solidFill>
              <a:effectLst/>
              <a:latin typeface="Calibri"/>
              <a:cs typeface="Calibri"/>
            </a:endParaRPr>
          </a:p>
        </p:txBody>
      </p:sp>
      <p:pic>
        <p:nvPicPr>
          <p:cNvPr id="3" name="Image 2">
            <a:extLst>
              <a:ext uri="{FF2B5EF4-FFF2-40B4-BE49-F238E27FC236}">
                <a16:creationId xmlns:a16="http://schemas.microsoft.com/office/drawing/2014/main" id="{87F01B7C-9986-69A7-C433-EEA1B015C099}"/>
              </a:ext>
            </a:extLst>
          </p:cNvPr>
          <p:cNvPicPr>
            <a:picLocks noChangeAspect="1"/>
          </p:cNvPicPr>
          <p:nvPr/>
        </p:nvPicPr>
        <p:blipFill>
          <a:blip r:embed="rId3"/>
          <a:stretch>
            <a:fillRect/>
          </a:stretch>
        </p:blipFill>
        <p:spPr>
          <a:xfrm>
            <a:off x="8908026" y="2133107"/>
            <a:ext cx="1878603" cy="4625168"/>
          </a:xfrm>
          <a:prstGeom prst="rect">
            <a:avLst/>
          </a:prstGeom>
        </p:spPr>
      </p:pic>
    </p:spTree>
    <p:extLst>
      <p:ext uri="{BB962C8B-B14F-4D97-AF65-F5344CB8AC3E}">
        <p14:creationId xmlns:p14="http://schemas.microsoft.com/office/powerpoint/2010/main" val="286147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117690" y="612825"/>
            <a:ext cx="4503737" cy="914400"/>
          </a:xfrm>
        </p:spPr>
        <p:txBody>
          <a:bodyPr/>
          <a:lstStyle/>
          <a:p>
            <a:pPr algn="ctr"/>
            <a:r>
              <a:rPr lang="fr-CA"/>
              <a:t>14 ans</a:t>
            </a:r>
            <a:br>
              <a:rPr lang="fr-CA"/>
            </a:br>
            <a:r>
              <a:rPr lang="fr-CA" sz="3200"/>
              <a:t>Recevoir une amende</a:t>
            </a:r>
            <a:endParaRPr lang="fr-CA"/>
          </a:p>
        </p:txBody>
      </p:sp>
      <p:sp>
        <p:nvSpPr>
          <p:cNvPr id="16" name="Espace réservé du texte 15">
            <a:extLst>
              <a:ext uri="{FF2B5EF4-FFF2-40B4-BE49-F238E27FC236}">
                <a16:creationId xmlns:a16="http://schemas.microsoft.com/office/drawing/2014/main" id="{F729D655-B0FA-6645-AA69-B73903B58389}"/>
              </a:ext>
            </a:extLst>
          </p:cNvPr>
          <p:cNvSpPr>
            <a:spLocks noGrp="1"/>
          </p:cNvSpPr>
          <p:nvPr>
            <p:ph type="body" sz="quarter" idx="15"/>
          </p:nvPr>
        </p:nvSpPr>
        <p:spPr>
          <a:xfrm>
            <a:off x="877630" y="69128"/>
            <a:ext cx="2983856" cy="415925"/>
          </a:xfrm>
        </p:spPr>
        <p:txBody>
          <a:bodyPr/>
          <a:lstStyle/>
          <a:p>
            <a:r>
              <a:rPr lang="fr-CA"/>
              <a:t>Mes responsabilités</a:t>
            </a:r>
          </a:p>
        </p:txBody>
      </p:sp>
      <p:sp>
        <p:nvSpPr>
          <p:cNvPr id="8" name="ZoneTexte 7">
            <a:extLst>
              <a:ext uri="{FF2B5EF4-FFF2-40B4-BE49-F238E27FC236}">
                <a16:creationId xmlns:a16="http://schemas.microsoft.com/office/drawing/2014/main" id="{F806DB67-3414-C101-8D2E-93CED56977B7}"/>
              </a:ext>
            </a:extLst>
          </p:cNvPr>
          <p:cNvSpPr txBox="1"/>
          <p:nvPr/>
        </p:nvSpPr>
        <p:spPr>
          <a:xfrm>
            <a:off x="6657203" y="2195857"/>
            <a:ext cx="4995218" cy="2677656"/>
          </a:xfrm>
          <a:prstGeom prst="rect">
            <a:avLst/>
          </a:prstGeom>
          <a:noFill/>
        </p:spPr>
        <p:txBody>
          <a:bodyPr wrap="square">
            <a:spAutoFit/>
          </a:bodyPr>
          <a:lstStyle/>
          <a:p>
            <a:pPr algn="l" rtl="0" fontAlgn="base"/>
            <a:r>
              <a:rPr lang="fr-FR" sz="2400" b="0" i="0" u="none" strike="noStrike">
                <a:solidFill>
                  <a:srgbClr val="000000"/>
                </a:solidFill>
                <a:effectLst/>
                <a:latin typeface="Calibri" panose="020F0502020204030204" pitchFamily="34" charset="0"/>
              </a:rPr>
              <a:t>À 14 ans, tu peux recevoir une amende (souvent appelée </a:t>
            </a:r>
            <a:r>
              <a:rPr lang="fr-FR" sz="2400" b="0" i="1" u="none" strike="noStrike">
                <a:solidFill>
                  <a:srgbClr val="000000"/>
                </a:solidFill>
                <a:effectLst/>
                <a:latin typeface="Calibri" panose="020F0502020204030204" pitchFamily="34" charset="0"/>
              </a:rPr>
              <a:t>ticket</a:t>
            </a:r>
            <a:r>
              <a:rPr lang="fr-FR" sz="2400" b="0" i="0" u="none" strike="noStrike">
                <a:solidFill>
                  <a:srgbClr val="000000"/>
                </a:solidFill>
                <a:effectLst/>
                <a:latin typeface="Calibri" panose="020F0502020204030204" pitchFamily="34" charset="0"/>
              </a:rPr>
              <a:t>)</a:t>
            </a:r>
            <a:r>
              <a:rPr lang="en-US" sz="2400" b="0" i="0">
                <a:solidFill>
                  <a:srgbClr val="000000"/>
                </a:solidFill>
                <a:effectLst/>
                <a:latin typeface="Calibri" panose="020F0502020204030204" pitchFamily="34" charset="0"/>
              </a:rPr>
              <a:t>​</a:t>
            </a:r>
            <a:endParaRPr lang="en-US" sz="2400" b="0" i="0">
              <a:solidFill>
                <a:srgbClr val="000000"/>
              </a:solidFill>
              <a:effectLst/>
              <a:latin typeface="Segoe UI" panose="020B0502040204020203" pitchFamily="34" charset="0"/>
            </a:endParaRPr>
          </a:p>
          <a:p>
            <a:pPr algn="l" rtl="0" fontAlgn="base"/>
            <a:r>
              <a:rPr lang="fr-FR" sz="2400" b="0" i="0">
                <a:solidFill>
                  <a:srgbClr val="000000"/>
                </a:solidFill>
                <a:effectLst/>
                <a:latin typeface="Calibri" panose="020F0502020204030204" pitchFamily="34" charset="0"/>
              </a:rPr>
              <a:t>​</a:t>
            </a:r>
            <a:endParaRPr lang="fr-FR" sz="2400" b="0" i="0">
              <a:solidFill>
                <a:srgbClr val="000000"/>
              </a:solidFill>
              <a:effectLst/>
              <a:latin typeface="Segoe UI" panose="020B0502040204020203" pitchFamily="34" charset="0"/>
            </a:endParaRPr>
          </a:p>
          <a:p>
            <a:pPr algn="l" rtl="0" fontAlgn="base"/>
            <a:r>
              <a:rPr lang="fr-FR" sz="2400" b="0" i="0" u="none" strike="noStrike">
                <a:solidFill>
                  <a:srgbClr val="000000"/>
                </a:solidFill>
                <a:effectLst/>
                <a:latin typeface="Calibri" panose="020F0502020204030204" pitchFamily="34" charset="0"/>
              </a:rPr>
              <a:t>Par exemple, un policier pourrait te donner une amende si tu es dans un parc après les heures d'ouverture, ou si tu jettes des déchets par terre.</a:t>
            </a:r>
            <a:endParaRPr lang="en-US" sz="2400" b="0" i="0">
              <a:solidFill>
                <a:srgbClr val="000000"/>
              </a:solidFill>
              <a:effectLst/>
              <a:latin typeface="Segoe UI" panose="020B0502040204020203" pitchFamily="34" charset="0"/>
            </a:endParaRPr>
          </a:p>
        </p:txBody>
      </p:sp>
      <p:pic>
        <p:nvPicPr>
          <p:cNvPr id="3" name="Image 2">
            <a:extLst>
              <a:ext uri="{FF2B5EF4-FFF2-40B4-BE49-F238E27FC236}">
                <a16:creationId xmlns:a16="http://schemas.microsoft.com/office/drawing/2014/main" id="{43FE3410-997C-09B3-43DE-90D61F8C99E6}"/>
              </a:ext>
            </a:extLst>
          </p:cNvPr>
          <p:cNvPicPr>
            <a:picLocks noChangeAspect="1"/>
          </p:cNvPicPr>
          <p:nvPr/>
        </p:nvPicPr>
        <p:blipFill>
          <a:blip r:embed="rId3"/>
          <a:stretch>
            <a:fillRect/>
          </a:stretch>
        </p:blipFill>
        <p:spPr>
          <a:xfrm>
            <a:off x="1371663" y="1946787"/>
            <a:ext cx="2050095" cy="4474334"/>
          </a:xfrm>
          <a:prstGeom prst="rect">
            <a:avLst/>
          </a:prstGeom>
        </p:spPr>
      </p:pic>
    </p:spTree>
    <p:extLst>
      <p:ext uri="{BB962C8B-B14F-4D97-AF65-F5344CB8AC3E}">
        <p14:creationId xmlns:p14="http://schemas.microsoft.com/office/powerpoint/2010/main" val="31162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8674953" y="667206"/>
            <a:ext cx="2548210" cy="914400"/>
          </a:xfrm>
        </p:spPr>
        <p:txBody>
          <a:bodyPr/>
          <a:lstStyle/>
          <a:p>
            <a:pPr algn="ctr"/>
            <a:r>
              <a:rPr lang="fr-CA"/>
              <a:t>18 ans</a:t>
            </a:r>
            <a:br>
              <a:rPr lang="fr-CA"/>
            </a:br>
            <a:r>
              <a:rPr lang="fr-CA" sz="3200"/>
              <a:t>Majorité</a:t>
            </a:r>
            <a:endParaRPr lang="fr-CA"/>
          </a:p>
        </p:txBody>
      </p:sp>
      <p:sp>
        <p:nvSpPr>
          <p:cNvPr id="16" name="Espace réservé du texte 15">
            <a:extLst>
              <a:ext uri="{FF2B5EF4-FFF2-40B4-BE49-F238E27FC236}">
                <a16:creationId xmlns:a16="http://schemas.microsoft.com/office/drawing/2014/main" id="{6975FDB2-73B5-934A-A98C-769A219A4A9F}"/>
              </a:ext>
            </a:extLst>
          </p:cNvPr>
          <p:cNvSpPr>
            <a:spLocks noGrp="1"/>
          </p:cNvSpPr>
          <p:nvPr>
            <p:ph type="body" sz="quarter" idx="15"/>
          </p:nvPr>
        </p:nvSpPr>
        <p:spPr>
          <a:xfrm>
            <a:off x="8582510" y="115416"/>
            <a:ext cx="3104264" cy="415925"/>
          </a:xfrm>
        </p:spPr>
        <p:txBody>
          <a:bodyPr/>
          <a:lstStyle/>
          <a:p>
            <a:r>
              <a:rPr lang="fr-CA"/>
              <a:t>Mes responsabilités</a:t>
            </a:r>
          </a:p>
        </p:txBody>
      </p:sp>
      <p:sp>
        <p:nvSpPr>
          <p:cNvPr id="8" name="ZoneTexte 7">
            <a:extLst>
              <a:ext uri="{FF2B5EF4-FFF2-40B4-BE49-F238E27FC236}">
                <a16:creationId xmlns:a16="http://schemas.microsoft.com/office/drawing/2014/main" id="{3AF6E4C7-FD18-47C7-D801-8641904F3ACA}"/>
              </a:ext>
            </a:extLst>
          </p:cNvPr>
          <p:cNvSpPr txBox="1"/>
          <p:nvPr/>
        </p:nvSpPr>
        <p:spPr>
          <a:xfrm>
            <a:off x="701247" y="2053352"/>
            <a:ext cx="5394753" cy="2246769"/>
          </a:xfrm>
          <a:prstGeom prst="rect">
            <a:avLst/>
          </a:prstGeom>
          <a:noFill/>
        </p:spPr>
        <p:txBody>
          <a:bodyPr wrap="square">
            <a:spAutoFit/>
          </a:bodyPr>
          <a:lstStyle/>
          <a:p>
            <a:pPr algn="l" rtl="0" fontAlgn="base"/>
            <a:r>
              <a:rPr lang="fr-CA" sz="2800" b="0" i="0" u="none" strike="noStrike">
                <a:solidFill>
                  <a:srgbClr val="000000"/>
                </a:solidFill>
                <a:effectLst/>
                <a:latin typeface="Calibri" panose="020F0502020204030204" pitchFamily="34" charset="0"/>
              </a:rPr>
              <a:t>Lorsqu'une personne atteint l'âge de 18 ans, elle est adulte aux yeux de la loi. Elle a donc toutes les responsabilités d'un adulte.</a:t>
            </a:r>
            <a:r>
              <a:rPr lang="en-US" sz="2800" b="0" i="0">
                <a:solidFill>
                  <a:srgbClr val="000000"/>
                </a:solidFill>
                <a:effectLst/>
                <a:latin typeface="Calibri" panose="020F0502020204030204" pitchFamily="34" charset="0"/>
              </a:rPr>
              <a:t>​</a:t>
            </a:r>
            <a:endParaRPr lang="en-US" sz="2800" b="0" i="0">
              <a:solidFill>
                <a:srgbClr val="000000"/>
              </a:solidFill>
              <a:effectLst/>
              <a:latin typeface="Segoe UI" panose="020B0502040204020203" pitchFamily="34" charset="0"/>
            </a:endParaRPr>
          </a:p>
          <a:p>
            <a:pPr algn="l" rtl="0" fontAlgn="base"/>
            <a:endParaRPr lang="fr-CA" sz="2800" b="0" i="0">
              <a:solidFill>
                <a:srgbClr val="000000"/>
              </a:solidFill>
              <a:effectLst/>
              <a:latin typeface="Segoe UI" panose="020B0502040204020203" pitchFamily="34" charset="0"/>
            </a:endParaRPr>
          </a:p>
        </p:txBody>
      </p:sp>
      <p:pic>
        <p:nvPicPr>
          <p:cNvPr id="3" name="Image 2">
            <a:extLst>
              <a:ext uri="{FF2B5EF4-FFF2-40B4-BE49-F238E27FC236}">
                <a16:creationId xmlns:a16="http://schemas.microsoft.com/office/drawing/2014/main" id="{77C8042E-06B4-CEA2-1E32-3984B2CF9832}"/>
              </a:ext>
            </a:extLst>
          </p:cNvPr>
          <p:cNvPicPr>
            <a:picLocks noChangeAspect="1"/>
          </p:cNvPicPr>
          <p:nvPr/>
        </p:nvPicPr>
        <p:blipFill>
          <a:blip r:embed="rId3"/>
          <a:stretch>
            <a:fillRect/>
          </a:stretch>
        </p:blipFill>
        <p:spPr>
          <a:xfrm>
            <a:off x="8945977" y="1887792"/>
            <a:ext cx="1498918" cy="4536499"/>
          </a:xfrm>
          <a:prstGeom prst="rect">
            <a:avLst/>
          </a:prstGeom>
        </p:spPr>
      </p:pic>
    </p:spTree>
    <p:extLst>
      <p:ext uri="{BB962C8B-B14F-4D97-AF65-F5344CB8AC3E}">
        <p14:creationId xmlns:p14="http://schemas.microsoft.com/office/powerpoint/2010/main" val="152779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éducaloi - Atelier 2021">
  <a:themeElements>
    <a:clrScheme name="éducaloi">
      <a:dk1>
        <a:srgbClr val="212121"/>
      </a:dk1>
      <a:lt1>
        <a:srgbClr val="FFFFFF"/>
      </a:lt1>
      <a:dk2>
        <a:srgbClr val="000000"/>
      </a:dk2>
      <a:lt2>
        <a:srgbClr val="EAEAEA"/>
      </a:lt2>
      <a:accent1>
        <a:srgbClr val="F6891F"/>
      </a:accent1>
      <a:accent2>
        <a:srgbClr val="333F48"/>
      </a:accent2>
      <a:accent3>
        <a:srgbClr val="C1C6C8"/>
      </a:accent3>
      <a:accent4>
        <a:srgbClr val="919191"/>
      </a:accent4>
      <a:accent5>
        <a:srgbClr val="C0C0C0"/>
      </a:accent5>
      <a:accent6>
        <a:srgbClr val="EAEAEA"/>
      </a:accent6>
      <a:hlink>
        <a:srgbClr val="212121"/>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4AFFED18CB2C134AB1EB4CA9C27015DF" ma:contentTypeVersion="18" ma:contentTypeDescription="Crée un document." ma:contentTypeScope="" ma:versionID="da06abdfb4b003fc8f342640c7d8bc7a">
  <xsd:schema xmlns:xsd="http://www.w3.org/2001/XMLSchema" xmlns:xs="http://www.w3.org/2001/XMLSchema" xmlns:p="http://schemas.microsoft.com/office/2006/metadata/properties" xmlns:ns2="310f2467-88a2-478a-8ad7-d223efb47ba8" xmlns:ns3="8ee12ee5-159c-4bfa-a4d1-c6eb204610cd" targetNamespace="http://schemas.microsoft.com/office/2006/metadata/properties" ma:root="true" ma:fieldsID="c30cc99824c9850828596f08cd2d6fa7" ns2:_="" ns3:_="">
    <xsd:import namespace="310f2467-88a2-478a-8ad7-d223efb47ba8"/>
    <xsd:import namespace="8ee12ee5-159c-4bfa-a4d1-c6eb204610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3:_dlc_DocId" minOccurs="0"/>
                <xsd:element ref="ns3:_dlc_DocIdUrl" minOccurs="0"/>
                <xsd:element ref="ns3:_dlc_DocIdPersistId"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0f2467-88a2-478a-8ad7-d223efb47ba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Balises d’images" ma:readOnly="false" ma:fieldId="{5cf76f15-5ced-4ddc-b409-7134ff3c332f}" ma:taxonomyMulti="true" ma:sspId="299ed9a0-a2e4-4baf-bc0e-5da7c71c475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ee12ee5-159c-4bfa-a4d1-c6eb204610cd" elementFormDefault="qualified">
    <xsd:import namespace="http://schemas.microsoft.com/office/2006/documentManagement/types"/>
    <xsd:import namespace="http://schemas.microsoft.com/office/infopath/2007/PartnerControls"/>
    <xsd:element name="SharedWithUsers" ma:index="1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internalName="SharedWithDetails" ma:readOnly="true">
      <xsd:simpleType>
        <xsd:restriction base="dms:Note">
          <xsd:maxLength value="255"/>
        </xsd:restriction>
      </xsd:simpleType>
    </xsd:element>
    <xsd:element name="_dlc_DocId" ma:index="16" nillable="true" ma:displayName="Valeur d’ID de document" ma:description="Valeur de l’ID de document affecté à cet élément." ma:internalName="_dlc_DocId" ma:readOnly="true">
      <xsd:simpleType>
        <xsd:restriction base="dms:Text"/>
      </xsd:simpleType>
    </xsd:element>
    <xsd:element name="_dlc_DocIdUrl" ma:index="17"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TaxCatchAll" ma:index="24" nillable="true" ma:displayName="Taxonomy Catch All Column" ma:hidden="true" ma:list="{3dafb937-854e-411a-a98d-3f548e7b41d5}" ma:internalName="TaxCatchAll" ma:showField="CatchAllData" ma:web="8ee12ee5-159c-4bfa-a4d1-c6eb204610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8ee12ee5-159c-4bfa-a4d1-c6eb204610cd">EDUC-1894229700-2039542</_dlc_DocId>
    <_dlc_DocIdUrl xmlns="8ee12ee5-159c-4bfa-a4d1-c6eb204610cd">
      <Url>https://educaloi.sharepoint.com/ms/_layouts/15/DocIdRedir.aspx?ID=EDUC-1894229700-2039542</Url>
      <Description>EDUC-1894229700-2039542</Description>
    </_dlc_DocIdUrl>
    <SharedWithUsers xmlns="8ee12ee5-159c-4bfa-a4d1-c6eb204610cd">
      <UserInfo>
        <DisplayName/>
        <AccountId xsi:nil="true"/>
        <AccountType/>
      </UserInfo>
    </SharedWithUsers>
    <_dlc_DocIdPersistId xmlns="8ee12ee5-159c-4bfa-a4d1-c6eb204610cd">false</_dlc_DocIdPersistId>
    <TaxCatchAll xmlns="8ee12ee5-159c-4bfa-a4d1-c6eb204610cd" xsi:nil="true"/>
    <lcf76f155ced4ddcb4097134ff3c332f xmlns="310f2467-88a2-478a-8ad7-d223efb47ba8">
      <Terms xmlns="http://schemas.microsoft.com/office/infopath/2007/PartnerControls"/>
    </lcf76f155ced4ddcb4097134ff3c332f>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8F3EDA-43D3-4EE0-9C76-DD9EEB672391}">
  <ds:schemaRefs>
    <ds:schemaRef ds:uri="http://schemas.microsoft.com/sharepoint/events"/>
  </ds:schemaRefs>
</ds:datastoreItem>
</file>

<file path=customXml/itemProps2.xml><?xml version="1.0" encoding="utf-8"?>
<ds:datastoreItem xmlns:ds="http://schemas.openxmlformats.org/officeDocument/2006/customXml" ds:itemID="{D7F29309-922F-431A-9070-7E14267031FC}">
  <ds:schemaRefs>
    <ds:schemaRef ds:uri="310f2467-88a2-478a-8ad7-d223efb47ba8"/>
    <ds:schemaRef ds:uri="8ee12ee5-159c-4bfa-a4d1-c6eb204610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DCC5A95-6AA8-4BED-9482-7FA8D6AE3717}">
  <ds:schemaRefs>
    <ds:schemaRef ds:uri="http://purl.org/dc/elements/1.1/"/>
    <ds:schemaRef ds:uri="8ee12ee5-159c-4bfa-a4d1-c6eb204610cd"/>
    <ds:schemaRef ds:uri="http://www.w3.org/XML/1998/namespac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310f2467-88a2-478a-8ad7-d223efb47ba8"/>
    <ds:schemaRef ds:uri="http://purl.org/dc/dcmitype/"/>
  </ds:schemaRefs>
</ds:datastoreItem>
</file>

<file path=customXml/itemProps4.xml><?xml version="1.0" encoding="utf-8"?>
<ds:datastoreItem xmlns:ds="http://schemas.openxmlformats.org/officeDocument/2006/customXml" ds:itemID="{7CD90B93-9FC9-4801-B18B-422DE607BB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132</TotalTime>
  <Words>8652</Words>
  <Application>Microsoft Office PowerPoint</Application>
  <PresentationFormat>Grand écran</PresentationFormat>
  <Paragraphs>603</Paragraphs>
  <Slides>23</Slides>
  <Notes>21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23</vt:i4>
      </vt:variant>
    </vt:vector>
  </HeadingPairs>
  <TitlesOfParts>
    <vt:vector size="33" baseType="lpstr">
      <vt:lpstr>Arial</vt:lpstr>
      <vt:lpstr>Calibri</vt:lpstr>
      <vt:lpstr>Calibri Light</vt:lpstr>
      <vt:lpstr>Cambria Math</vt:lpstr>
      <vt:lpstr>Helvetica Light</vt:lpstr>
      <vt:lpstr>Police système</vt:lpstr>
      <vt:lpstr>Roboto</vt:lpstr>
      <vt:lpstr>Segoe UI</vt:lpstr>
      <vt:lpstr>Times New Roman</vt:lpstr>
      <vt:lpstr>éducaloi - Atelier 2021</vt:lpstr>
      <vt:lpstr>As-tu l'âge?​</vt:lpstr>
      <vt:lpstr>La loi, qu’est-ce que c’est?</vt:lpstr>
      <vt:lpstr>Criminel… Qu’est-ce que ça veut dire?</vt:lpstr>
      <vt:lpstr>Présentation PowerPoint</vt:lpstr>
      <vt:lpstr>Plus on grandit, plus la société nous donne des responsabilités...</vt:lpstr>
      <vt:lpstr>Vers 7 ans Responsabilité civile</vt:lpstr>
      <vt:lpstr>12 ans Responsabilité criminelle</vt:lpstr>
      <vt:lpstr>14 ans Recevoir une amende</vt:lpstr>
      <vt:lpstr>18 ans Majorité</vt:lpstr>
      <vt:lpstr>Présentation PowerPoint</vt:lpstr>
      <vt:lpstr>Plus on grandit, plus la société nous donne des libertés...</vt:lpstr>
      <vt:lpstr>12 ans Consentement sexuel avec d’autres ados</vt:lpstr>
      <vt:lpstr>14 ans Consentement aux soins</vt:lpstr>
      <vt:lpstr>16 ans Conduite automobile</vt:lpstr>
      <vt:lpstr>18 ans Majorité</vt:lpstr>
      <vt:lpstr>Présentation PowerPoint</vt:lpstr>
      <vt:lpstr>La protection de la jeunesse (DPJ)</vt:lpstr>
      <vt:lpstr>Avoir un avocat</vt:lpstr>
      <vt:lpstr>La loi sur l’instruction publique</vt:lpstr>
      <vt:lpstr>La Charte des droits et libertés de la personne​</vt:lpstr>
      <vt:lpstr>La convention des droits de l’enfant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Le Bigot</dc:creator>
  <cp:lastModifiedBy>Kim Bélanger-Baillargeon</cp:lastModifiedBy>
  <cp:revision>40</cp:revision>
  <dcterms:created xsi:type="dcterms:W3CDTF">2021-02-22T16:21:34Z</dcterms:created>
  <dcterms:modified xsi:type="dcterms:W3CDTF">2022-08-09T19:46:17Z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0x0101004AFFED18CB2C134AB1EB4CA9C27015DF</vt:lpwstr>
  </property>
  <property fmtid="{D5CDD505-2E9C-101B-9397-08002B2CF9AE}" pid="3" name="_dlc_DocIdItemGuid">
    <vt:lpwstr>5a09399e-20a9-49c4-8bba-82b0d4721f35</vt:lpwstr>
  </property>
  <property fmtid="{D5CDD505-2E9C-101B-9397-08002B2CF9AE}" pid="4" name="Order">
    <vt:r8>203843100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MediaServiceImageTags">
    <vt:lpwstr/>
  </property>
</Properties>
</file>