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66" r:id="rId6"/>
    <p:sldId id="258" r:id="rId7"/>
    <p:sldId id="262" r:id="rId8"/>
    <p:sldId id="268" r:id="rId9"/>
    <p:sldId id="260" r:id="rId10"/>
    <p:sldId id="259" r:id="rId11"/>
    <p:sldId id="264" r:id="rId12"/>
    <p:sldId id="267" r:id="rId13"/>
    <p:sldId id="263" r:id="rId14"/>
    <p:sldId id="265" r:id="rId15"/>
    <p:sldId id="270" r:id="rId16"/>
    <p:sldId id="27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é Phan" initials="AP" lastIdx="1" clrIdx="0">
    <p:extLst>
      <p:ext uri="{19B8F6BF-5375-455C-9EA6-DF929625EA0E}">
        <p15:presenceInfo xmlns:p15="http://schemas.microsoft.com/office/powerpoint/2012/main" userId="S::andre.phan@educaloi.qc.ca::61a9f7bf-7761-4da3-ac4b-37eeb0d5d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AF300-B400-42EE-B0D5-72F70D75D3D5}" v="1" dt="2023-01-09T17:34:51.3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2960" autoAdjust="0"/>
  </p:normalViewPr>
  <p:slideViewPr>
    <p:cSldViewPr snapToGrid="0">
      <p:cViewPr varScale="1">
        <p:scale>
          <a:sx n="48" d="100"/>
          <a:sy n="48" d="100"/>
        </p:scale>
        <p:origin x="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462D5-3F51-42B1-B801-7C3B073BBAD4}" type="datetimeFigureOut">
              <a:rPr lang="fr-FR"/>
              <a:t>09/01/2023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1D940-6726-445C-B61F-39B95AD200CC}" type="slidenum">
              <a:rPr lang="fr-FR"/>
              <a:t>‹N°›</a:t>
            </a:fld>
            <a:endParaRPr lang="fr-FR"/>
          </a:p>
        </p:txBody>
      </p:sp>
    </p:spTree>
    <p:extLst>
      <p:ext uri="{BB962C8B-B14F-4D97-AF65-F5344CB8AC3E}">
        <p14:creationId xmlns:p14="http://schemas.microsoft.com/office/powerpoint/2010/main" val="142930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snat.qc.ca/fr/deputes/index.html?appelant=M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8ryy7eP0kk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cdpdj.qc.ca/fr/vos-droits/qu-est-ce-que/le-droit-legalite" TargetMode="External"/><Relationship Id="rId3" Type="http://schemas.openxmlformats.org/officeDocument/2006/relationships/hyperlink" Target="http://legisquebec.gouv.qc.ca/fr/ShowDoc/cs/C-12" TargetMode="External"/><Relationship Id="rId7" Type="http://schemas.openxmlformats.org/officeDocument/2006/relationships/hyperlink" Target="https://www.cdpdj.qc.ca/fr/vos-droits/qu-est-ce-que/les-droits-economiques-et-sociau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dpdj.qc.ca/fr/vos-droits/qu-est-ce-que/libertes-et-droits-fondamentaux" TargetMode="External"/><Relationship Id="rId11" Type="http://schemas.openxmlformats.org/officeDocument/2006/relationships/hyperlink" Target="https://www.cdpdj.qc.ca/fr/vos-droits/droits/tous-et-toutes" TargetMode="External"/><Relationship Id="rId5" Type="http://schemas.openxmlformats.org/officeDocument/2006/relationships/hyperlink" Target="https://www.educaloi.qc.ca/capsules/les-lois-au-canada-et-au-quebec" TargetMode="External"/><Relationship Id="rId10" Type="http://schemas.openxmlformats.org/officeDocument/2006/relationships/hyperlink" Target="https://www.cdpdj.qc.ca/fr/vos-droits/qu-est-ce-que/droits-judiciaires" TargetMode="External"/><Relationship Id="rId4" Type="http://schemas.openxmlformats.org/officeDocument/2006/relationships/hyperlink" Target="http://www.cdpdj.qc.ca/Publications/Charte_simplifiee.pdf" TargetMode="External"/><Relationship Id="rId9" Type="http://schemas.openxmlformats.org/officeDocument/2006/relationships/hyperlink" Target="https://www.cdpdj.qc.ca/fr/vos-droits/qu-est-ce-que/les-droits-politiqu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pdj.qc.ca/fr/formation/accommodement/Pages/html/motifs-discriminatio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pdj.qc.ca/fr/vos-droits/qu-est-ce-que/libertes-et-droits-fondamentau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dirty="0">
                <a:cs typeface="Calibri"/>
              </a:rPr>
              <a:t>NOTES À L'ENSEIGNANT</a:t>
            </a:r>
            <a:endParaRPr lang="fr-CA" b="1" dirty="0"/>
          </a:p>
          <a:p>
            <a:pPr marL="171450" indent="-171450">
              <a:buFont typeface="Arial,Sans-Serif"/>
              <a:buChar char="•"/>
            </a:pPr>
            <a:endParaRPr lang="fr-CA" dirty="0">
              <a:cs typeface="Calibri"/>
            </a:endParaRPr>
          </a:p>
          <a:p>
            <a:r>
              <a:rPr lang="fr-CA" dirty="0">
                <a:cs typeface="Calibri"/>
              </a:rPr>
              <a:t>Cette trousse est conçue pour être utilisée dans le cadre du cours d'Histoire et Éducation à la citoyenneté (2e secondaire). Cette présentation PowerPoint s'attarde sur les aspects juridiques du chapitre </a:t>
            </a:r>
            <a:r>
              <a:rPr lang="fr-FR" b="1" dirty="0">
                <a:cs typeface="Calibri"/>
              </a:rPr>
              <a:t>La reconnaissance des libertés et des droits civils. </a:t>
            </a:r>
          </a:p>
          <a:p>
            <a:endParaRPr lang="fr-FR" b="1" dirty="0">
              <a:latin typeface="Arial" panose="020B0604020202020204" pitchFamily="34" charset="0"/>
              <a:cs typeface="Calibri"/>
            </a:endParaRPr>
          </a:p>
          <a:p>
            <a:r>
              <a:rPr lang="fr-CA" dirty="0"/>
              <a:t>Dans les notes de cette présentation, vous trouvez plusieurs informations et questions supplémentaires à transmettre aux élèves si vous souhaitez approfondir certains sujets. </a:t>
            </a:r>
            <a:endParaRPr lang="fr-FR" b="1" dirty="0">
              <a:latin typeface="Arial" panose="020B0604020202020204" pitchFamily="34" charset="0"/>
              <a:cs typeface="Calibri"/>
            </a:endParaRPr>
          </a:p>
          <a:p>
            <a:endParaRPr lang="fr-FR" b="1" dirty="0">
              <a:latin typeface="Arial" panose="020B06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000000"/>
                </a:solidFill>
                <a:cs typeface="Calibri"/>
              </a:rPr>
              <a:t>Vous trouverez enfin une section </a:t>
            </a:r>
            <a:r>
              <a:rPr lang="fr-CA" b="1" dirty="0">
                <a:solidFill>
                  <a:srgbClr val="000000"/>
                </a:solidFill>
                <a:cs typeface="Calibri"/>
              </a:rPr>
              <a:t>Sources </a:t>
            </a:r>
            <a:r>
              <a:rPr lang="fr-CA" dirty="0">
                <a:solidFill>
                  <a:srgbClr val="000000"/>
                </a:solidFill>
                <a:cs typeface="Calibri"/>
              </a:rPr>
              <a:t>présentant les sources juridiques et non juridiques qui appuient les informations contenues dans les diapositives et dans les notes.</a:t>
            </a:r>
          </a:p>
          <a:p>
            <a:endParaRPr lang="fr-CA"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1</a:t>
            </a:fld>
            <a:endParaRPr lang="fr-CA"/>
          </a:p>
        </p:txBody>
      </p:sp>
    </p:spTree>
    <p:extLst>
      <p:ext uri="{BB962C8B-B14F-4D97-AF65-F5344CB8AC3E}">
        <p14:creationId xmlns:p14="http://schemas.microsoft.com/office/powerpoint/2010/main" val="211582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noProof="0" dirty="0">
                <a:latin typeface="Arial"/>
                <a:ea typeface="Times New Roman" panose="02020603050405020304" pitchFamily="18" charset="0"/>
                <a:cs typeface="Arial"/>
              </a:rPr>
              <a:t>INFORMATIONS À TRANSMETTRE AUX ÉLÈVES </a:t>
            </a:r>
            <a:endParaRPr lang="fr-CA" b="1" cap="small" noProof="0" dirty="0">
              <a:latin typeface="Arial" panose="020B0604020202020204" pitchFamily="34" charset="0"/>
              <a:ea typeface="Times New Roman" panose="02020603050405020304" pitchFamily="18" charset="0"/>
              <a:cs typeface="Arial" panose="020B0604020202020204" pitchFamily="34" charset="0"/>
            </a:endParaRPr>
          </a:p>
          <a:p>
            <a:endParaRPr lang="fr-CA" noProof="0" dirty="0"/>
          </a:p>
          <a:p>
            <a:r>
              <a:rPr lang="fr-CA" noProof="0" dirty="0"/>
              <a:t>La discrimination n’est peut-être pas considérée comme un crime, mais elle est interdite et il existe des ressources pour aider ceux qui croient en être victimes.</a:t>
            </a:r>
            <a:endParaRPr lang="fr-CA" noProof="0" dirty="0">
              <a:cs typeface="Calibri"/>
            </a:endParaRPr>
          </a:p>
          <a:p>
            <a:endParaRPr lang="fr-CA" noProof="0" dirty="0"/>
          </a:p>
          <a:p>
            <a:r>
              <a:rPr lang="fr-CA" dirty="0">
                <a:cs typeface="Calibri"/>
              </a:rPr>
              <a:t>Les tribunaux se sont penchés plusieurs fois sur la question des limites de la liberté d'expression. Ceux-ci sont arrivés à la conclusion </a:t>
            </a:r>
            <a:r>
              <a:rPr lang="fr-CA" b="1" dirty="0">
                <a:cs typeface="Calibri"/>
              </a:rPr>
              <a:t>qu’il est possible de limiter la liberté d’expression lorsque les propos utilisés </a:t>
            </a:r>
            <a:r>
              <a:rPr lang="fr-CA" b="1" dirty="0"/>
              <a:t>promeuvent la haine envers certains groupes identifiables de personnes.</a:t>
            </a:r>
            <a:endParaRPr lang="fr-CA" b="1" dirty="0">
              <a:cs typeface="Calibri"/>
            </a:endParaRPr>
          </a:p>
          <a:p>
            <a:r>
              <a:rPr lang="fr-CA" dirty="0"/>
              <a:t>Il peut s’agir d’un sujet plus sensible. Cependant, les élèves doivent comprendre que la liberté d’expression n’est pas absolue.</a:t>
            </a:r>
            <a:endParaRPr lang="fr-CA" dirty="0">
              <a:cs typeface="Calibri"/>
            </a:endParaRPr>
          </a:p>
          <a:p>
            <a:pPr>
              <a:defRPr/>
            </a:pPr>
            <a:endParaRPr lang="fr-CA" dirty="0">
              <a:cs typeface="Calibri"/>
            </a:endParaRPr>
          </a:p>
          <a:p>
            <a:pPr marL="171450" indent="-171450">
              <a:buFont typeface="Wingdings" panose="05000000000000000000" pitchFamily="2" charset="2"/>
              <a:buChar char="q"/>
              <a:defRPr/>
            </a:pPr>
            <a:r>
              <a:rPr lang="fr-CA" dirty="0">
                <a:cs typeface="Calibri"/>
              </a:rPr>
              <a:t>Attention! 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d'entraîner une ‘’violation de la paix‘’. </a:t>
            </a:r>
            <a:r>
              <a:rPr lang="fr-CA" dirty="0"/>
              <a:t>Groupe identifiable : groupe qui se différencie des autres par </a:t>
            </a:r>
            <a:r>
              <a:rPr lang="fr-CA" sz="1200" b="0" i="0" kern="1200" dirty="0">
                <a:solidFill>
                  <a:schemeClr val="tx1"/>
                </a:solidFill>
                <a:effectLst/>
                <a:latin typeface="+mn-lt"/>
                <a:ea typeface="+mn-ea"/>
                <a:cs typeface="+mn-cs"/>
              </a:rPr>
              <a:t>la couleur, la race, la religion, l’origine nationale ou ethnique, l’âge, le sexe, l’orientation sexuelle, l’identité ou l’expression de genre ou la déficience mentale ou physique.</a:t>
            </a:r>
            <a:endParaRPr lang="fr-CA" dirty="0">
              <a:cs typeface="Calibri"/>
            </a:endParaRPr>
          </a:p>
          <a:p>
            <a:pPr marL="171450" indent="-171450">
              <a:buFont typeface="Wingdings" panose="05000000000000000000" pitchFamily="2" charset="2"/>
              <a:buChar char="q"/>
            </a:pPr>
            <a:endParaRPr lang="fr-CA" dirty="0"/>
          </a:p>
          <a:p>
            <a:r>
              <a:rPr lang="fr-CA" dirty="0">
                <a:cs typeface="Calibri" panose="020F0502020204030204"/>
              </a:rPr>
              <a:t>Voici quelques exemples de discours haineux :</a:t>
            </a:r>
            <a:endParaRPr lang="fr-CA" dirty="0"/>
          </a:p>
          <a:p>
            <a:pPr marL="285750" indent="-285750">
              <a:buFont typeface="Arial"/>
              <a:buChar char="•"/>
            </a:pPr>
            <a:r>
              <a:rPr lang="fr-CA" dirty="0">
                <a:cs typeface="Calibri"/>
              </a:rPr>
              <a:t>Mettre un problème sur la faute d'un groupe ethnique ou religieux et proposer l'élimination des personnes de ce groupe pour régler le problème nommé.</a:t>
            </a:r>
          </a:p>
          <a:p>
            <a:pPr marL="285750" indent="-285750">
              <a:buFont typeface="Arial"/>
              <a:buChar char="•"/>
            </a:pPr>
            <a:r>
              <a:rPr lang="fr-CA" dirty="0">
                <a:cs typeface="Calibri"/>
              </a:rPr>
              <a:t>Menacer de blesser, tuer ou détruire la propriété de gens d'un groupe identifiable, simplement parce qu'ils font partie de ce groupe. </a:t>
            </a:r>
          </a:p>
          <a:p>
            <a:endParaRPr lang="fr-CA" dirty="0"/>
          </a:p>
          <a:p>
            <a:r>
              <a:rPr lang="fr-CA" b="1" dirty="0"/>
              <a:t>Question supplémentaire :</a:t>
            </a:r>
            <a:endParaRPr lang="fr-CA" b="1" dirty="0">
              <a:cs typeface="Calibri"/>
            </a:endParaRPr>
          </a:p>
          <a:p>
            <a:pPr marL="171450" indent="-171450">
              <a:buFont typeface="Wingdings" panose="05000000000000000000" pitchFamily="2" charset="2"/>
              <a:buChar char="q"/>
            </a:pPr>
            <a:r>
              <a:rPr lang="fr-CA" b="0" dirty="0"/>
              <a:t>Es-tu d’accord avec le fait que la liberté d’expression doit avoir certaines limites?</a:t>
            </a:r>
            <a:r>
              <a:rPr lang="fr-CA" dirty="0"/>
              <a:t> </a:t>
            </a:r>
            <a:endParaRPr lang="fr-CA" b="0" dirty="0">
              <a:cs typeface="Calibri"/>
            </a:endParaRPr>
          </a:p>
          <a:p>
            <a:pPr marL="171450" indent="-171450">
              <a:buFont typeface="Wingdings" panose="05000000000000000000" pitchFamily="2" charset="2"/>
              <a:buChar char="q"/>
            </a:pPr>
            <a:r>
              <a:rPr lang="fr-CA" b="0" dirty="0"/>
              <a:t>Es-tu d’accord avec les limites posées par la loi actuellement?</a:t>
            </a:r>
            <a:endParaRPr lang="fr-CA" b="0" dirty="0">
              <a:cs typeface="Calibri"/>
            </a:endParaRPr>
          </a:p>
          <a:p>
            <a:pPr marL="171450" indent="-171450">
              <a:buFont typeface="Wingdings" panose="05000000000000000000" pitchFamily="2" charset="2"/>
              <a:buChar char="q"/>
            </a:pPr>
            <a:r>
              <a:rPr lang="fr-CA" b="0" dirty="0"/>
              <a:t>Y aurait-il d’autres limites à la liberté d’expression qui devraient être mises en place selon toi?</a:t>
            </a:r>
          </a:p>
          <a:p>
            <a:pPr marL="171450" indent="-171450">
              <a:buFont typeface="Wingdings" panose="05000000000000000000" pitchFamily="2" charset="2"/>
              <a:buChar char="q"/>
            </a:pPr>
            <a:endParaRPr lang="fr-CA" b="0" dirty="0">
              <a:cs typeface="Calibri"/>
            </a:endParaRPr>
          </a:p>
          <a:p>
            <a:pPr marL="0" indent="0">
              <a:buFont typeface="Wingdings" panose="05000000000000000000" pitchFamily="2" charset="2"/>
              <a:buNone/>
            </a:pPr>
            <a:r>
              <a:rPr lang="fr-CA" b="0" dirty="0">
                <a:cs typeface="Calibri"/>
              </a:rPr>
              <a:t>Pour </a:t>
            </a:r>
            <a:r>
              <a:rPr lang="fr-CA" b="1" dirty="0">
                <a:cs typeface="Calibri"/>
              </a:rPr>
              <a:t>porter plainte </a:t>
            </a:r>
            <a:r>
              <a:rPr lang="fr-CA" b="0" dirty="0">
                <a:cs typeface="Calibri"/>
              </a:rPr>
              <a:t>à la Commission des droits de la personne et des droits de la jeunesse : https://www.cdpdj.qc.ca/fr/porter-plainte/je-veux/porter-plainte-pour-discrimination-ou-harcelement </a:t>
            </a:r>
          </a:p>
          <a:p>
            <a:pPr marL="171450" indent="-171450">
              <a:buFont typeface="Wingdings" panose="05000000000000000000" pitchFamily="2" charset="2"/>
              <a:buChar char="q"/>
            </a:pPr>
            <a:endParaRPr lang="fr-CA" b="0" dirty="0">
              <a:cs typeface="Calibri"/>
            </a:endParaRPr>
          </a:p>
          <a:p>
            <a:r>
              <a:rPr lang="fr-CA" b="1" i="0" dirty="0"/>
              <a:t>SOURCES </a:t>
            </a:r>
          </a:p>
          <a:p>
            <a:endParaRPr lang="fr-CA" b="1" i="0" dirty="0">
              <a:cs typeface="Calibri"/>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t>
            </a:r>
            <a:r>
              <a:rPr lang="fr-CA" dirty="0">
                <a:cs typeface="Calibri" panose="020F0502020204030204"/>
              </a:rPr>
              <a:t>arts 318(4), 319 (propagande haineuse)</a:t>
            </a:r>
          </a:p>
          <a:p>
            <a:pPr marL="171450" indent="-171450">
              <a:buFont typeface="Arial" panose="020B0604020202020204" pitchFamily="34" charset="0"/>
              <a:buChar char="•"/>
            </a:pPr>
            <a:r>
              <a:rPr lang="fr-CA" b="0" i="1" u="none" dirty="0">
                <a:effectLst/>
              </a:rPr>
              <a:t>R c Keegstra, </a:t>
            </a:r>
            <a:r>
              <a:rPr lang="fr-CA" b="0" i="0" u="none" dirty="0">
                <a:effectLst/>
              </a:rPr>
              <a:t>[1990] 3 RCS 697 (limites à la liberté d’expression : interdiction de la propagande haineuse)</a:t>
            </a:r>
            <a:endParaRPr lang="fr-CA" dirty="0">
              <a:cs typeface="Calibri" panose="020F0502020204030204"/>
            </a:endParaRPr>
          </a:p>
          <a:p>
            <a:pPr marL="171450" indent="-171450">
              <a:buFont typeface="Arial" panose="020B0604020202020204" pitchFamily="34" charset="0"/>
              <a:buChar char="•"/>
            </a:pPr>
            <a:r>
              <a:rPr lang="fr-CA" i="1" dirty="0">
                <a:cs typeface="Calibri" panose="020F0502020204030204"/>
              </a:rPr>
              <a:t>R</a:t>
            </a:r>
            <a:r>
              <a:rPr lang="fr-CA" dirty="0">
                <a:cs typeface="Calibri" panose="020F0502020204030204"/>
              </a:rPr>
              <a:t>. c. </a:t>
            </a:r>
            <a:r>
              <a:rPr lang="fr-CA" i="1" dirty="0">
                <a:cs typeface="Calibri" panose="020F0502020204030204"/>
              </a:rPr>
              <a:t>Zundel</a:t>
            </a:r>
            <a:r>
              <a:rPr lang="fr-CA" dirty="0">
                <a:cs typeface="Calibri" panose="020F0502020204030204"/>
              </a:rPr>
              <a:t>, </a:t>
            </a:r>
            <a:r>
              <a:rPr lang="fr-CA" dirty="0"/>
              <a:t>[1992] 2 R.C.S. 731 (liberté d’expression)</a:t>
            </a:r>
            <a:endParaRPr lang="fr-CA"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u="none" dirty="0">
                <a:hlinkClick r:id="rId3"/>
              </a:rPr>
              <a:t>Julian Walker, Discours haineux et liberté d’expression: balises légales au Canada, en ligne: </a:t>
            </a:r>
            <a:r>
              <a:rPr lang="fr-CA" dirty="0">
                <a:hlinkClick r:id="rId3"/>
              </a:rPr>
              <a:t>https://lop.parl.ca/sites/PublicWebsite/default/fr_CA/ResearchPublications/201825</a:t>
            </a:r>
            <a:r>
              <a:rPr lang="fr-CA" baseline="30000" dirty="0">
                <a:hlinkClick r:id="rId3"/>
              </a:rPr>
              <a:t>E</a:t>
            </a:r>
            <a:endParaRPr lang="fr-CA" dirty="0"/>
          </a:p>
          <a:p>
            <a:pPr marL="0" indent="0">
              <a:buFont typeface="Wingdings" panose="05000000000000000000" pitchFamily="2" charset="2"/>
              <a:buNone/>
            </a:pPr>
            <a:endParaRPr lang="fr-CA" b="0" dirty="0">
              <a:cs typeface="Calibri"/>
            </a:endParaRPr>
          </a:p>
          <a:p>
            <a:endParaRPr lang="fr-CA" noProof="0" dirty="0"/>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10</a:t>
            </a:fld>
            <a:endParaRPr lang="fr-FR"/>
          </a:p>
        </p:txBody>
      </p:sp>
    </p:spTree>
    <p:extLst>
      <p:ext uri="{BB962C8B-B14F-4D97-AF65-F5344CB8AC3E}">
        <p14:creationId xmlns:p14="http://schemas.microsoft.com/office/powerpoint/2010/main" val="145032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noProof="0" dirty="0">
                <a:latin typeface="Arial"/>
                <a:ea typeface="Times New Roman" panose="02020603050405020304" pitchFamily="18" charset="0"/>
                <a:cs typeface="Arial"/>
              </a:rPr>
              <a:t>INFORMATIONS À TRANSMETTRE AUX ÉLÈVES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cap="small" noProof="0" dirty="0">
              <a:latin typeface="Arial"/>
              <a:ea typeface="Times New Roman" panose="02020603050405020304" pitchFamily="18"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dirty="0">
                <a:cs typeface="Calibri"/>
              </a:rPr>
              <a:t>Dans une démocratie indirecte, comme la nôtre, les citoyens ne votent pas directement pour ou contre un projet de loi. Ils votent pour un représentant, que l'on nomme député. C'est le député qui se déplacera pour représenter les citoyens de sa circonscription; c'est lui qui votera pour ou contre les projets de loi ou qui en proposera.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cap="small" noProof="0" dirty="0">
              <a:latin typeface="Arial" panose="020B0604020202020204" pitchFamily="34" charset="0"/>
              <a:ea typeface="Times New Roman" panose="02020603050405020304" pitchFamily="18" charset="0"/>
              <a:cs typeface="Arial" panose="020B0604020202020204" pitchFamily="34" charset="0"/>
            </a:endParaRPr>
          </a:p>
          <a:p>
            <a:endParaRPr lang="fr-CA" b="1" cap="small" dirty="0">
              <a:latin typeface="Arial"/>
              <a:cs typeface="Arial"/>
            </a:endParaRPr>
          </a:p>
          <a:p>
            <a:r>
              <a:rPr lang="en-US" b="1" dirty="0">
                <a:cs typeface="Calibri"/>
              </a:rPr>
              <a:t>SOURCES</a:t>
            </a:r>
          </a:p>
          <a:p>
            <a:endParaRPr lang="en-US" b="1" dirty="0">
              <a:cs typeface="Calibri"/>
            </a:endParaRPr>
          </a:p>
          <a:p>
            <a:r>
              <a:rPr lang="en-US" b="0" u="sng" dirty="0" err="1">
                <a:cs typeface="Calibri"/>
              </a:rPr>
              <a:t>Députés</a:t>
            </a:r>
            <a:endParaRPr lang="en-US" b="0" u="sng" dirty="0">
              <a:cs typeface="Calibri"/>
            </a:endParaRPr>
          </a:p>
          <a:p>
            <a:endParaRPr lang="en-US" b="0" u="sng" dirty="0">
              <a:cs typeface="Calibri"/>
            </a:endParaRPr>
          </a:p>
          <a:p>
            <a:pPr marL="171450" indent="-171450">
              <a:buFont typeface="Arial" panose="020B0604020202020204" pitchFamily="34" charset="0"/>
              <a:buChar char="•"/>
            </a:pPr>
            <a:r>
              <a:rPr lang="fr-FR" dirty="0"/>
              <a:t>Assemblée nationale du Québec, « Députés » : </a:t>
            </a:r>
            <a:r>
              <a:rPr lang="en-CA" dirty="0">
                <a:hlinkClick r:id="rId3"/>
              </a:rPr>
              <a:t>http://www.assnat.qc.ca/fr/deputes/index.html?appelant=MC</a:t>
            </a:r>
            <a:r>
              <a:rPr lang="en-CA" dirty="0"/>
              <a:t> (</a:t>
            </a:r>
            <a:r>
              <a:rPr lang="en-CA" dirty="0" err="1"/>
              <a:t>Consulté</a:t>
            </a:r>
            <a:r>
              <a:rPr lang="en-CA" dirty="0"/>
              <a:t> le 5 </a:t>
            </a:r>
            <a:r>
              <a:rPr lang="en-CA" dirty="0" err="1"/>
              <a:t>avril</a:t>
            </a:r>
            <a:r>
              <a:rPr lang="en-CA" dirty="0"/>
              <a:t>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u="sng" dirty="0"/>
              <a:t>Pouvoir législatif des députés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Loi constitutionnelle de 1867</a:t>
            </a:r>
            <a:r>
              <a:rPr lang="fr-CA" dirty="0">
                <a:effectLst/>
              </a:rPr>
              <a:t>, 30 &amp; 31 </a:t>
            </a:r>
            <a:r>
              <a:rPr lang="fr-CA" dirty="0" err="1">
                <a:effectLst/>
              </a:rPr>
              <a:t>Vict</a:t>
            </a:r>
            <a:r>
              <a:rPr lang="fr-CA" dirty="0">
                <a:effectLst/>
              </a:rPr>
              <a:t>, c3, art. 71. </a:t>
            </a:r>
            <a:endParaRPr lang="fr-FR"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Loi sur l’Assemblée nationale, </a:t>
            </a:r>
            <a:r>
              <a:rPr lang="fr-FR" i="0" dirty="0"/>
              <a:t>RLRQ c A-23.1</a:t>
            </a:r>
            <a:r>
              <a:rPr lang="fr-FR" i="1" dirty="0"/>
              <a:t>, </a:t>
            </a:r>
            <a:r>
              <a:rPr lang="fr-FR" i="0" dirty="0"/>
              <a:t>art. 2, 3</a:t>
            </a:r>
            <a:endParaRPr lang="en-US" dirty="0">
              <a:cs typeface="Calibri"/>
            </a:endParaRPr>
          </a:p>
          <a:p>
            <a:endParaRPr lang="en-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11</a:t>
            </a:fld>
            <a:endParaRPr lang="fr-FR"/>
          </a:p>
        </p:txBody>
      </p:sp>
    </p:spTree>
    <p:extLst>
      <p:ext uri="{BB962C8B-B14F-4D97-AF65-F5344CB8AC3E}">
        <p14:creationId xmlns:p14="http://schemas.microsoft.com/office/powerpoint/2010/main" val="333407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a:p>
            <a:r>
              <a:rPr lang="en-CA" dirty="0"/>
              <a:t>Il </a:t>
            </a:r>
            <a:r>
              <a:rPr lang="en-CA" dirty="0" err="1"/>
              <a:t>est</a:t>
            </a:r>
            <a:r>
              <a:rPr lang="en-CA" dirty="0"/>
              <a:t> à noter que le </a:t>
            </a:r>
            <a:r>
              <a:rPr lang="en-CA" dirty="0" err="1"/>
              <a:t>schéma</a:t>
            </a:r>
            <a:r>
              <a:rPr lang="en-CA" dirty="0"/>
              <a:t> </a:t>
            </a:r>
            <a:r>
              <a:rPr lang="en-CA" dirty="0" err="1"/>
              <a:t>suivant</a:t>
            </a:r>
            <a:r>
              <a:rPr lang="en-CA" dirty="0"/>
              <a:t> </a:t>
            </a:r>
            <a:r>
              <a:rPr lang="en-CA" dirty="0" err="1"/>
              <a:t>est</a:t>
            </a:r>
            <a:r>
              <a:rPr lang="en-CA" dirty="0"/>
              <a:t> </a:t>
            </a:r>
            <a:r>
              <a:rPr lang="en-CA" dirty="0" err="1"/>
              <a:t>grandement</a:t>
            </a:r>
            <a:r>
              <a:rPr lang="en-CA" dirty="0"/>
              <a:t> </a:t>
            </a:r>
            <a:r>
              <a:rPr lang="en-CA" dirty="0" err="1"/>
              <a:t>inspiré</a:t>
            </a:r>
            <a:r>
              <a:rPr lang="en-CA" dirty="0"/>
              <a:t> de </a:t>
            </a:r>
            <a:r>
              <a:rPr lang="en-CA" dirty="0" err="1"/>
              <a:t>celui</a:t>
            </a:r>
            <a:r>
              <a:rPr lang="en-CA" dirty="0"/>
              <a:t> de </a:t>
            </a:r>
            <a:r>
              <a:rPr lang="en-CA" i="1" dirty="0"/>
              <a:t>Par </a:t>
            </a:r>
            <a:r>
              <a:rPr lang="en-CA" i="1" dirty="0" err="1"/>
              <a:t>ici</a:t>
            </a:r>
            <a:r>
              <a:rPr lang="en-CA" i="1" dirty="0"/>
              <a:t> la </a:t>
            </a:r>
            <a:r>
              <a:rPr lang="en-CA" i="1" dirty="0" err="1"/>
              <a:t>démocratie</a:t>
            </a:r>
            <a:r>
              <a:rPr lang="en-CA" i="1" dirty="0"/>
              <a:t> </a:t>
            </a:r>
            <a:r>
              <a:rPr lang="en-CA" dirty="0"/>
              <a:t>(</a:t>
            </a:r>
            <a:r>
              <a:rPr lang="en-CA" dirty="0" err="1"/>
              <a:t>voir</a:t>
            </a:r>
            <a:r>
              <a:rPr lang="en-CA" dirty="0"/>
              <a:t> sources) et </a:t>
            </a:r>
            <a:r>
              <a:rPr lang="en-CA" dirty="0" err="1"/>
              <a:t>qu’il</a:t>
            </a:r>
            <a:r>
              <a:rPr lang="en-CA" dirty="0"/>
              <a:t> </a:t>
            </a:r>
            <a:r>
              <a:rPr lang="en-CA" dirty="0" err="1"/>
              <a:t>concerne</a:t>
            </a:r>
            <a:r>
              <a:rPr lang="en-CA" dirty="0"/>
              <a:t> le </a:t>
            </a:r>
            <a:r>
              <a:rPr lang="en-CA" dirty="0" err="1"/>
              <a:t>processus</a:t>
            </a:r>
            <a:r>
              <a:rPr lang="en-CA" dirty="0"/>
              <a:t> </a:t>
            </a:r>
            <a:r>
              <a:rPr lang="en-CA" dirty="0" err="1"/>
              <a:t>législatif</a:t>
            </a:r>
            <a:r>
              <a:rPr lang="en-CA" dirty="0"/>
              <a:t> au </a:t>
            </a:r>
            <a:r>
              <a:rPr lang="en-CA" dirty="0" err="1"/>
              <a:t>niveau</a:t>
            </a:r>
            <a:r>
              <a:rPr lang="en-CA" dirty="0"/>
              <a:t> provincial.</a:t>
            </a:r>
          </a:p>
          <a:p>
            <a:endParaRPr lang="en-CA" dirty="0"/>
          </a:p>
          <a:p>
            <a:r>
              <a:rPr lang="en-CA" b="1" dirty="0">
                <a:cs typeface="Calibri"/>
              </a:rPr>
              <a:t>RESSOURCES :</a:t>
            </a:r>
            <a:endParaRPr lang="en-CA" b="1" dirty="0"/>
          </a:p>
          <a:p>
            <a:pPr marL="171450" indent="-171450">
              <a:buFont typeface="Arial"/>
              <a:buChar char="•"/>
            </a:pPr>
            <a:r>
              <a:rPr lang="en-CA" dirty="0"/>
              <a:t>Assemblée </a:t>
            </a:r>
            <a:r>
              <a:rPr lang="en-CA" dirty="0" err="1"/>
              <a:t>nationale</a:t>
            </a:r>
            <a:r>
              <a:rPr lang="en-CA" dirty="0"/>
              <a:t>, Par </a:t>
            </a:r>
            <a:r>
              <a:rPr lang="en-CA" dirty="0" err="1"/>
              <a:t>ici</a:t>
            </a:r>
            <a:r>
              <a:rPr lang="en-CA" dirty="0"/>
              <a:t> la </a:t>
            </a:r>
            <a:r>
              <a:rPr lang="en-CA" dirty="0" err="1"/>
              <a:t>démocratie</a:t>
            </a:r>
            <a:r>
              <a:rPr lang="en-CA" dirty="0"/>
              <a:t>, </a:t>
            </a:r>
            <a:r>
              <a:rPr lang="en-CA" i="1" dirty="0"/>
              <a:t>Le </a:t>
            </a:r>
            <a:r>
              <a:rPr lang="en-CA" i="1" dirty="0" err="1"/>
              <a:t>processus</a:t>
            </a:r>
            <a:r>
              <a:rPr lang="en-CA" i="1" dirty="0"/>
              <a:t> </a:t>
            </a:r>
            <a:r>
              <a:rPr lang="en-CA" i="1" dirty="0" err="1"/>
              <a:t>d’adoption</a:t>
            </a:r>
            <a:r>
              <a:rPr lang="en-CA" i="1" dirty="0"/>
              <a:t> </a:t>
            </a:r>
            <a:r>
              <a:rPr lang="en-CA" i="1" dirty="0" err="1"/>
              <a:t>d’une</a:t>
            </a:r>
            <a:r>
              <a:rPr lang="en-CA" i="1" dirty="0"/>
              <a:t> </a:t>
            </a:r>
            <a:r>
              <a:rPr lang="en-CA" i="1" dirty="0" err="1"/>
              <a:t>loi</a:t>
            </a:r>
            <a:r>
              <a:rPr lang="en-CA" i="1" dirty="0"/>
              <a:t> :</a:t>
            </a:r>
            <a:r>
              <a:rPr lang="en-CA" dirty="0"/>
              <a:t> http://www.paricilademocratie.com/approfondir/parlementarisme-et-elections/685-le-processus-d-adoption-d-une-loi, </a:t>
            </a:r>
            <a:r>
              <a:rPr lang="fr-CA" dirty="0"/>
              <a:t>[consulté le 5 avril 2022]</a:t>
            </a:r>
            <a:endParaRPr lang="en-CA" b="1" dirty="0">
              <a:cs typeface="Calibri"/>
            </a:endParaRPr>
          </a:p>
          <a:p>
            <a:endParaRPr lang="en-CA" b="1" dirty="0"/>
          </a:p>
          <a:p>
            <a:r>
              <a:rPr lang="en-CA" b="1" dirty="0"/>
              <a:t>SOURCES</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Loi sur l’Assemblée nationale, </a:t>
            </a:r>
            <a:r>
              <a:rPr lang="fr-FR" i="0" dirty="0"/>
              <a:t>RLRQ c A-23.1, arts 3, 10, 29, 30.</a:t>
            </a:r>
          </a:p>
          <a:p>
            <a:pPr marL="171450" indent="-171450">
              <a:buFont typeface="Arial" panose="020B0604020202020204" pitchFamily="34" charset="0"/>
              <a:buChar char="•"/>
              <a:defRPr/>
            </a:pPr>
            <a:r>
              <a:rPr lang="fr-CA" dirty="0">
                <a:effectLst/>
              </a:rPr>
              <a:t>Assemblée nationale du Québec, </a:t>
            </a:r>
            <a:r>
              <a:rPr lang="fr-CA" i="1" dirty="0">
                <a:effectLst/>
              </a:rPr>
              <a:t>Règlement de l’Assemblée nationale</a:t>
            </a:r>
            <a:r>
              <a:rPr lang="fr-CA" dirty="0">
                <a:effectLst/>
              </a:rPr>
              <a:t>, 13 mars 1984, art. 229.</a:t>
            </a:r>
            <a:r>
              <a:rPr lang="fr-CA" dirty="0"/>
              <a:t> </a:t>
            </a:r>
            <a:endParaRPr lang="fr-CA" dirty="0">
              <a:effectLst/>
              <a:cs typeface="Calibri"/>
            </a:endParaRPr>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12</a:t>
            </a:fld>
            <a:endParaRPr lang="fr-FR"/>
          </a:p>
        </p:txBody>
      </p:sp>
    </p:spTree>
    <p:extLst>
      <p:ext uri="{BB962C8B-B14F-4D97-AF65-F5344CB8AC3E}">
        <p14:creationId xmlns:p14="http://schemas.microsoft.com/office/powerpoint/2010/main" val="3900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noProof="0" dirty="0">
                <a:latin typeface="Arial"/>
                <a:ea typeface="Times New Roman" panose="02020603050405020304" pitchFamily="18" charset="0"/>
                <a:cs typeface="Arial"/>
              </a:rPr>
              <a:t>INFORMATIONS À TRANSMETTRE AUX ÉLÈVES </a:t>
            </a:r>
            <a:endParaRPr lang="fr-CA" b="1" cap="small" noProof="0" dirty="0">
              <a:latin typeface="Arial" panose="020B0604020202020204" pitchFamily="34" charset="0"/>
              <a:ea typeface="Times New Roman" panose="02020603050405020304" pitchFamily="18" charset="0"/>
              <a:cs typeface="Arial" panose="020B0604020202020204" pitchFamily="34" charset="0"/>
            </a:endParaRPr>
          </a:p>
          <a:p>
            <a:endParaRPr lang="en-CA" dirty="0"/>
          </a:p>
          <a:p>
            <a:r>
              <a:rPr lang="en-CA" dirty="0"/>
              <a:t>Il n’ y a pas que par le vote aux </a:t>
            </a:r>
            <a:r>
              <a:rPr lang="en-CA" dirty="0" err="1"/>
              <a:t>élections</a:t>
            </a:r>
            <a:r>
              <a:rPr lang="en-CA" dirty="0"/>
              <a:t> que </a:t>
            </a:r>
            <a:r>
              <a:rPr lang="en-CA" dirty="0" err="1"/>
              <a:t>l’on</a:t>
            </a:r>
            <a:r>
              <a:rPr lang="en-CA" dirty="0"/>
              <a:t> </a:t>
            </a:r>
            <a:r>
              <a:rPr lang="en-CA" dirty="0" err="1"/>
              <a:t>peut</a:t>
            </a:r>
            <a:r>
              <a:rPr lang="en-CA" dirty="0"/>
              <a:t> changer les choses </a:t>
            </a:r>
            <a:r>
              <a:rPr lang="en-CA" dirty="0" err="1"/>
              <a:t>autour</a:t>
            </a:r>
            <a:r>
              <a:rPr lang="en-CA" dirty="0"/>
              <a:t> de soi </a:t>
            </a:r>
            <a:r>
              <a:rPr lang="en-CA" dirty="0" err="1"/>
              <a:t>ou</a:t>
            </a:r>
            <a:r>
              <a:rPr lang="en-CA" dirty="0"/>
              <a:t> influencer les </a:t>
            </a:r>
            <a:r>
              <a:rPr lang="en-CA" dirty="0" err="1"/>
              <a:t>prochaines</a:t>
            </a:r>
            <a:r>
              <a:rPr lang="en-CA" dirty="0"/>
              <a:t> </a:t>
            </a:r>
            <a:r>
              <a:rPr lang="en-CA" dirty="0" err="1"/>
              <a:t>lois</a:t>
            </a:r>
            <a:r>
              <a:rPr lang="en-CA" dirty="0"/>
              <a:t> qui </a:t>
            </a:r>
            <a:r>
              <a:rPr lang="en-CA" dirty="0" err="1"/>
              <a:t>seront</a:t>
            </a:r>
            <a:r>
              <a:rPr lang="en-CA" dirty="0"/>
              <a:t> </a:t>
            </a:r>
            <a:r>
              <a:rPr lang="en-CA" dirty="0" err="1"/>
              <a:t>votées</a:t>
            </a:r>
            <a:r>
              <a:rPr lang="en-CA" dirty="0"/>
              <a:t>.</a:t>
            </a:r>
          </a:p>
          <a:p>
            <a:endParaRPr lang="en-CA" dirty="0"/>
          </a:p>
          <a:p>
            <a:r>
              <a:rPr lang="en-CA" dirty="0"/>
              <a:t>Ce </a:t>
            </a:r>
            <a:r>
              <a:rPr lang="en-CA" dirty="0" err="1"/>
              <a:t>schéma</a:t>
            </a:r>
            <a:r>
              <a:rPr lang="en-CA" dirty="0"/>
              <a:t> de </a:t>
            </a:r>
            <a:r>
              <a:rPr lang="en-CA" i="1" dirty="0" err="1"/>
              <a:t>Labo</a:t>
            </a:r>
            <a:r>
              <a:rPr lang="en-CA" i="1" dirty="0"/>
              <a:t> </a:t>
            </a:r>
            <a:r>
              <a:rPr lang="en-CA" i="1" dirty="0" err="1"/>
              <a:t>démocratie</a:t>
            </a:r>
            <a:r>
              <a:rPr lang="en-CA" i="1" dirty="0"/>
              <a:t> ouverte </a:t>
            </a:r>
            <a:r>
              <a:rPr lang="en-CA" dirty="0" err="1"/>
              <a:t>résume</a:t>
            </a:r>
            <a:r>
              <a:rPr lang="en-CA" dirty="0"/>
              <a:t> très bien les </a:t>
            </a:r>
            <a:r>
              <a:rPr lang="en-CA" dirty="0" err="1"/>
              <a:t>moyens</a:t>
            </a:r>
            <a:r>
              <a:rPr lang="en-CA" dirty="0"/>
              <a:t> </a:t>
            </a:r>
            <a:r>
              <a:rPr lang="en-CA" dirty="0" err="1"/>
              <a:t>qu’un</a:t>
            </a:r>
            <a:r>
              <a:rPr lang="en-CA" dirty="0"/>
              <a:t> </a:t>
            </a:r>
            <a:r>
              <a:rPr lang="en-CA" dirty="0" err="1"/>
              <a:t>citoyen</a:t>
            </a:r>
            <a:r>
              <a:rPr lang="en-CA" dirty="0"/>
              <a:t> </a:t>
            </a:r>
            <a:r>
              <a:rPr lang="en-CA" dirty="0" err="1"/>
              <a:t>peut</a:t>
            </a:r>
            <a:r>
              <a:rPr lang="en-CA" dirty="0"/>
              <a:t> prendre pour </a:t>
            </a:r>
            <a:r>
              <a:rPr lang="en-CA" dirty="0" err="1"/>
              <a:t>s’impliquer</a:t>
            </a:r>
            <a:r>
              <a:rPr lang="en-CA" dirty="0"/>
              <a:t> dans </a:t>
            </a:r>
            <a:r>
              <a:rPr lang="en-CA" dirty="0" err="1"/>
              <a:t>l’aspect</a:t>
            </a:r>
            <a:r>
              <a:rPr lang="en-CA" dirty="0"/>
              <a:t> politique de </a:t>
            </a:r>
            <a:r>
              <a:rPr lang="en-CA" dirty="0" err="1"/>
              <a:t>sa</a:t>
            </a:r>
            <a:r>
              <a:rPr lang="en-CA" dirty="0"/>
              <a:t> </a:t>
            </a:r>
            <a:r>
              <a:rPr lang="en-CA" dirty="0" err="1"/>
              <a:t>société</a:t>
            </a:r>
            <a:r>
              <a:rPr lang="en-CA" dirty="0"/>
              <a:t>. </a:t>
            </a:r>
            <a:r>
              <a:rPr lang="en-CA" dirty="0" err="1"/>
              <a:t>Prenez</a:t>
            </a:r>
            <a:r>
              <a:rPr lang="en-CA" dirty="0"/>
              <a:t> le temps </a:t>
            </a:r>
            <a:r>
              <a:rPr lang="en-CA" dirty="0" err="1"/>
              <a:t>d’en</a:t>
            </a:r>
            <a:r>
              <a:rPr lang="en-CA" dirty="0"/>
              <a:t> </a:t>
            </a:r>
            <a:r>
              <a:rPr lang="en-CA" dirty="0" err="1"/>
              <a:t>discuter</a:t>
            </a:r>
            <a:r>
              <a:rPr lang="en-CA" dirty="0"/>
              <a:t> avec les </a:t>
            </a:r>
            <a:r>
              <a:rPr lang="en-CA" dirty="0" err="1"/>
              <a:t>élèves</a:t>
            </a:r>
            <a:r>
              <a:rPr lang="en-CA" dirty="0"/>
              <a:t>. </a:t>
            </a:r>
          </a:p>
          <a:p>
            <a:endParaRPr lang="en-CA" dirty="0"/>
          </a:p>
          <a:p>
            <a:endParaRPr lang="en-CA" dirty="0"/>
          </a:p>
          <a:p>
            <a:r>
              <a:rPr lang="en-CA" b="1" dirty="0"/>
              <a:t>SOURCES</a:t>
            </a:r>
          </a:p>
          <a:p>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Schéma</a:t>
            </a:r>
            <a:r>
              <a:rPr lang="en-CA" dirty="0"/>
              <a:t> : https://www.labodemocratieouverte.org/engagement-citoyen-schema/ </a:t>
            </a:r>
            <a:r>
              <a:rPr lang="fr-CA" i="0" noProof="0" dirty="0">
                <a:latin typeface="Arial" panose="020B0604020202020204" pitchFamily="34" charset="0"/>
                <a:cs typeface="Arial" panose="020B0604020202020204" pitchFamily="34" charset="0"/>
              </a:rPr>
              <a:t>[consulté le 6 avril 2022]</a:t>
            </a:r>
          </a:p>
          <a:p>
            <a:endParaRPr lang="en-CA" dirty="0"/>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13</a:t>
            </a:fld>
            <a:endParaRPr lang="fr-FR"/>
          </a:p>
        </p:txBody>
      </p:sp>
    </p:spTree>
    <p:extLst>
      <p:ext uri="{BB962C8B-B14F-4D97-AF65-F5344CB8AC3E}">
        <p14:creationId xmlns:p14="http://schemas.microsoft.com/office/powerpoint/2010/main" val="166675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dirty="0">
                <a:latin typeface="Arial"/>
                <a:ea typeface="Times New Roman" panose="02020603050405020304" pitchFamily="18" charset="0"/>
                <a:cs typeface="Arial"/>
              </a:rPr>
              <a:t>INFORMATIONS À TRANSMETTRE AUX ÉLÈVES </a:t>
            </a:r>
            <a:endParaRPr lang="fr-CA" b="1" cap="small" dirty="0">
              <a:latin typeface="Arial" panose="020B0604020202020204" pitchFamily="34" charset="0"/>
              <a:ea typeface="Times New Roman" panose="02020603050405020304" pitchFamily="18" charset="0"/>
              <a:cs typeface="Arial" panose="020B0604020202020204" pitchFamily="34" charset="0"/>
            </a:endParaRPr>
          </a:p>
          <a:p>
            <a:endParaRPr lang="fr-CA" dirty="0"/>
          </a:p>
          <a:p>
            <a:r>
              <a:rPr lang="fr-CA" dirty="0"/>
              <a:t>Il est important de noter que la ségrégation des services et des lieux publics emmenait systématiquement des services de moindre qualité pour les personnes noires. Par exemple, en Floride, les toilettes pour les personnes blanches étaient séparées entre hommes et femmes, mais pas celles des personnes noires. </a:t>
            </a:r>
          </a:p>
          <a:p>
            <a:endParaRPr lang="fr-CA" dirty="0">
              <a:cs typeface="Calibri" panose="020F0502020204030204"/>
            </a:endParaRPr>
          </a:p>
          <a:p>
            <a:r>
              <a:rPr lang="fr-CA" dirty="0"/>
              <a:t>Dans certains États comme la Géorgie, il est illégal pour une personne blanche de marier toute autre personne qu’une autre personne blanche. Les mariages qui ne respectaient pas cette règle n’étaient pas reconnus par l’État.</a:t>
            </a:r>
            <a:endParaRPr lang="fr-CA" dirty="0">
              <a:cs typeface="Calibri"/>
            </a:endParaRPr>
          </a:p>
          <a:p>
            <a:endParaRPr lang="fr-CA" dirty="0"/>
          </a:p>
          <a:p>
            <a:r>
              <a:rPr lang="fr-CA" dirty="0"/>
              <a:t>Ce qu’un État considérait à l’époque comme une «personne noire » variait d’un État à l’autre. Par exemple, dans l’État du Maryland, une personne était considérée comme noire jusqu’à 3 générations plus tard (donc, avoir un arrière-grand-parent noir sur 8 faisait en sorte que la personne pouvait être considérée comme noire, même si cela ne paraissait pas vraiment dans son apparence physique). </a:t>
            </a:r>
            <a:endParaRPr lang="fr-CA" dirty="0">
              <a:cs typeface="Calibri"/>
            </a:endParaRPr>
          </a:p>
          <a:p>
            <a:endParaRPr lang="fr-CA" dirty="0">
              <a:cs typeface="Calibri"/>
            </a:endParaRPr>
          </a:p>
          <a:p>
            <a:endParaRPr lang="en-CA" dirty="0">
              <a:cs typeface="Calibri"/>
            </a:endParaRPr>
          </a:p>
          <a:p>
            <a:r>
              <a:rPr lang="en-CA" b="1" dirty="0"/>
              <a:t>Sources :</a:t>
            </a:r>
            <a:endParaRPr lang="en-CA"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University of central Florida, </a:t>
            </a:r>
            <a:r>
              <a:rPr lang="en-CA" i="1" dirty="0"/>
              <a:t>A History of central Florida, The Podcast Project, Episode 42 : Jim Crow signs</a:t>
            </a:r>
            <a:r>
              <a:rPr lang="en-CA" dirty="0"/>
              <a:t>, </a:t>
            </a:r>
            <a:r>
              <a:rPr lang="en-US" i="0" dirty="0">
                <a:latin typeface="Arial"/>
                <a:cs typeface="Arial"/>
              </a:rPr>
              <a:t>[</a:t>
            </a:r>
            <a:r>
              <a:rPr lang="en-US" i="0" dirty="0" err="1">
                <a:latin typeface="Arial"/>
                <a:cs typeface="Arial"/>
              </a:rPr>
              <a:t>consulté</a:t>
            </a:r>
            <a:r>
              <a:rPr lang="en-US" i="0" dirty="0">
                <a:latin typeface="Arial"/>
                <a:cs typeface="Arial"/>
              </a:rPr>
              <a:t> le 24 mars 2021]</a:t>
            </a:r>
            <a:endParaRPr lang="en-CA" dirty="0">
              <a:latin typeface="Arial"/>
              <a:cs typeface="Arial"/>
            </a:endParaRPr>
          </a:p>
          <a:p>
            <a:pPr marL="171450" indent="-171450">
              <a:buFont typeface="Arial" panose="020B0604020202020204" pitchFamily="34" charset="0"/>
              <a:buChar char="•"/>
            </a:pPr>
            <a:r>
              <a:rPr lang="en-CA" dirty="0"/>
              <a:t>Ferris State University, « </a:t>
            </a:r>
            <a:r>
              <a:rPr lang="en-CA" i="1" dirty="0"/>
              <a:t>The Origins of Jim Crow », </a:t>
            </a:r>
            <a:r>
              <a:rPr lang="en-CA" i="0" dirty="0"/>
              <a:t>https://www.ferris.edu/HTMLS/news/jimcrow/origins.htm, </a:t>
            </a:r>
            <a:r>
              <a:rPr lang="en-US" i="0" dirty="0">
                <a:latin typeface="Arial"/>
                <a:cs typeface="Arial"/>
              </a:rPr>
              <a:t>[</a:t>
            </a:r>
            <a:r>
              <a:rPr lang="en-US" i="0" dirty="0" err="1">
                <a:latin typeface="Arial"/>
                <a:cs typeface="Arial"/>
              </a:rPr>
              <a:t>consulté</a:t>
            </a:r>
            <a:r>
              <a:rPr lang="en-US" i="0" dirty="0">
                <a:latin typeface="Arial"/>
                <a:cs typeface="Arial"/>
              </a:rPr>
              <a:t> le 24 mars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Ferris State University, </a:t>
            </a:r>
            <a:r>
              <a:rPr lang="en-CA" i="1" dirty="0"/>
              <a:t>Jim Crow Laws, https://www.ferris.edu/HTMLS/news/jimcrow/pdfs-docs/origins/jimcrowlaws.pdf</a:t>
            </a:r>
            <a:r>
              <a:rPr lang="en-CA" i="0" dirty="0"/>
              <a:t>, </a:t>
            </a:r>
            <a:r>
              <a:rPr lang="en-US" i="0" dirty="0">
                <a:latin typeface="Arial"/>
                <a:cs typeface="Arial"/>
              </a:rPr>
              <a:t>[</a:t>
            </a:r>
            <a:r>
              <a:rPr lang="en-US" i="0" dirty="0" err="1">
                <a:latin typeface="Arial"/>
                <a:cs typeface="Arial"/>
              </a:rPr>
              <a:t>consulté</a:t>
            </a:r>
            <a:r>
              <a:rPr lang="en-US" i="0" dirty="0">
                <a:latin typeface="Arial"/>
                <a:cs typeface="Arial"/>
              </a:rPr>
              <a:t> le 24 mars 2021]</a:t>
            </a:r>
          </a:p>
          <a:p>
            <a:pPr marL="171450" indent="-171450">
              <a:buFont typeface="Arial" panose="020B0604020202020204" pitchFamily="34" charset="0"/>
              <a:buChar char="•"/>
            </a:pPr>
            <a:r>
              <a:rPr lang="en-US" dirty="0" err="1">
                <a:latin typeface="Arial"/>
                <a:cs typeface="Arial"/>
              </a:rPr>
              <a:t>Encyclopédie</a:t>
            </a:r>
            <a:r>
              <a:rPr lang="en-US" dirty="0">
                <a:latin typeface="Arial"/>
                <a:cs typeface="Arial"/>
              </a:rPr>
              <a:t> Universalis, </a:t>
            </a:r>
            <a:r>
              <a:rPr lang="en-US" dirty="0" err="1">
                <a:latin typeface="Arial"/>
                <a:cs typeface="Arial"/>
              </a:rPr>
              <a:t>en</a:t>
            </a:r>
            <a:r>
              <a:rPr lang="en-US" dirty="0">
                <a:latin typeface="Arial"/>
                <a:cs typeface="Arial"/>
              </a:rPr>
              <a:t> </a:t>
            </a:r>
            <a:r>
              <a:rPr lang="en-US" dirty="0" err="1">
                <a:latin typeface="Arial"/>
                <a:cs typeface="Arial"/>
              </a:rPr>
              <a:t>ligne</a:t>
            </a:r>
            <a:r>
              <a:rPr lang="en-US" dirty="0">
                <a:latin typeface="Arial"/>
                <a:cs typeface="Arial"/>
              </a:rPr>
              <a:t> : &lt;</a:t>
            </a:r>
            <a:r>
              <a:rPr lang="en-US" dirty="0"/>
              <a:t>http://www.universalis-edu.com/encyclopedie/noirs-americains/&gt; [</a:t>
            </a:r>
            <a:r>
              <a:rPr lang="en-US" dirty="0" err="1"/>
              <a:t>consulté</a:t>
            </a:r>
            <a:r>
              <a:rPr lang="en-US" dirty="0"/>
              <a:t> le 25 </a:t>
            </a:r>
            <a:r>
              <a:rPr lang="en-US" dirty="0" err="1"/>
              <a:t>mai</a:t>
            </a:r>
            <a:r>
              <a:rPr lang="en-US" dirty="0"/>
              <a:t> 2021]</a:t>
            </a:r>
            <a:endParaRPr lang="en-US" i="0" dirty="0">
              <a:latin typeface="Calibri"/>
              <a:cs typeface="Calibri"/>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Tx/>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i="0" dirty="0">
                <a:latin typeface="Arial"/>
                <a:cs typeface="Arial"/>
              </a:rPr>
              <a:t>Source </a:t>
            </a:r>
            <a:r>
              <a:rPr lang="en-US" b="1" i="0" dirty="0" err="1">
                <a:latin typeface="Arial"/>
                <a:cs typeface="Arial"/>
              </a:rPr>
              <a:t>iconographique</a:t>
            </a:r>
            <a:r>
              <a:rPr lang="en-US" b="1" i="0" dirty="0">
                <a:latin typeface="Arial"/>
                <a:cs typeface="Arial"/>
              </a:rPr>
              <a:t> </a:t>
            </a:r>
            <a:r>
              <a:rPr lang="en-US" i="0" dirty="0">
                <a:latin typeface="Arial"/>
                <a:cs typeface="Arial"/>
              </a:rPr>
              <a:t>:</a:t>
            </a:r>
          </a:p>
          <a:p>
            <a:pPr marL="171450" indent="-171450">
              <a:buFont typeface="Arial" panose="020B0604020202020204" pitchFamily="34" charset="0"/>
              <a:buChar char="•"/>
            </a:pPr>
            <a:r>
              <a:rPr lang="en-US" dirty="0">
                <a:latin typeface="Arial"/>
                <a:cs typeface="Arial"/>
              </a:rPr>
              <a:t>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At the bus station in Durham, North Carolina." </a:t>
            </a:r>
            <a:r>
              <a:rPr lang="en-US" sz="1200" b="0" i="0" kern="1200" dirty="0">
                <a:solidFill>
                  <a:schemeClr val="tx1"/>
                </a:solidFill>
                <a:effectLst/>
                <a:latin typeface="+mn-lt"/>
                <a:ea typeface="+mn-ea"/>
                <a:cs typeface="+mn-cs"/>
              </a:rPr>
              <a:t>May 1940, Jack Delano. Cette image fait </a:t>
            </a:r>
            <a:r>
              <a:rPr lang="en-US" sz="1200" b="0" i="0" kern="1200" dirty="0" err="1">
                <a:solidFill>
                  <a:schemeClr val="tx1"/>
                </a:solidFill>
                <a:effectLst/>
                <a:latin typeface="+mn-lt"/>
                <a:ea typeface="+mn-ea"/>
                <a:cs typeface="+mn-cs"/>
              </a:rPr>
              <a:t>partie</a:t>
            </a:r>
            <a:r>
              <a:rPr lang="en-US" sz="1200" b="0" i="0" kern="1200" dirty="0">
                <a:solidFill>
                  <a:schemeClr val="tx1"/>
                </a:solidFill>
                <a:effectLst/>
                <a:latin typeface="+mn-lt"/>
                <a:ea typeface="+mn-ea"/>
                <a:cs typeface="+mn-cs"/>
              </a:rPr>
              <a:t> du </a:t>
            </a:r>
            <a:r>
              <a:rPr lang="en-US" sz="1200" b="0" i="0" kern="1200" dirty="0" err="1">
                <a:solidFill>
                  <a:schemeClr val="tx1"/>
                </a:solidFill>
                <a:effectLst/>
                <a:latin typeface="+mn-lt"/>
                <a:ea typeface="+mn-ea"/>
                <a:cs typeface="+mn-cs"/>
              </a:rPr>
              <a:t>domaine</a:t>
            </a:r>
            <a:r>
              <a:rPr lang="en-US" sz="1200" b="0" i="0" kern="1200" dirty="0">
                <a:solidFill>
                  <a:schemeClr val="tx1"/>
                </a:solidFill>
                <a:effectLst/>
                <a:latin typeface="+mn-lt"/>
                <a:ea typeface="+mn-ea"/>
                <a:cs typeface="+mn-cs"/>
              </a:rPr>
              <a:t> public.</a:t>
            </a:r>
            <a:r>
              <a:rPr lang="en-US" dirty="0"/>
              <a:t> </a:t>
            </a:r>
            <a:endParaRPr lang="en-CA" i="0" dirty="0"/>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2</a:t>
            </a:fld>
            <a:endParaRPr lang="fr-FR"/>
          </a:p>
        </p:txBody>
      </p:sp>
    </p:spTree>
    <p:extLst>
      <p:ext uri="{BB962C8B-B14F-4D97-AF65-F5344CB8AC3E}">
        <p14:creationId xmlns:p14="http://schemas.microsoft.com/office/powerpoint/2010/main" val="118677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cap="small" dirty="0">
                <a:latin typeface="Arial"/>
                <a:ea typeface="Times New Roman" panose="02020603050405020304" pitchFamily="18" charset="0"/>
                <a:cs typeface="Arial"/>
              </a:rPr>
              <a:t>INFORMATIONS À TRANSMETTRE AUX ÉLÈVES </a:t>
            </a:r>
            <a:endParaRPr lang="fr-CA" b="1" cap="small" dirty="0">
              <a:latin typeface="Arial" panose="020B0604020202020204" pitchFamily="34" charset="0"/>
              <a:ea typeface="Times New Roman" panose="02020603050405020304" pitchFamily="18"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a:cs typeface="Arial"/>
              </a:rPr>
              <a:t>1868, adoption du 14e amendement à la constitution américaine : </a:t>
            </a:r>
            <a:r>
              <a:rPr lang="fr-CA" dirty="0">
                <a:latin typeface="Arial"/>
                <a:cs typeface="Arial"/>
              </a:rPr>
              <a:t>Cet amendement octroie la citoyenneté américaine à tous les esclaves récemment libérés. De plus, elle oblige tous les États à offrir la même protection de la loi à tous les citoyens masculins. Malheureusement, certains États du sud n'appliquaient pas cet amendement. </a:t>
            </a:r>
          </a:p>
          <a:p>
            <a:endParaRPr lang="fr-CA" b="1" dirty="0">
              <a:latin typeface="Arial"/>
              <a:cs typeface="Arial"/>
            </a:endParaRPr>
          </a:p>
          <a:p>
            <a:r>
              <a:rPr lang="fr-CA" b="1" dirty="0">
                <a:latin typeface="Arial"/>
                <a:cs typeface="Arial"/>
              </a:rPr>
              <a:t>1963, discours de Martin Luther King Jr.</a:t>
            </a:r>
            <a:r>
              <a:rPr lang="fr-CA" dirty="0">
                <a:latin typeface="Arial"/>
                <a:cs typeface="Arial"/>
              </a:rPr>
              <a:t> : Plus de 250 000 personnes étaient réunies au Lincoln </a:t>
            </a:r>
            <a:r>
              <a:rPr lang="fr-CA" dirty="0" err="1">
                <a:latin typeface="Arial"/>
                <a:cs typeface="Arial"/>
              </a:rPr>
              <a:t>Memorial</a:t>
            </a:r>
            <a:r>
              <a:rPr lang="fr-CA" dirty="0">
                <a:latin typeface="Arial"/>
                <a:cs typeface="Arial"/>
              </a:rPr>
              <a:t> pour écouter ce discours, sans doute un des plus célèbres de l'histoire! Lors de ce discours, le révérend King décrit son rêve dans lequel les noirs et les blancs vivent en harmonie et sont jugés par les autres par rapport à leur personnalité et leurs forces et non par rapport à la couleur de leur peau. Ce discours, point culminant de </a:t>
            </a:r>
            <a:r>
              <a:rPr lang="fr-CA" i="1" dirty="0">
                <a:latin typeface="Arial"/>
                <a:cs typeface="Arial"/>
              </a:rPr>
              <a:t>La marche sur Washington</a:t>
            </a:r>
            <a:r>
              <a:rPr lang="fr-CA" dirty="0">
                <a:latin typeface="Arial"/>
                <a:cs typeface="Arial"/>
              </a:rPr>
              <a:t>, augmenta la pression sur l'administration Kennedy pour que celle-ci passe le Civil </a:t>
            </a:r>
            <a:r>
              <a:rPr lang="fr-CA" dirty="0" err="1">
                <a:latin typeface="Arial"/>
                <a:cs typeface="Arial"/>
              </a:rPr>
              <a:t>rights</a:t>
            </a:r>
            <a:r>
              <a:rPr lang="fr-CA" dirty="0">
                <a:latin typeface="Arial"/>
                <a:cs typeface="Arial"/>
              </a:rPr>
              <a:t> </a:t>
            </a:r>
            <a:r>
              <a:rPr lang="fr-CA" dirty="0" err="1">
                <a:latin typeface="Arial"/>
                <a:cs typeface="Arial"/>
              </a:rPr>
              <a:t>act</a:t>
            </a:r>
            <a:r>
              <a:rPr lang="fr-CA" dirty="0">
                <a:latin typeface="Arial"/>
                <a:cs typeface="Arial"/>
              </a:rPr>
              <a:t>, qui sera finalement mis en place après sa mort, en 1964. </a:t>
            </a:r>
            <a:endParaRPr lang="fr-CA" dirty="0">
              <a:cs typeface="Calibri"/>
            </a:endParaRPr>
          </a:p>
          <a:p>
            <a:r>
              <a:rPr lang="fr-CA" dirty="0">
                <a:latin typeface="Arial"/>
                <a:cs typeface="Arial"/>
              </a:rPr>
              <a:t>Vidéo du discours, sous-titré en français : </a:t>
            </a:r>
            <a:r>
              <a:rPr lang="fr-CA" dirty="0">
                <a:hlinkClick r:id="rId3"/>
              </a:rPr>
              <a:t>https://www.youtube.com/watch?v=8ryy7eP0kks</a:t>
            </a:r>
            <a:r>
              <a:rPr lang="fr-CA" dirty="0"/>
              <a:t> </a:t>
            </a:r>
            <a:endParaRPr lang="fr-CA" dirty="0">
              <a:latin typeface="Arial"/>
              <a:cs typeface="Arial"/>
            </a:endParaRPr>
          </a:p>
          <a:p>
            <a:endParaRPr lang="fr-CA" dirty="0">
              <a:latin typeface="Arial"/>
              <a:cs typeface="Arial"/>
            </a:endParaRPr>
          </a:p>
          <a:p>
            <a:r>
              <a:rPr lang="fr-CA" b="1" dirty="0">
                <a:latin typeface="Arial"/>
                <a:cs typeface="Arial"/>
              </a:rPr>
              <a:t>1964, civil </a:t>
            </a:r>
            <a:r>
              <a:rPr lang="fr-CA" b="1" dirty="0" err="1">
                <a:latin typeface="Arial"/>
                <a:cs typeface="Arial"/>
              </a:rPr>
              <a:t>rights</a:t>
            </a:r>
            <a:r>
              <a:rPr lang="fr-CA" b="1" dirty="0">
                <a:latin typeface="Arial"/>
                <a:cs typeface="Arial"/>
              </a:rPr>
              <a:t> </a:t>
            </a:r>
            <a:r>
              <a:rPr lang="fr-CA" b="1" dirty="0" err="1">
                <a:latin typeface="Arial"/>
                <a:cs typeface="Arial"/>
              </a:rPr>
              <a:t>act</a:t>
            </a:r>
            <a:r>
              <a:rPr lang="fr-CA" b="1" dirty="0">
                <a:latin typeface="Arial"/>
                <a:cs typeface="Arial"/>
              </a:rPr>
              <a:t> </a:t>
            </a:r>
            <a:r>
              <a:rPr lang="fr-CA" dirty="0">
                <a:latin typeface="Arial"/>
                <a:cs typeface="Arial"/>
              </a:rPr>
              <a:t>: lors de sa mise en place, cette loi avait comme objectif de faire cesser la discrimination basée sur la race, l'origine ethnique et la religion. Cette loi est très large; elle interdit la ségrégation et la discrimination par rapport au droit de vote, dans les endroits publics, dans certains secteurs d'emplois, dans le commerce et dans les écoles.</a:t>
            </a:r>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a:cs typeface="Arial"/>
              </a:rPr>
              <a:t>1965, </a:t>
            </a:r>
            <a:r>
              <a:rPr lang="fr-CA" b="1" dirty="0" err="1">
                <a:latin typeface="Arial"/>
                <a:cs typeface="Arial"/>
              </a:rPr>
              <a:t>Voting</a:t>
            </a:r>
            <a:r>
              <a:rPr lang="fr-CA" b="1" dirty="0">
                <a:latin typeface="Arial"/>
                <a:cs typeface="Arial"/>
              </a:rPr>
              <a:t> </a:t>
            </a:r>
            <a:r>
              <a:rPr lang="fr-CA" b="1" dirty="0" err="1">
                <a:latin typeface="Arial"/>
                <a:cs typeface="Arial"/>
              </a:rPr>
              <a:t>rights</a:t>
            </a:r>
            <a:r>
              <a:rPr lang="fr-CA" b="1" dirty="0">
                <a:latin typeface="Arial"/>
                <a:cs typeface="Arial"/>
              </a:rPr>
              <a:t> </a:t>
            </a:r>
            <a:r>
              <a:rPr lang="fr-CA" b="1" dirty="0" err="1">
                <a:latin typeface="Arial"/>
                <a:cs typeface="Arial"/>
              </a:rPr>
              <a:t>act</a:t>
            </a:r>
            <a:r>
              <a:rPr lang="fr-CA" b="1" dirty="0">
                <a:latin typeface="Arial"/>
                <a:cs typeface="Arial"/>
              </a:rPr>
              <a:t> </a:t>
            </a:r>
            <a:r>
              <a:rPr lang="fr-CA" dirty="0">
                <a:latin typeface="Arial"/>
                <a:cs typeface="Arial"/>
              </a:rPr>
              <a:t>: malgré la mise en place du civil </a:t>
            </a:r>
            <a:r>
              <a:rPr lang="fr-CA" dirty="0" err="1">
                <a:latin typeface="Arial"/>
                <a:cs typeface="Arial"/>
              </a:rPr>
              <a:t>rights</a:t>
            </a:r>
            <a:r>
              <a:rPr lang="fr-CA" dirty="0">
                <a:latin typeface="Arial"/>
                <a:cs typeface="Arial"/>
              </a:rPr>
              <a:t> </a:t>
            </a:r>
            <a:r>
              <a:rPr lang="fr-CA" dirty="0" err="1">
                <a:latin typeface="Arial"/>
                <a:cs typeface="Arial"/>
              </a:rPr>
              <a:t>act</a:t>
            </a:r>
            <a:r>
              <a:rPr lang="fr-CA" dirty="0">
                <a:latin typeface="Arial"/>
                <a:cs typeface="Arial"/>
              </a:rPr>
              <a:t> à peine un an plus tôt, certains États du sud (autrefois esclavagistes) continuent de mettre des barrières indirectes au droit de vote des personnes noires. Ces États ne pouvaient plus directement interdire le droit de vote aux personnes noires, mais certains avaient mis en place des tests de littératie. Comme les noirs américains du sud étaient, règle générale, moins éduqués que les blancs, ils échouaient plus souvent ce test que ceux-ci et donc votaient en moins grand nombre. Le </a:t>
            </a:r>
            <a:r>
              <a:rPr lang="fr-CA" dirty="0" err="1">
                <a:latin typeface="Arial"/>
                <a:cs typeface="Arial"/>
              </a:rPr>
              <a:t>voting</a:t>
            </a:r>
            <a:r>
              <a:rPr lang="fr-CA" dirty="0">
                <a:latin typeface="Arial"/>
                <a:cs typeface="Arial"/>
              </a:rPr>
              <a:t> </a:t>
            </a:r>
            <a:r>
              <a:rPr lang="fr-CA" dirty="0" err="1">
                <a:latin typeface="Arial"/>
                <a:cs typeface="Arial"/>
              </a:rPr>
              <a:t>rights</a:t>
            </a:r>
            <a:r>
              <a:rPr lang="fr-CA" dirty="0">
                <a:latin typeface="Arial"/>
                <a:cs typeface="Arial"/>
              </a:rPr>
              <a:t> </a:t>
            </a:r>
            <a:r>
              <a:rPr lang="fr-CA" dirty="0" err="1">
                <a:latin typeface="Arial"/>
                <a:cs typeface="Arial"/>
              </a:rPr>
              <a:t>act</a:t>
            </a:r>
            <a:r>
              <a:rPr lang="fr-CA" dirty="0">
                <a:latin typeface="Arial"/>
                <a:cs typeface="Arial"/>
              </a:rPr>
              <a:t> interdit ces pratiques. </a:t>
            </a:r>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a:cs typeface="Arial"/>
              </a:rPr>
              <a:t>Sources :</a:t>
            </a:r>
            <a:r>
              <a:rPr lang="fr-CA" dirty="0">
                <a:latin typeface="Arial"/>
                <a:cs typeface="Arial"/>
              </a:rPr>
              <a:t> </a:t>
            </a:r>
            <a:endParaRPr lang="fr-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dirty="0">
                <a:latin typeface="Arial"/>
                <a:cs typeface="Arial"/>
              </a:rPr>
              <a:t>Library of </a:t>
            </a:r>
            <a:r>
              <a:rPr lang="fr-CA" dirty="0" err="1">
                <a:latin typeface="Arial"/>
                <a:cs typeface="Arial"/>
              </a:rPr>
              <a:t>congress</a:t>
            </a:r>
            <a:r>
              <a:rPr lang="fr-CA" dirty="0">
                <a:latin typeface="Arial"/>
                <a:cs typeface="Arial"/>
              </a:rPr>
              <a:t> online, </a:t>
            </a:r>
            <a:r>
              <a:rPr lang="en-US" i="1" dirty="0">
                <a:latin typeface="Arial"/>
                <a:cs typeface="Arial"/>
              </a:rPr>
              <a:t>14th Amendment to the U.S. Constitution</a:t>
            </a:r>
            <a:r>
              <a:rPr lang="en-US" i="0" dirty="0">
                <a:latin typeface="Arial"/>
                <a:cs typeface="Arial"/>
              </a:rPr>
              <a:t>, https://guides.loc.gov/14th-amendment, [</a:t>
            </a:r>
            <a:r>
              <a:rPr lang="en-US" i="0" dirty="0" err="1">
                <a:latin typeface="Arial"/>
                <a:cs typeface="Arial"/>
              </a:rPr>
              <a:t>consulté</a:t>
            </a:r>
            <a:r>
              <a:rPr lang="en-US" i="0" dirty="0">
                <a:latin typeface="Arial"/>
                <a:cs typeface="Arial"/>
              </a:rPr>
              <a:t> le 24 mars 2021]</a:t>
            </a:r>
          </a:p>
          <a:p>
            <a:pPr marL="171450" indent="-171450">
              <a:buFont typeface="Arial" panose="020B0604020202020204" pitchFamily="34" charset="0"/>
              <a:buChar char="•"/>
            </a:pPr>
            <a:r>
              <a:rPr lang="en-US" dirty="0" err="1"/>
              <a:t>Encyclopédie</a:t>
            </a:r>
            <a:r>
              <a:rPr lang="en-US" dirty="0"/>
              <a:t> Universalis, en </a:t>
            </a:r>
            <a:r>
              <a:rPr lang="en-US" dirty="0" err="1"/>
              <a:t>ligne</a:t>
            </a:r>
            <a:r>
              <a:rPr lang="en-US" dirty="0"/>
              <a:t> : &lt;http://www.universalis-edu.com/encyclopedie/noirs-americains/&gt; [</a:t>
            </a:r>
            <a:r>
              <a:rPr lang="en-US" dirty="0" err="1"/>
              <a:t>consulté</a:t>
            </a:r>
            <a:r>
              <a:rPr lang="en-US" dirty="0"/>
              <a:t> le 25 </a:t>
            </a:r>
            <a:r>
              <a:rPr lang="en-US" dirty="0" err="1"/>
              <a:t>mai</a:t>
            </a:r>
            <a:r>
              <a:rPr lang="en-US" dirty="0"/>
              <a:t> 2021] </a:t>
            </a:r>
          </a:p>
          <a:p>
            <a:pPr marL="171450" indent="-171450">
              <a:buFont typeface="Arial" panose="020B0604020202020204" pitchFamily="34" charset="0"/>
              <a:buChar char="•"/>
            </a:pPr>
            <a:r>
              <a:rPr lang="en-US" dirty="0" err="1">
                <a:latin typeface="Arial"/>
                <a:cs typeface="Arial"/>
              </a:rPr>
              <a:t>Encyclopédie</a:t>
            </a:r>
            <a:r>
              <a:rPr lang="en-US" dirty="0">
                <a:latin typeface="Arial"/>
                <a:cs typeface="Arial"/>
              </a:rPr>
              <a:t> Britannica, en </a:t>
            </a:r>
            <a:r>
              <a:rPr lang="en-US" dirty="0" err="1">
                <a:latin typeface="Arial"/>
                <a:cs typeface="Arial"/>
              </a:rPr>
              <a:t>ligne</a:t>
            </a:r>
            <a:r>
              <a:rPr lang="en-US" dirty="0">
                <a:latin typeface="Arial"/>
                <a:cs typeface="Arial"/>
              </a:rPr>
              <a:t> : &lt;</a:t>
            </a:r>
            <a:r>
              <a:rPr lang="en-US" dirty="0"/>
              <a:t>https://www.britannica.com/event/Civil-Rights-Act-United-States-1964&gt;</a:t>
            </a:r>
            <a:endParaRPr lang="en-US" dirty="0">
              <a:cs typeface="Calibri"/>
            </a:endParaRPr>
          </a:p>
          <a:p>
            <a:pPr marL="171450" indent="-171450">
              <a:buFont typeface="Arial" panose="020B0604020202020204" pitchFamily="34" charset="0"/>
              <a:buChar char="•"/>
            </a:pPr>
            <a:r>
              <a:rPr lang="en-US" dirty="0" err="1">
                <a:latin typeface="Calibri"/>
                <a:cs typeface="Calibri"/>
              </a:rPr>
              <a:t>Encyclopédie</a:t>
            </a:r>
            <a:r>
              <a:rPr lang="en-US" dirty="0">
                <a:latin typeface="Calibri"/>
                <a:cs typeface="Calibri"/>
              </a:rPr>
              <a:t> Britannica, en </a:t>
            </a:r>
            <a:r>
              <a:rPr lang="en-US" dirty="0" err="1">
                <a:latin typeface="Calibri"/>
                <a:cs typeface="Calibri"/>
              </a:rPr>
              <a:t>ligne</a:t>
            </a:r>
            <a:r>
              <a:rPr lang="en-US" dirty="0">
                <a:latin typeface="Calibri"/>
                <a:cs typeface="Calibri"/>
              </a:rPr>
              <a:t> : &lt;</a:t>
            </a:r>
            <a:r>
              <a:rPr lang="en-US" dirty="0"/>
              <a:t>https://www.britannica.com/event/Voting-Rights-Act&gt; </a:t>
            </a:r>
            <a:endParaRPr lang="en-US" dirty="0">
              <a:latin typeface="Calibri"/>
              <a:cs typeface="Calibri"/>
            </a:endParaRPr>
          </a:p>
          <a:p>
            <a:pPr marL="171450" indent="-171450">
              <a:buFont typeface="Arial" panose="020B0604020202020204" pitchFamily="34" charset="0"/>
              <a:buChar char="•"/>
            </a:pPr>
            <a:r>
              <a:rPr lang="en-US" dirty="0">
                <a:latin typeface="Calibri"/>
                <a:cs typeface="Calibri"/>
              </a:rPr>
              <a:t>Université de Sherbrooke, Perspective Monde, </a:t>
            </a:r>
            <a:r>
              <a:rPr lang="en-US" dirty="0" err="1">
                <a:latin typeface="Calibri"/>
                <a:cs typeface="Calibri"/>
              </a:rPr>
              <a:t>en</a:t>
            </a:r>
            <a:r>
              <a:rPr lang="en-US" dirty="0">
                <a:latin typeface="Calibri"/>
                <a:cs typeface="Calibri"/>
              </a:rPr>
              <a:t> </a:t>
            </a:r>
            <a:r>
              <a:rPr lang="en-US" dirty="0" err="1">
                <a:latin typeface="Calibri"/>
                <a:cs typeface="Calibri"/>
              </a:rPr>
              <a:t>ligne</a:t>
            </a:r>
            <a:r>
              <a:rPr lang="en-US" dirty="0">
                <a:latin typeface="Calibri"/>
                <a:cs typeface="Calibri"/>
              </a:rPr>
              <a:t> : &lt;</a:t>
            </a:r>
            <a:r>
              <a:rPr lang="en-US" dirty="0"/>
              <a:t>https://perspective.usherbrooke.ca/bilan/servlet/BMEve/1025&gt;. </a:t>
            </a:r>
          </a:p>
          <a:p>
            <a:endParaRPr lang="en-US" dirty="0">
              <a:latin typeface="Calibri"/>
              <a:cs typeface="Calibri"/>
            </a:endParaRP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3</a:t>
            </a:fld>
            <a:endParaRPr lang="fr-CA"/>
          </a:p>
        </p:txBody>
      </p:sp>
    </p:spTree>
    <p:extLst>
      <p:ext uri="{BB962C8B-B14F-4D97-AF65-F5344CB8AC3E}">
        <p14:creationId xmlns:p14="http://schemas.microsoft.com/office/powerpoint/2010/main" val="40439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cap="small" dirty="0">
                <a:latin typeface="Arial"/>
                <a:ea typeface="Times New Roman" panose="02020603050405020304" pitchFamily="18" charset="0"/>
                <a:cs typeface="Arial"/>
              </a:rPr>
              <a:t>INFORMATIONS À TRANSMETTRE AUX ÉLÈVES </a:t>
            </a:r>
            <a:endParaRPr lang="fr-CA" b="1" cap="small" dirty="0">
              <a:latin typeface="Arial" panose="020B0604020202020204" pitchFamily="34" charset="0"/>
              <a:ea typeface="Times New Roman" panose="02020603050405020304" pitchFamily="18" charset="0"/>
              <a:cs typeface="Arial" panose="020B0604020202020204" pitchFamily="34" charset="0"/>
            </a:endParaRPr>
          </a:p>
          <a:p>
            <a:endParaRPr lang="fr-CA" b="1" cap="small"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1866 </a:t>
            </a:r>
            <a:r>
              <a:rPr lang="fr-CA" noProof="0" dirty="0"/>
              <a:t>: Code civil du Québec confirme la déchéance légale des femmes mariées. Au niveau de la loi, leur statut est très semblable à celui des mineurs.</a:t>
            </a:r>
            <a:endParaRPr lang="fr-CA" noProof="0" dirty="0">
              <a:cs typeface="Calibri"/>
            </a:endParaRPr>
          </a:p>
          <a:p>
            <a:r>
              <a:rPr lang="fr-CA" dirty="0">
                <a:latin typeface="Calibri"/>
                <a:cs typeface="Calibri"/>
              </a:rPr>
              <a:t>Articles 174 et suivants du Code civil du Bas-Canada. </a:t>
            </a:r>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Source iconographique </a:t>
            </a:r>
            <a:r>
              <a:rPr lang="fr-CA"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fr-CA" dirty="0">
                <a:latin typeface="Arial" panose="020B0604020202020204" pitchFamily="34" charset="0"/>
                <a:cs typeface="Arial" panose="020B0604020202020204" pitchFamily="34" charset="0"/>
              </a:rPr>
              <a:t>Répertoire du patrimoine culturel du Québec, en ligne : https://www.patrimoine-culturel.gouv.qc.ca/rpcq/detail.do?methode=consulter&amp;id=26964&amp;type=pge#.WPk07v9vqhB (domaine public)</a:t>
            </a: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4</a:t>
            </a:fld>
            <a:endParaRPr lang="fr-CA"/>
          </a:p>
        </p:txBody>
      </p:sp>
    </p:spTree>
    <p:extLst>
      <p:ext uri="{BB962C8B-B14F-4D97-AF65-F5344CB8AC3E}">
        <p14:creationId xmlns:p14="http://schemas.microsoft.com/office/powerpoint/2010/main" val="43540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cap="small" noProof="0" dirty="0">
                <a:latin typeface="Arial"/>
                <a:ea typeface="Times New Roman" panose="02020603050405020304" pitchFamily="18" charset="0"/>
                <a:cs typeface="Arial"/>
              </a:rPr>
              <a:t>INFORMATIONS À TRANSMETTRE AUX ÉLÈVES </a:t>
            </a:r>
            <a:endParaRPr lang="fr-CA" b="1" cap="small" noProof="0" dirty="0">
              <a:latin typeface="Arial" panose="020B0604020202020204" pitchFamily="34" charset="0"/>
              <a:cs typeface="Arial" panose="020B0604020202020204" pitchFamily="34" charset="0"/>
            </a:endParaRPr>
          </a:p>
          <a:p>
            <a:endParaRPr lang="fr-CA" b="1"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dirty="0"/>
              <a:t>1917 : </a:t>
            </a:r>
            <a:r>
              <a:rPr lang="fr-CA" sz="1200" noProof="0" dirty="0"/>
              <a:t>Droit de vote des femmes ayant un lien de parenté avec un militaire pour les élections fédérales. L’Ontario et la Colombie-Britannique accordent le droit de vote aux femmes lors des élections provinciales. Le droit de vote aux élections fédérales sera élargi à toutes les femmes peu après, en 1918. Elles pourront voter pour la première fois lors de l’élection fédérale de 1921.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r>
              <a:rPr lang="fr-CA" sz="1200" b="1" noProof="0" dirty="0"/>
              <a:t>1927 : </a:t>
            </a:r>
            <a:r>
              <a:rPr lang="fr-CA" sz="1200" noProof="0" dirty="0"/>
              <a:t>Fondation par </a:t>
            </a:r>
            <a:r>
              <a:rPr lang="fr-CA" sz="1200" noProof="0" dirty="0" err="1"/>
              <a:t>Idola</a:t>
            </a:r>
            <a:r>
              <a:rPr lang="fr-CA" sz="1200" noProof="0" dirty="0"/>
              <a:t> Saint-Jean de l’Alliance canadienne pour le vote des femmes du Québec. Cette initiative est suivie, lors de la même année, par une première présentation d’un projet de loi pour l’obtention du droit de vote des femmes au Québec. 80% des députés (tous des hommes) voteront contre ce projet de loi.</a:t>
            </a:r>
          </a:p>
          <a:p>
            <a:endParaRPr lang="fr-CA" sz="1200" noProof="0" dirty="0"/>
          </a:p>
          <a:p>
            <a:r>
              <a:rPr lang="fr-CA" sz="1200" b="1" noProof="0" dirty="0"/>
              <a:t>1941 : </a:t>
            </a:r>
            <a:r>
              <a:rPr lang="fr-CA" sz="1200" noProof="0" dirty="0"/>
              <a:t>Les femmes sont autorisées à pratiquer le droit. Pourtant, la première femme fut admise à la faculté de droit de l’université McGill dès 1911. Le Barreau du Québec s’est opposé à ce que les femmes diplômées en droit puissent pratiquer le droit et ce jusqu’en 1941.</a:t>
            </a:r>
          </a:p>
          <a:p>
            <a:endParaRPr lang="fr-CA" sz="1200" noProof="0" dirty="0"/>
          </a:p>
          <a:p>
            <a:r>
              <a:rPr lang="fr-CA" sz="1200" b="1" noProof="0" dirty="0"/>
              <a:t>1961</a:t>
            </a:r>
            <a:r>
              <a:rPr lang="fr-CA" sz="1200" noProof="0" dirty="0"/>
              <a:t> : Marie-Claire Kirkland-Casgrain devient la première femme a occuper la fonction de députée au Québec pour la circonscription de Jacques-Cartier (ouest de l’île de Montréal). </a:t>
            </a:r>
          </a:p>
          <a:p>
            <a:endParaRPr lang="fr-CA" sz="1200" noProof="0" dirty="0"/>
          </a:p>
          <a:p>
            <a:r>
              <a:rPr lang="fr-CA" sz="1200" b="1" noProof="0" dirty="0"/>
              <a:t>1964</a:t>
            </a:r>
            <a:r>
              <a:rPr lang="fr-CA" sz="1200" noProof="0" dirty="0"/>
              <a:t> : La </a:t>
            </a:r>
            <a:r>
              <a:rPr lang="fr-CA" sz="1200" i="1" noProof="0" dirty="0"/>
              <a:t>Loi sur la capacité juridique de la femme mariée</a:t>
            </a:r>
            <a:r>
              <a:rPr lang="fr-CA" i="1" noProof="0" dirty="0"/>
              <a:t> </a:t>
            </a:r>
            <a:r>
              <a:rPr lang="fr-CA" i="0" noProof="0" dirty="0"/>
              <a:t>est défendue par Claire Kirkland-Casgrain, première femme députée au Québec. Cette loi apporte de grands changements pour les femmes du Québec : elle abolit le devoir d’obéissance de la femme envers son mari, elle accorde la pleine capacité juridique aux femmes quant à leurs droits civils. </a:t>
            </a:r>
          </a:p>
          <a:p>
            <a:endParaRPr lang="fr-CA" i="0" noProof="0" dirty="0"/>
          </a:p>
          <a:p>
            <a:r>
              <a:rPr lang="fr-CA" b="1" u="none" noProof="0" dirty="0">
                <a:latin typeface="Arial" panose="020B0604020202020204" pitchFamily="34" charset="0"/>
                <a:cs typeface="Arial" panose="020B0604020202020204" pitchFamily="34" charset="0"/>
              </a:rPr>
              <a:t>1975 : </a:t>
            </a:r>
            <a:r>
              <a:rPr lang="fr-CA" b="0" u="none" noProof="0" dirty="0">
                <a:latin typeface="Arial" panose="020B0604020202020204" pitchFamily="34" charset="0"/>
                <a:cs typeface="Arial" panose="020B0604020202020204" pitchFamily="34" charset="0"/>
              </a:rPr>
              <a:t>La charte des droits et libertés de la personne consacre l’égalité entre les hommes et les femmes en interdisant la discrimination en raison du sexe.</a:t>
            </a:r>
          </a:p>
          <a:p>
            <a:endParaRPr lang="fr-CA" b="0" u="none" noProof="0" dirty="0">
              <a:latin typeface="Arial" panose="020B0604020202020204" pitchFamily="34" charset="0"/>
              <a:cs typeface="Arial" panose="020B0604020202020204" pitchFamily="34" charset="0"/>
            </a:endParaRPr>
          </a:p>
          <a:p>
            <a:endParaRPr lang="fr-CA" b="0" u="none" noProof="0" dirty="0">
              <a:latin typeface="Arial" panose="020B0604020202020204" pitchFamily="34" charset="0"/>
              <a:cs typeface="Arial" panose="020B0604020202020204" pitchFamily="34" charset="0"/>
            </a:endParaRPr>
          </a:p>
          <a:p>
            <a:r>
              <a:rPr lang="fr-CA" b="1" u="none" noProof="0" dirty="0">
                <a:latin typeface="Arial" panose="020B0604020202020204" pitchFamily="34" charset="0"/>
                <a:cs typeface="Arial" panose="020B0604020202020204" pitchFamily="34" charset="0"/>
              </a:rPr>
              <a:t>À consulter : </a:t>
            </a:r>
            <a:r>
              <a:rPr lang="fr-CA" b="0" u="none" noProof="0" dirty="0">
                <a:latin typeface="Arial" panose="020B0604020202020204" pitchFamily="34" charset="0"/>
                <a:cs typeface="Arial" panose="020B0604020202020204" pitchFamily="34" charset="0"/>
              </a:rPr>
              <a:t>Le dossier « Vers le suffrage féminin » de Par ici la démocratie. </a:t>
            </a:r>
          </a:p>
          <a:p>
            <a:r>
              <a:rPr lang="fr-CA" b="0" u="none" noProof="0" dirty="0">
                <a:latin typeface="Arial" panose="020B0604020202020204" pitchFamily="34" charset="0"/>
                <a:cs typeface="Arial" panose="020B0604020202020204" pitchFamily="34" charset="0"/>
              </a:rPr>
              <a:t>http://www.paricilademocratie.com/approfondir/femmes-societe-et-politique/874-vers-le-suffrage-feminin-au-quebec</a:t>
            </a:r>
            <a:endParaRPr lang="fr-CA" b="1" u="none" noProof="0" dirty="0">
              <a:latin typeface="Arial" panose="020B0604020202020204" pitchFamily="34" charset="0"/>
              <a:cs typeface="Arial" panose="020B0604020202020204" pitchFamily="34" charset="0"/>
            </a:endParaRPr>
          </a:p>
          <a:p>
            <a:endParaRPr lang="fr-CA" noProof="0" dirty="0">
              <a:latin typeface="Arial" panose="020B0604020202020204" pitchFamily="34" charset="0"/>
              <a:cs typeface="Arial" panose="020B0604020202020204" pitchFamily="34" charset="0"/>
            </a:endParaRPr>
          </a:p>
          <a:p>
            <a:endParaRPr lang="fr-CA" noProof="0" dirty="0">
              <a:solidFill>
                <a:schemeClr val="tx1"/>
              </a:solidFill>
              <a:latin typeface="Arial" panose="020B0604020202020204" pitchFamily="34" charset="0"/>
              <a:cs typeface="Arial" panose="020B0604020202020204" pitchFamily="34" charset="0"/>
            </a:endParaRPr>
          </a:p>
          <a:p>
            <a:r>
              <a:rPr lang="fr-CA" b="1" noProof="0" dirty="0">
                <a:solidFill>
                  <a:schemeClr val="tx1"/>
                </a:solidFill>
                <a:latin typeface="Arial" panose="020B0604020202020204" pitchFamily="34" charset="0"/>
                <a:cs typeface="Arial" panose="020B0604020202020204" pitchFamily="34" charset="0"/>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chemeClr val="tx1"/>
                </a:solidFill>
                <a:latin typeface="Arial" panose="020B0604020202020204" pitchFamily="34" charset="0"/>
                <a:cs typeface="Arial" panose="020B0604020202020204" pitchFamily="34" charset="0"/>
              </a:rPr>
              <a:t>DESCARRIES, F, </a:t>
            </a:r>
            <a:r>
              <a:rPr lang="fr-CA" i="1" noProof="0" dirty="0">
                <a:solidFill>
                  <a:schemeClr val="tx1"/>
                </a:solidFill>
              </a:rPr>
              <a:t>Chronologie de l’histoire des femmes au Québec et rappel d’événements marquants à travers le monde, </a:t>
            </a:r>
            <a:r>
              <a:rPr lang="fr-CA" noProof="0" dirty="0">
                <a:solidFill>
                  <a:schemeClr val="tx1"/>
                </a:solidFill>
              </a:rPr>
              <a:t>Institut de recherches et d’études féministes (IREF), </a:t>
            </a:r>
            <a:r>
              <a:rPr lang="fr-CA" i="0" noProof="0" dirty="0">
                <a:solidFill>
                  <a:schemeClr val="tx1"/>
                </a:solidFill>
              </a:rPr>
              <a:t>UQAM, 2006-2007.  Pour consultation en ligne : https://unites.uqam.ca/arir/pdf/chronologieNouvelleVersionJuin2007_old.pdf </a:t>
            </a:r>
            <a:r>
              <a:rPr lang="fr-CA" i="0" noProof="0" dirty="0">
                <a:solidFill>
                  <a:schemeClr val="tx1"/>
                </a:solidFill>
                <a:latin typeface="Arial" panose="020B0604020202020204" pitchFamily="34" charset="0"/>
                <a:cs typeface="Arial" panose="020B0604020202020204" pitchFamily="34" charset="0"/>
              </a:rPr>
              <a:t>[consulté le 26 mars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0" noProof="0" dirty="0">
                <a:solidFill>
                  <a:schemeClr val="tx1"/>
                </a:solidFill>
                <a:latin typeface="Arial" panose="020B0604020202020204" pitchFamily="34" charset="0"/>
                <a:cs typeface="Arial" panose="020B0604020202020204" pitchFamily="34" charset="0"/>
              </a:rPr>
              <a:t>POULIN, A, </a:t>
            </a:r>
            <a:r>
              <a:rPr lang="fr-CA" i="1" noProof="0" dirty="0">
                <a:solidFill>
                  <a:schemeClr val="tx1"/>
                </a:solidFill>
                <a:latin typeface="Arial" panose="020B0604020202020204" pitchFamily="34" charset="0"/>
                <a:cs typeface="Arial" panose="020B0604020202020204" pitchFamily="34" charset="0"/>
              </a:rPr>
              <a:t>Évolution du statut de la femme au Québec, </a:t>
            </a:r>
            <a:r>
              <a:rPr lang="fr-CA" i="0" noProof="0" dirty="0">
                <a:solidFill>
                  <a:schemeClr val="tx1"/>
                </a:solidFill>
                <a:latin typeface="Arial" panose="020B0604020202020204" pitchFamily="34" charset="0"/>
                <a:cs typeface="Arial" panose="020B0604020202020204" pitchFamily="34" charset="0"/>
              </a:rPr>
              <a:t>SOQUIJ</a:t>
            </a:r>
            <a:r>
              <a:rPr lang="fr-CA" i="1" noProof="0" dirty="0">
                <a:solidFill>
                  <a:schemeClr val="tx1"/>
                </a:solidFill>
                <a:latin typeface="Arial" panose="020B0604020202020204" pitchFamily="34" charset="0"/>
                <a:cs typeface="Arial" panose="020B0604020202020204" pitchFamily="34" charset="0"/>
              </a:rPr>
              <a:t>, 2018. </a:t>
            </a:r>
            <a:r>
              <a:rPr lang="fr-CA" i="0" noProof="0" dirty="0">
                <a:solidFill>
                  <a:schemeClr val="tx1"/>
                </a:solidFill>
              </a:rPr>
              <a:t>Pour consultation en ligne : https://blogue.soquij.qc.ca/2018/03/08/evolution-statut-de-femme-quebec/ </a:t>
            </a:r>
            <a:r>
              <a:rPr lang="fr-CA" i="0" noProof="0" dirty="0">
                <a:solidFill>
                  <a:schemeClr val="tx1"/>
                </a:solidFill>
                <a:latin typeface="Arial" panose="020B0604020202020204" pitchFamily="34" charset="0"/>
                <a:cs typeface="Arial" panose="020B0604020202020204" pitchFamily="34" charset="0"/>
              </a:rPr>
              <a:t>[consulté le 26 mars 2021]</a:t>
            </a:r>
          </a:p>
          <a:p>
            <a:pPr marL="171450" indent="-171450">
              <a:buFont typeface="Arial" panose="020B0604020202020204" pitchFamily="34" charset="0"/>
              <a:buChar char="•"/>
            </a:pPr>
            <a:r>
              <a:rPr lang="fr-CA" i="0" noProof="0" dirty="0">
                <a:solidFill>
                  <a:schemeClr val="tx1"/>
                </a:solidFill>
                <a:latin typeface="Arial" panose="020B0604020202020204" pitchFamily="34" charset="0"/>
                <a:cs typeface="Arial" panose="020B0604020202020204" pitchFamily="34" charset="0"/>
              </a:rPr>
              <a:t>L’encyclopédie canadienne en ligne, </a:t>
            </a:r>
            <a:r>
              <a:rPr lang="fr-CA" i="1" noProof="0" dirty="0">
                <a:solidFill>
                  <a:schemeClr val="tx1"/>
                </a:solidFill>
                <a:latin typeface="Arial" panose="020B0604020202020204" pitchFamily="34" charset="0"/>
                <a:cs typeface="Arial" panose="020B0604020202020204" pitchFamily="34" charset="0"/>
              </a:rPr>
              <a:t>Claire Kirkland-Casgrain, </a:t>
            </a:r>
            <a:endParaRPr lang="fr-CA" i="0" noProof="0" dirty="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5</a:t>
            </a:fld>
            <a:endParaRPr lang="fr-CA"/>
          </a:p>
        </p:txBody>
      </p:sp>
    </p:spTree>
    <p:extLst>
      <p:ext uri="{BB962C8B-B14F-4D97-AF65-F5344CB8AC3E}">
        <p14:creationId xmlns:p14="http://schemas.microsoft.com/office/powerpoint/2010/main" val="314457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cap="small" dirty="0">
                <a:latin typeface="Arial"/>
                <a:ea typeface="Times New Roman" panose="02020603050405020304" pitchFamily="18" charset="0"/>
                <a:cs typeface="Arial"/>
              </a:rPr>
              <a:t>INFORMATIONS À TRANSMETTRE AUX ÉLÈVES </a:t>
            </a:r>
            <a:endParaRPr lang="fr-CA" b="1" cap="small" dirty="0">
              <a:latin typeface="Arial" panose="020B0604020202020204" pitchFamily="34" charset="0"/>
              <a:ea typeface="Times New Roman" panose="02020603050405020304" pitchFamily="18" charset="0"/>
              <a:cs typeface="Arial" panose="020B0604020202020204" pitchFamily="34" charset="0"/>
            </a:endParaRPr>
          </a:p>
          <a:p>
            <a:endParaRPr lang="fr-CA" b="1" cap="small"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L’indice d’inégalité des genres est une mesure développée par le Programme des Nations Unies pour le développement (UNPD) en 2010. Il est recalculé chaque année. Voici quelques explications afin de mieux comprendre la carte et de la légende :</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L’indice 0 équivaudrait à une égalité totale entre les hommes et les femmes. Aucun pays n’atteint cette égalité parfaite.</a:t>
            </a: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Voici quelques-unes des statistiques utilisées pour calculer l’indice d’inégalité des genres :</a:t>
            </a:r>
          </a:p>
          <a:p>
            <a:pPr marL="628650" lvl="1" indent="-171450">
              <a:buFont typeface="Arial" panose="020B0604020202020204" pitchFamily="34" charset="0"/>
              <a:buChar char="•"/>
            </a:pPr>
            <a:r>
              <a:rPr lang="fr-CA" dirty="0">
                <a:latin typeface="Arial" panose="020B0604020202020204" pitchFamily="34" charset="0"/>
                <a:cs typeface="Arial" panose="020B0604020202020204" pitchFamily="34" charset="0"/>
              </a:rPr>
              <a:t>On calcule la différence entre les hommes et les femmes pour :</a:t>
            </a:r>
          </a:p>
          <a:p>
            <a:pPr marL="1085850" lvl="2" indent="-171450">
              <a:buFont typeface="Arial" panose="020B0604020202020204" pitchFamily="34" charset="0"/>
              <a:buChar char="•"/>
            </a:pPr>
            <a:r>
              <a:rPr lang="fr-CA" dirty="0">
                <a:latin typeface="Arial" panose="020B0604020202020204" pitchFamily="34" charset="0"/>
                <a:cs typeface="Arial" panose="020B0604020202020204" pitchFamily="34" charset="0"/>
              </a:rPr>
              <a:t>Le taux de diplomation au secondaire (ou équivalent).</a:t>
            </a:r>
          </a:p>
          <a:p>
            <a:pPr marL="1085850" lvl="2" indent="-171450">
              <a:buFont typeface="Arial" panose="020B0604020202020204" pitchFamily="34" charset="0"/>
              <a:buChar char="•"/>
            </a:pPr>
            <a:r>
              <a:rPr lang="fr-CA" dirty="0">
                <a:latin typeface="Arial" panose="020B0604020202020204" pitchFamily="34" charset="0"/>
                <a:cs typeface="Arial" panose="020B0604020202020204" pitchFamily="34" charset="0"/>
              </a:rPr>
              <a:t>Le taux de personnes occupant un emploi.</a:t>
            </a:r>
          </a:p>
          <a:p>
            <a:pPr marL="1085850" lvl="2" indent="-171450">
              <a:buFont typeface="Arial" panose="020B0604020202020204" pitchFamily="34" charset="0"/>
              <a:buChar char="•"/>
            </a:pPr>
            <a:r>
              <a:rPr lang="fr-CA" dirty="0">
                <a:latin typeface="Arial" panose="020B0604020202020204" pitchFamily="34" charset="0"/>
                <a:cs typeface="Arial" panose="020B0604020202020204" pitchFamily="34" charset="0"/>
              </a:rPr>
              <a:t>Le taux de personnes occupant un poste de gestion ou un poste haut placé.</a:t>
            </a:r>
          </a:p>
          <a:p>
            <a:pPr marL="1085850" lvl="2" indent="-171450">
              <a:buFont typeface="Arial" panose="020B0604020202020204" pitchFamily="34" charset="0"/>
              <a:buChar char="•"/>
            </a:pPr>
            <a:r>
              <a:rPr lang="fr-CA" dirty="0">
                <a:latin typeface="Arial" panose="020B0604020202020204" pitchFamily="34" charset="0"/>
                <a:cs typeface="Arial" panose="020B0604020202020204" pitchFamily="34" charset="0"/>
              </a:rPr>
              <a:t>Le pourcentage de sièges occupés au parlement.</a:t>
            </a:r>
          </a:p>
          <a:p>
            <a:pPr marL="628650" lvl="1" indent="-171450">
              <a:buFont typeface="Arial" panose="020B0604020202020204" pitchFamily="34" charset="0"/>
              <a:buChar char="•"/>
            </a:pPr>
            <a:r>
              <a:rPr lang="fr-CA" dirty="0">
                <a:latin typeface="Arial" panose="020B0604020202020204" pitchFamily="34" charset="0"/>
                <a:cs typeface="Arial" panose="020B0604020202020204" pitchFamily="34" charset="0"/>
              </a:rPr>
              <a:t>La santé reproductive : le taux de mortalité en couche et le taux de mères adolescentes. </a:t>
            </a:r>
          </a:p>
          <a:p>
            <a:pPr marL="0" lvl="0" indent="0">
              <a:buFont typeface="Arial" panose="020B0604020202020204" pitchFamily="34" charset="0"/>
              <a:buNone/>
            </a:pPr>
            <a:endParaRPr lang="fr-CA"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fr-CA" b="1" dirty="0">
                <a:latin typeface="Arial" panose="020B0604020202020204" pitchFamily="34" charset="0"/>
                <a:cs typeface="Arial" panose="020B0604020202020204" pitchFamily="34" charset="0"/>
              </a:rPr>
              <a:t>Source :</a:t>
            </a:r>
          </a:p>
          <a:p>
            <a:pPr marL="0" lvl="0" indent="0">
              <a:buFont typeface="Arial" panose="020B0604020202020204" pitchFamily="34" charset="0"/>
              <a:buNone/>
            </a:pPr>
            <a:r>
              <a:rPr lang="fr-CA" dirty="0">
                <a:latin typeface="Arial" panose="020B0604020202020204" pitchFamily="34" charset="0"/>
                <a:cs typeface="Arial" panose="020B0604020202020204" pitchFamily="34" charset="0"/>
              </a:rPr>
              <a:t>La carte est tirée du site suivant : https://www.arcgis.com/apps/Cascade/index.html?appid=a06bb4f423df453baf11ab7bbcae51f2 (ANGLAIS SEULEMENT)</a:t>
            </a:r>
          </a:p>
          <a:p>
            <a:pPr marL="0" lvl="0" indent="0">
              <a:buFont typeface="Arial" panose="020B0604020202020204" pitchFamily="34" charset="0"/>
              <a:buNone/>
            </a:pPr>
            <a:r>
              <a:rPr lang="fr-CA" dirty="0">
                <a:latin typeface="Arial" panose="020B0604020202020204" pitchFamily="34" charset="0"/>
                <a:cs typeface="Arial" panose="020B0604020202020204" pitchFamily="34" charset="0"/>
              </a:rPr>
              <a:t>Vous y trouverez beaucoup d’explications, de statistiques intéressantes et de pistes de discussion. </a:t>
            </a:r>
          </a:p>
          <a:p>
            <a:pPr marL="171450" lvl="0" indent="-171450">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6</a:t>
            </a:fld>
            <a:endParaRPr lang="fr-CA"/>
          </a:p>
        </p:txBody>
      </p:sp>
    </p:spTree>
    <p:extLst>
      <p:ext uri="{BB962C8B-B14F-4D97-AF65-F5344CB8AC3E}">
        <p14:creationId xmlns:p14="http://schemas.microsoft.com/office/powerpoint/2010/main" val="286673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407988"/>
            <a:ext cx="5759450" cy="3240087"/>
          </a:xfrm>
        </p:spPr>
      </p:sp>
      <p:sp>
        <p:nvSpPr>
          <p:cNvPr id="3" name="Espace réservé des commentaires 2"/>
          <p:cNvSpPr>
            <a:spLocks noGrp="1"/>
          </p:cNvSpPr>
          <p:nvPr>
            <p:ph type="body" idx="1"/>
          </p:nvPr>
        </p:nvSpPr>
        <p:spPr>
          <a:xfrm>
            <a:off x="731519" y="4061581"/>
            <a:ext cx="5852160" cy="4644515"/>
          </a:xfrm>
        </p:spPr>
        <p:txBody>
          <a:bodyPr/>
          <a:lstStyle/>
          <a:p>
            <a:r>
              <a:rPr lang="fr-CA" b="1" cap="small" dirty="0">
                <a:latin typeface="Arial"/>
                <a:ea typeface="Times New Roman" panose="02020603050405020304" pitchFamily="18" charset="0"/>
                <a:cs typeface="Arial"/>
              </a:rPr>
              <a:t>INFORMATIONS À TRANSMETTRE AUX ÉLÈVES </a:t>
            </a:r>
            <a:endParaRPr lang="fr-CA" b="1" cap="small" dirty="0">
              <a:latin typeface="Arial" panose="020B0604020202020204" pitchFamily="34" charset="0"/>
              <a:ea typeface="Times New Roman" panose="02020603050405020304" pitchFamily="18" charset="0"/>
              <a:cs typeface="Arial" panose="020B0604020202020204" pitchFamily="34" charset="0"/>
            </a:endParaRPr>
          </a:p>
          <a:p>
            <a:endParaRPr lang="fr-CA" b="1" cap="small" dirty="0">
              <a:latin typeface="Arial" panose="020B0604020202020204" pitchFamily="34" charset="0"/>
              <a:cs typeface="Arial" panose="020B0604020202020204" pitchFamily="34" charset="0"/>
            </a:endParaRPr>
          </a:p>
          <a:p>
            <a:r>
              <a:rPr lang="fr-CA" dirty="0">
                <a:latin typeface="Arial"/>
                <a:cs typeface="Arial"/>
              </a:rPr>
              <a:t>Malgré ce que beaucoup de personnes croient, </a:t>
            </a:r>
            <a:r>
              <a:rPr lang="fr-CA" b="1" dirty="0">
                <a:latin typeface="Arial"/>
                <a:cs typeface="Arial"/>
              </a:rPr>
              <a:t>discriminer une personne n'est pas un crime. </a:t>
            </a:r>
            <a:r>
              <a:rPr lang="fr-CA" b="0" dirty="0">
                <a:latin typeface="Arial"/>
                <a:cs typeface="Arial"/>
              </a:rPr>
              <a:t>C’est un comportement interdit, pouvant mener à des conséquences, mais pas à de la prison.</a:t>
            </a:r>
          </a:p>
          <a:p>
            <a:endParaRPr lang="fr-CA" b="1" dirty="0">
              <a:latin typeface="Arial"/>
              <a:cs typeface="Arial"/>
            </a:endParaRPr>
          </a:p>
          <a:p>
            <a:r>
              <a:rPr lang="fr-CA" dirty="0">
                <a:latin typeface="Arial"/>
                <a:cs typeface="Arial"/>
              </a:rPr>
              <a:t>Un crime est une catégorie bien définie de comportements interdits. Souvent, les élèves peuvent comprendre cette distinction; il suffit de leur demander si c’est une situation pour laquelle on appellerait la police. Par exemple, si un autre élève nous insulte, on n'appelle pas la police (mais on en parle à un membre du personnel). </a:t>
            </a:r>
          </a:p>
          <a:p>
            <a:endParaRPr lang="fr-CA" dirty="0">
              <a:latin typeface="Arial"/>
              <a:cs typeface="Arial"/>
            </a:endParaRPr>
          </a:p>
          <a:p>
            <a:r>
              <a:rPr lang="fr-CA" dirty="0">
                <a:latin typeface="Arial"/>
                <a:cs typeface="Arial"/>
              </a:rPr>
              <a:t>Cependant, si ce même élève nous suit jusque chez nous tous les soirs (harcèlement criminel), qu’il nous envoie des menaces de mort ou qu’il s’en prend à nos possessions, c’est criminel et on peut porter plainte à la police. </a:t>
            </a:r>
            <a:r>
              <a:rPr lang="fr-CA" b="0" dirty="0">
                <a:latin typeface="Arial"/>
                <a:cs typeface="Arial"/>
              </a:rPr>
              <a:t>C'est le gouvernement qui dicte quels sont les bons comportements et quels sont les mauvais. Cela se traduit en une loi : le Code criminel où on trouve tous les crimes et toutes les sanctions et les peines (prison, amende, etc.). </a:t>
            </a:r>
          </a:p>
          <a:p>
            <a:pPr>
              <a:defRPr/>
            </a:pPr>
            <a:endParaRPr lang="fr-CA" dirty="0">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Les </a:t>
            </a:r>
            <a:r>
              <a:rPr lang="fr-CA" b="1" noProof="0" dirty="0"/>
              <a:t>crimes</a:t>
            </a:r>
            <a:r>
              <a:rPr lang="fr-CA" noProof="0" dirty="0"/>
              <a:t>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 procès lors duquel le procureur aux poursuites criminelles et pénales ou </a:t>
            </a:r>
            <a:r>
              <a:rPr lang="fr-CA" b="1" noProof="0" dirty="0"/>
              <a:t>procureur de la couronne qui représente l’État, poursuit la personne accusée</a:t>
            </a:r>
            <a:r>
              <a:rPr lang="fr-CA" noProof="0" dirty="0"/>
              <a:t>. Si celle-ci est trouvée coupable, une </a:t>
            </a:r>
            <a:r>
              <a:rPr lang="fr-CA" b="1" noProof="0" dirty="0"/>
              <a:t>conséquence sera décidée par un juge</a:t>
            </a:r>
            <a:r>
              <a:rPr lang="fr-CA" noProof="0" dirty="0"/>
              <a:t>. La plupart des crimes se trouvent dans le Code criminel, une loi fédérale pour tout le Canada.</a:t>
            </a:r>
            <a:endParaRPr lang="fr-CA" noProof="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Dans d’autres situations, une personne peut recevoir </a:t>
            </a:r>
            <a:r>
              <a:rPr lang="fr-CA" b="1" noProof="0" dirty="0"/>
              <a:t>une contravention si elle fait quelque chose d’interdit</a:t>
            </a:r>
            <a:r>
              <a:rPr lang="fr-CA" noProof="0" dirty="0"/>
              <a:t>. Par exemple, rouler trop vite en voiture, être dans un parc lorsque le parc est fermé, fumer dans un endroit interdit, faire des graffitis, détruire des objets qui appartiennent à la ville (abribus, poubelles, installations dans un parc, etc.). On peut recevoir un ticket à partir de 14 ans.</a:t>
            </a:r>
            <a:endParaRPr lang="fr-CA" noProof="0" dirty="0">
              <a:cs typeface="Calibri"/>
            </a:endParaRPr>
          </a:p>
          <a:p>
            <a:pPr marL="171450" indent="-171450">
              <a:buFont typeface="Arial" panose="020B0604020202020204" pitchFamily="34" charset="0"/>
              <a:buChar char="•"/>
              <a:defRPr/>
            </a:pPr>
            <a:r>
              <a:rPr lang="fr-CA" noProof="0" dirty="0"/>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Dans ces cas, </a:t>
            </a:r>
            <a:r>
              <a:rPr lang="fr-CA" b="1" noProof="0" dirty="0"/>
              <a:t>c’est la personne qui estime avoir subi des dommages qui poursuit au civil la personne qu’elle croit responsable de ces dommages.</a:t>
            </a:r>
            <a:r>
              <a:rPr lang="fr-CA" b="1" dirty="0"/>
              <a:t> </a:t>
            </a:r>
            <a:br>
              <a:rPr lang="fr-CA" b="1" dirty="0">
                <a:cs typeface="+mn-cs"/>
              </a:rPr>
            </a:br>
            <a:endParaRPr lang="fr-CA" b="1" dirty="0">
              <a:cs typeface="+mn-cs"/>
            </a:endParaRPr>
          </a:p>
          <a:p>
            <a:pPr marL="0" indent="0">
              <a:buFont typeface="Arial" panose="020B0604020202020204" pitchFamily="34" charset="0"/>
              <a:buNone/>
              <a:defRPr/>
            </a:pPr>
            <a:r>
              <a:rPr lang="fr-CA" b="1" dirty="0">
                <a:cs typeface="Calibri"/>
              </a:rPr>
              <a:t>RESSOURCES </a:t>
            </a:r>
          </a:p>
          <a:p>
            <a:pPr marL="0" indent="0">
              <a:buFont typeface="Arial" panose="020B0604020202020204" pitchFamily="34" charset="0"/>
              <a:buNone/>
              <a:defRPr/>
            </a:pPr>
            <a:endParaRPr lang="fr-CA" b="1" i="0" u="sng" dirty="0">
              <a:cs typeface="Calibri"/>
            </a:endParaRPr>
          </a:p>
          <a:p>
            <a:pPr marL="0" indent="0">
              <a:buFont typeface="Arial" panose="020B0604020202020204" pitchFamily="34" charset="0"/>
              <a:buNone/>
              <a:defRPr/>
            </a:pPr>
            <a:r>
              <a:rPr lang="fr-CA" b="0" i="0" u="sng" dirty="0">
                <a:cs typeface="Calibri" panose="020F0502020204030204"/>
              </a:rPr>
              <a:t>Articles d’Éducaloi sur ces sujets</a:t>
            </a:r>
            <a:r>
              <a:rPr lang="fr-CA" b="0" i="0" u="none" dirty="0">
                <a:cs typeface="Calibri" panose="020F0502020204030204"/>
              </a:rPr>
              <a:t> :</a:t>
            </a:r>
          </a:p>
          <a:p>
            <a:pPr marL="171450" lvl="0" indent="-171450">
              <a:buFont typeface="Arial" panose="020B0604020202020204" pitchFamily="34" charset="0"/>
              <a:buChar char="•"/>
            </a:pPr>
            <a:r>
              <a:rPr lang="fr-CA" b="0" i="0" dirty="0">
                <a:cs typeface="Calibri" panose="020F0502020204030204"/>
              </a:rPr>
              <a:t>Les lois au Québec et au Canada : https://educaloi.qc.ca/capsules/les-lois-au-canada-et-au-quebec/</a:t>
            </a:r>
          </a:p>
          <a:p>
            <a:pPr marL="171450" lvl="0" indent="-171450">
              <a:buFont typeface="Arial" panose="020B0604020202020204" pitchFamily="34" charset="0"/>
              <a:buChar char="•"/>
            </a:pPr>
            <a:r>
              <a:rPr lang="fr-CA" b="0" i="0" dirty="0">
                <a:cs typeface="Calibri" panose="020F0502020204030204"/>
              </a:rPr>
              <a:t>Le droit criminel, c’est quoi? : https://educaloi.qc.ca/capsules/le-droit-criminel-cest-quoi/</a:t>
            </a:r>
            <a:r>
              <a:rPr lang="fr-CA" dirty="0">
                <a:cs typeface="Calibri" panose="020F0502020204030204"/>
              </a:rPr>
              <a:t> </a:t>
            </a:r>
            <a:endParaRPr lang="fr-CA" b="0" i="0" dirty="0">
              <a:cs typeface="Calibri" panose="020F0502020204030204"/>
            </a:endParaRPr>
          </a:p>
          <a:p>
            <a:pPr marL="171450" lvl="0" indent="-171450">
              <a:buFont typeface="Arial" panose="020B0604020202020204" pitchFamily="34" charset="0"/>
              <a:buChar char="•"/>
            </a:pPr>
            <a:r>
              <a:rPr lang="fr-CA" b="0" i="0" dirty="0">
                <a:cs typeface="Calibri" panose="020F0502020204030204"/>
              </a:rPr>
              <a:t>Le droit civil, c’est quoi? : https://educaloi.qc.ca/capsules/le-droit-civil-cest-quoi/</a:t>
            </a:r>
            <a:r>
              <a:rPr lang="fr-CA" dirty="0">
                <a:cs typeface="Calibri" panose="020F0502020204030204"/>
              </a:rPr>
              <a:t> </a:t>
            </a:r>
            <a:endParaRPr lang="fr-CA" b="0" i="0" dirty="0">
              <a:cs typeface="Calibri" panose="020F0502020204030204"/>
            </a:endParaRPr>
          </a:p>
          <a:p>
            <a:endParaRPr lang="fr-CA" b="1" i="1" dirty="0">
              <a:cs typeface="Calibri" panose="020F0502020204030204"/>
            </a:endParaRPr>
          </a:p>
          <a:p>
            <a:endParaRPr lang="fr-CA" b="1" i="1" dirty="0">
              <a:cs typeface="Calibri" panose="020F0502020204030204"/>
            </a:endParaRPr>
          </a:p>
          <a:p>
            <a:r>
              <a:rPr lang="fr-CA" b="1" i="0" dirty="0">
                <a:cs typeface="Calibri" panose="020F0502020204030204"/>
              </a:rPr>
              <a:t>SOURCES </a:t>
            </a:r>
          </a:p>
          <a:p>
            <a:endParaRPr lang="fr-CA" b="1" i="0" dirty="0">
              <a:cs typeface="Calibri" panose="020F0502020204030204"/>
            </a:endParaRPr>
          </a:p>
          <a:p>
            <a:r>
              <a:rPr lang="fr-CA" b="0" i="0" u="sng" dirty="0">
                <a:cs typeface="Calibri" panose="020F0502020204030204"/>
              </a:rPr>
              <a:t>Discrimination : définition et recours</a:t>
            </a:r>
          </a:p>
          <a:p>
            <a:endParaRPr lang="fr-CA" b="0" i="0" dirty="0">
              <a:cs typeface="Calibri" panose="020F0502020204030204"/>
            </a:endParaRP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(définition et interdiction de la discrimination)</a:t>
            </a: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arts 49, 130 (recours en cas de discrimination et conséquences d’une décision du Tribunal des droits de la personne)</a:t>
            </a:r>
          </a:p>
          <a:p>
            <a:pPr marL="171450" indent="-171450">
              <a:buFont typeface="Arial" panose="020B0604020202020204" pitchFamily="34" charset="0"/>
              <a:buChar char="•"/>
            </a:pPr>
            <a:r>
              <a:rPr lang="fr-CA" sz="1800" i="1" dirty="0">
                <a:effectLst/>
                <a:latin typeface="Calibri" panose="020F0502020204030204" pitchFamily="34" charset="0"/>
                <a:ea typeface="Times New Roman" panose="02020603050405020304" pitchFamily="18" charset="0"/>
              </a:rPr>
              <a:t>Charte canadienne des droits et libertés, Loi de 1982 sur le Canada</a:t>
            </a:r>
            <a:r>
              <a:rPr lang="fr-CA" sz="1800" dirty="0">
                <a:effectLst/>
                <a:latin typeface="Calibri" panose="020F0502020204030204" pitchFamily="34" charset="0"/>
                <a:ea typeface="Times New Roman" panose="02020603050405020304" pitchFamily="18" charset="0"/>
              </a:rPr>
              <a:t>, Annexe B, 1982 (R-U), c 11, arts 15, 24 (droits à l’égalité, recours en cas d’atteinte au droit à l’égalité) </a:t>
            </a:r>
            <a:endParaRPr lang="fr-CA" b="0" i="0" dirty="0">
              <a:cs typeface="Calibri" panose="020F0502020204030204"/>
            </a:endParaRPr>
          </a:p>
          <a:p>
            <a:endParaRPr lang="fr-CA" b="1" i="0" dirty="0">
              <a:cs typeface="Calibri" panose="020F0502020204030204"/>
            </a:endParaRPr>
          </a:p>
          <a:p>
            <a:r>
              <a:rPr lang="fr-CA" b="0" i="0" u="sng" dirty="0">
                <a:cs typeface="Calibri" panose="020F0502020204030204"/>
              </a:rPr>
              <a:t>Infractions prévues au Code criminel et dans d’autres lois</a:t>
            </a:r>
          </a:p>
          <a:p>
            <a:endParaRPr lang="fr-CA" b="1" i="0" dirty="0">
              <a:cs typeface="Calibri" panose="020F0502020204030204"/>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t>
            </a:r>
            <a:r>
              <a:rPr lang="fr-CA" dirty="0">
                <a:cs typeface="Calibri" panose="020F0502020204030204"/>
              </a:rPr>
              <a:t>art. 21 (modes de participation à une infraction)</a:t>
            </a:r>
          </a:p>
          <a:p>
            <a:pPr marL="171450" indent="-171450">
              <a:buFont typeface="Arial" panose="020B0604020202020204" pitchFamily="34" charset="0"/>
              <a:buChar char="•"/>
            </a:pPr>
            <a:r>
              <a:rPr lang="fr-CA" b="0" i="1" u="none" dirty="0">
                <a:effectLst/>
              </a:rPr>
              <a:t>Code criminel, </a:t>
            </a:r>
            <a:r>
              <a:rPr lang="fr-CA" b="0" i="0" u="none" dirty="0">
                <a:effectLst/>
              </a:rPr>
              <a:t>LRC 1985, c C-46, art. 264 (harcèlement criminel)</a:t>
            </a:r>
          </a:p>
          <a:p>
            <a:pPr marL="171450" indent="-171450">
              <a:buFont typeface="Arial" panose="020B0604020202020204" pitchFamily="34" charset="0"/>
              <a:buChar char="•"/>
            </a:pPr>
            <a:r>
              <a:rPr lang="fr-CA" b="0" i="1" u="none" dirty="0">
                <a:effectLst/>
              </a:rPr>
              <a:t>Code criminel, </a:t>
            </a:r>
            <a:r>
              <a:rPr lang="fr-CA" b="0" i="0" u="none" dirty="0">
                <a:effectLst/>
              </a:rPr>
              <a:t>LRC 1985, c C-46, art. 222 (homicide) </a:t>
            </a:r>
          </a:p>
          <a:p>
            <a:pPr marL="171450" indent="-171450">
              <a:buFont typeface="Arial" panose="020B0604020202020204" pitchFamily="34" charset="0"/>
              <a:buChar char="•"/>
            </a:pPr>
            <a:r>
              <a:rPr lang="fr-CA" b="0" i="1" u="none" dirty="0">
                <a:effectLst/>
              </a:rPr>
              <a:t>Code criminel, </a:t>
            </a:r>
            <a:r>
              <a:rPr lang="fr-CA" b="0" i="0" u="none" dirty="0">
                <a:effectLst/>
              </a:rPr>
              <a:t>LRC 1985, c C-46, arts 264.1, 265 (voies de fait)</a:t>
            </a:r>
          </a:p>
          <a:p>
            <a:pPr marL="171450" indent="-171450">
              <a:buFont typeface="Arial" panose="020B0604020202020204" pitchFamily="34" charset="0"/>
              <a:buChar char="•"/>
            </a:pPr>
            <a:r>
              <a:rPr lang="fr-CA" b="0" i="1" u="none" dirty="0">
                <a:effectLst/>
              </a:rPr>
              <a:t>Code criminel, </a:t>
            </a:r>
            <a:r>
              <a:rPr lang="fr-CA" b="0" i="0" u="none" dirty="0">
                <a:effectLst/>
              </a:rPr>
              <a:t>LRC 1985, c C-46, arts 83.01 et suivants (terrorisme)</a:t>
            </a:r>
            <a:endParaRPr lang="fr-CA" dirty="0">
              <a:cs typeface="Calibri" panose="020F0502020204030204"/>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arts 318, 319</a:t>
            </a:r>
            <a:r>
              <a:rPr lang="fr-CA" b="0" i="0" u="none" dirty="0">
                <a:effectLst/>
                <a:latin typeface="+mn-lt"/>
                <a:cs typeface="Calibri" panose="020F0502020204030204"/>
              </a:rPr>
              <a:t> </a:t>
            </a:r>
            <a:r>
              <a:rPr lang="fr-CA" dirty="0">
                <a:latin typeface="Calibri"/>
                <a:cs typeface="Calibri"/>
              </a:rPr>
              <a:t>(crime de propagande haineuse) :</a:t>
            </a:r>
          </a:p>
          <a:p>
            <a:pPr marL="171450" indent="-171450">
              <a:buFont typeface="Arial" panose="020B0604020202020204" pitchFamily="34" charset="0"/>
              <a:buChar char="•"/>
            </a:pPr>
            <a:r>
              <a:rPr lang="fr-CA" b="0" i="1" u="none" dirty="0">
                <a:effectLst/>
              </a:rPr>
              <a:t>Code criminel, </a:t>
            </a:r>
            <a:r>
              <a:rPr lang="fr-CA" b="0" i="0" u="none" dirty="0">
                <a:effectLst/>
              </a:rPr>
              <a:t>LRC 1985, c C-46, art. 322 (vol)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Code criminel, </a:t>
            </a:r>
            <a:r>
              <a:rPr lang="fr-CA" b="0" i="0" u="none" dirty="0">
                <a:effectLst/>
              </a:rPr>
              <a:t>LRC 1985, c C-46, art. 380 (fraude)</a:t>
            </a:r>
          </a:p>
          <a:p>
            <a:pPr marL="171450" indent="-171450">
              <a:buFont typeface="Arial" panose="020B0604020202020204" pitchFamily="34" charset="0"/>
              <a:buChar char="•"/>
            </a:pPr>
            <a:r>
              <a:rPr lang="fr-CA" b="0" i="1" u="none" dirty="0">
                <a:effectLst/>
              </a:rPr>
              <a:t>Code criminel, </a:t>
            </a:r>
            <a:r>
              <a:rPr lang="fr-CA" b="0" i="0" u="none" dirty="0">
                <a:effectLst/>
              </a:rPr>
              <a:t>LRC 1985, c C-46, art. 348 (introduction par effraction)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Loi réglementant certaines drogues et autres substances</a:t>
            </a:r>
            <a:r>
              <a:rPr lang="fr-CA" dirty="0">
                <a:effectLst/>
              </a:rPr>
              <a:t>, LC 1996, c 19, art. 5 (trafic de drogues)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0" i="0" u="none"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0" i="0" u="sng" dirty="0">
                <a:effectLst/>
              </a:rPr>
              <a:t>Rôle du directeur des poursuites criminelles et pénales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0" i="0" u="none"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err="1">
                <a:solidFill>
                  <a:schemeClr val="tx1"/>
                </a:solidFill>
                <a:effectLst/>
                <a:latin typeface="+mn-lt"/>
                <a:ea typeface="+mn-ea"/>
                <a:cs typeface="+mn-cs"/>
              </a:rPr>
              <a:t>Loi</a:t>
            </a:r>
            <a:r>
              <a:rPr lang="en-US" sz="1200" i="1" kern="1200" dirty="0">
                <a:solidFill>
                  <a:schemeClr val="tx1"/>
                </a:solidFill>
                <a:effectLst/>
                <a:latin typeface="+mn-lt"/>
                <a:ea typeface="+mn-ea"/>
                <a:cs typeface="+mn-cs"/>
              </a:rPr>
              <a:t> sur le </a:t>
            </a:r>
            <a:r>
              <a:rPr lang="en-US" sz="1200" i="1" kern="1200" dirty="0" err="1">
                <a:solidFill>
                  <a:schemeClr val="tx1"/>
                </a:solidFill>
                <a:effectLst/>
                <a:latin typeface="+mn-lt"/>
                <a:ea typeface="+mn-ea"/>
                <a:cs typeface="+mn-cs"/>
              </a:rPr>
              <a:t>directeur</a:t>
            </a:r>
            <a:r>
              <a:rPr lang="en-US" sz="1200" i="1" kern="1200" dirty="0">
                <a:solidFill>
                  <a:schemeClr val="tx1"/>
                </a:solidFill>
                <a:effectLst/>
                <a:latin typeface="+mn-lt"/>
                <a:ea typeface="+mn-ea"/>
                <a:cs typeface="+mn-cs"/>
              </a:rPr>
              <a:t> des </a:t>
            </a:r>
            <a:r>
              <a:rPr lang="en-US" sz="1200" i="1" kern="1200" dirty="0" err="1">
                <a:solidFill>
                  <a:schemeClr val="tx1"/>
                </a:solidFill>
                <a:effectLst/>
                <a:latin typeface="+mn-lt"/>
                <a:ea typeface="+mn-ea"/>
                <a:cs typeface="+mn-cs"/>
              </a:rPr>
              <a:t>poursuites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criminelles</a:t>
            </a:r>
            <a:r>
              <a:rPr lang="en-US" sz="1200" i="1" kern="1200" dirty="0">
                <a:solidFill>
                  <a:schemeClr val="tx1"/>
                </a:solidFill>
                <a:effectLst/>
                <a:latin typeface="+mn-lt"/>
                <a:ea typeface="+mn-ea"/>
                <a:cs typeface="+mn-cs"/>
              </a:rPr>
              <a:t> et </a:t>
            </a:r>
            <a:r>
              <a:rPr lang="en-US" sz="1200" i="1" kern="1200" dirty="0" err="1">
                <a:solidFill>
                  <a:schemeClr val="tx1"/>
                </a:solidFill>
                <a:effectLst/>
                <a:latin typeface="+mn-lt"/>
                <a:ea typeface="+mn-ea"/>
                <a:cs typeface="+mn-cs"/>
              </a:rPr>
              <a:t>pénales</a:t>
            </a:r>
            <a:r>
              <a:rPr lang="en-US" sz="1200" kern="1200" dirty="0">
                <a:solidFill>
                  <a:schemeClr val="tx1"/>
                </a:solidFill>
                <a:effectLst/>
                <a:latin typeface="+mn-lt"/>
                <a:ea typeface="+mn-ea"/>
                <a:cs typeface="+mn-cs"/>
              </a:rPr>
              <a:t>, RLRQ c D-911, art. 13</a:t>
            </a:r>
            <a:r>
              <a:rPr lang="fr-CA" sz="1200" kern="1200" dirty="0">
                <a:solidFill>
                  <a:schemeClr val="tx1"/>
                </a:solidFill>
                <a:effectLst/>
                <a:latin typeface="+mn-lt"/>
                <a:ea typeface="+mn-ea"/>
                <a:cs typeface="+mn-cs"/>
              </a:rPr>
              <a:t>.</a:t>
            </a:r>
            <a:endParaRPr lang="fr-CA" b="0" i="0" u="none" dirty="0">
              <a:effectLst/>
            </a:endParaRPr>
          </a:p>
          <a:p>
            <a:pPr marL="0" indent="0">
              <a:buFont typeface="Arial" panose="020B0604020202020204" pitchFamily="34" charset="0"/>
              <a:buNone/>
            </a:pPr>
            <a:endParaRPr lang="fr-CA" dirty="0">
              <a:latin typeface="Calibri"/>
              <a:cs typeface="Calibri"/>
            </a:endParaRPr>
          </a:p>
          <a:p>
            <a:pPr marL="0" indent="0">
              <a:buFont typeface="Arial" panose="020B0604020202020204" pitchFamily="34" charset="0"/>
              <a:buNone/>
            </a:pPr>
            <a:r>
              <a:rPr lang="fr-CA" u="sng" dirty="0">
                <a:latin typeface="Calibri"/>
                <a:cs typeface="Calibri"/>
              </a:rPr>
              <a:t>Exemples de contraventions</a:t>
            </a:r>
          </a:p>
          <a:p>
            <a:pPr marL="0" indent="0">
              <a:buFont typeface="Arial" panose="020B0604020202020204" pitchFamily="34" charset="0"/>
              <a:buNone/>
            </a:pPr>
            <a:endParaRPr lang="fr-CA"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Règlement concernant l’ordre, la sécurité ainsi que les heures d’ouverture et de fermeture des parcs municipaux de la ville de Laval</a:t>
            </a:r>
            <a:r>
              <a:rPr lang="fr-CA" dirty="0">
                <a:effectLst/>
              </a:rPr>
              <a:t>, L‑4510, art. 6.20 (se trouver dans un parc </a:t>
            </a:r>
            <a:r>
              <a:rPr lang="fr-CA" dirty="0"/>
              <a:t>en dehors des heures d’ouverture au public)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Code de la sécurité routière</a:t>
            </a:r>
            <a:r>
              <a:rPr lang="fr-CA" dirty="0">
                <a:effectLst/>
              </a:rPr>
              <a:t>, RLRQ c C-242, arts 328, 516 (excès de vitesse)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Loi concernant la lutte contre le tabagisme</a:t>
            </a:r>
            <a:r>
              <a:rPr lang="fr-CA" dirty="0">
                <a:effectLst/>
              </a:rPr>
              <a:t>, RLRQ c L-62, arts 2, 2.1, 2.2 (interdiction de l’usage du tabac dans certains lieux)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u="sng" dirty="0">
                <a:effectLst/>
              </a:rPr>
              <a:t>Possibilité de recevoir un constat d’infraction à partir de 14 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Code de procédure pénale</a:t>
            </a:r>
            <a:r>
              <a:rPr lang="fr-CA" dirty="0">
                <a:effectLst/>
              </a:rPr>
              <a:t>, RLRQ c C-251, arts 5, 144.</a:t>
            </a:r>
            <a:endParaRPr lang="fr-CA" dirty="0">
              <a:latin typeface="Calibri"/>
              <a:cs typeface="Calibri"/>
            </a:endParaRPr>
          </a:p>
          <a:p>
            <a:endParaRPr lang="fr-CA" dirty="0">
              <a:latin typeface="Arial" panose="020B0604020202020204" pitchFamily="34" charset="0"/>
              <a:cs typeface="Arial" panose="020B0604020202020204" pitchFamily="34" charset="0"/>
            </a:endParaRPr>
          </a:p>
          <a:p>
            <a:r>
              <a:rPr lang="fr-CA" u="sng" dirty="0">
                <a:latin typeface="Arial" panose="020B0604020202020204" pitchFamily="34" charset="0"/>
                <a:cs typeface="Arial" panose="020B0604020202020204" pitchFamily="34" charset="0"/>
              </a:rPr>
              <a:t>Responsabilité civile</a:t>
            </a:r>
          </a:p>
          <a:p>
            <a:endParaRPr lang="fr-CA"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Code civil du Québec</a:t>
            </a:r>
            <a:r>
              <a:rPr lang="fr-CA" dirty="0">
                <a:effectLst/>
              </a:rPr>
              <a:t>, RLRQ c CCQ-1991, art. 1457 (principe général)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Aubry c. Éditions Vice-Versa</a:t>
            </a:r>
            <a:r>
              <a:rPr lang="fr-CA" b="0" i="0" u="none" dirty="0">
                <a:effectLst/>
              </a:rPr>
              <a:t>,</a:t>
            </a:r>
            <a:r>
              <a:rPr lang="fr-CA" b="0" i="1" u="none" dirty="0">
                <a:effectLst/>
              </a:rPr>
              <a:t> </a:t>
            </a:r>
            <a:r>
              <a:rPr lang="fr-CA" b="0" i="0" u="none" dirty="0">
                <a:effectLst/>
              </a:rPr>
              <a:t>[1998] 1 RCS 591 (droit à l’image)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Prud’homme c. Prud’homme,</a:t>
            </a:r>
            <a:r>
              <a:rPr lang="fr-CA" b="0" i="0" u="none" dirty="0">
                <a:effectLst/>
              </a:rPr>
              <a:t> 2002 CSC 85 (diffamation)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effectLst/>
            </a:endParaRPr>
          </a:p>
        </p:txBody>
      </p:sp>
      <p:sp>
        <p:nvSpPr>
          <p:cNvPr id="4" name="Espace réservé du numéro de diapositive 3"/>
          <p:cNvSpPr>
            <a:spLocks noGrp="1"/>
          </p:cNvSpPr>
          <p:nvPr>
            <p:ph type="sldNum" sz="quarter" idx="10"/>
          </p:nvPr>
        </p:nvSpPr>
        <p:spPr/>
        <p:txBody>
          <a:bodyPr/>
          <a:lstStyle/>
          <a:p>
            <a:fld id="{517B9E4F-3215-4146-A100-1759A0756FC3}" type="slidenum">
              <a:rPr lang="fr-CA" smtClean="0"/>
              <a:t>7</a:t>
            </a:fld>
            <a:endParaRPr lang="fr-CA"/>
          </a:p>
        </p:txBody>
      </p:sp>
    </p:spTree>
    <p:extLst>
      <p:ext uri="{BB962C8B-B14F-4D97-AF65-F5344CB8AC3E}">
        <p14:creationId xmlns:p14="http://schemas.microsoft.com/office/powerpoint/2010/main" val="81956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dirty="0">
                <a:latin typeface="Arial"/>
                <a:ea typeface="Times New Roman" panose="02020603050405020304" pitchFamily="18" charset="0"/>
                <a:cs typeface="Arial"/>
              </a:rPr>
              <a:t>INFORMATIONS À TRANSMETTRE AUX ÉLÈVES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cap="small" dirty="0">
              <a:latin typeface="Arial" panose="020B0604020202020204" pitchFamily="34" charset="0"/>
              <a:ea typeface="Times New Roman" panose="02020603050405020304" pitchFamily="18" charset="0"/>
              <a:cs typeface="Arial" panose="020B0604020202020204" pitchFamily="34" charset="0"/>
            </a:endParaRPr>
          </a:p>
          <a:p>
            <a:r>
              <a:rPr lang="en-CA" b="1" dirty="0" err="1"/>
              <a:t>Écrivez</a:t>
            </a:r>
            <a:r>
              <a:rPr lang="en-CA" b="1" dirty="0"/>
              <a:t> les </a:t>
            </a:r>
            <a:r>
              <a:rPr lang="en-CA" b="1" dirty="0" err="1"/>
              <a:t>réponses</a:t>
            </a:r>
            <a:r>
              <a:rPr lang="en-CA" b="1" dirty="0"/>
              <a:t> des </a:t>
            </a:r>
            <a:r>
              <a:rPr lang="en-CA" b="1" dirty="0" err="1"/>
              <a:t>élèves</a:t>
            </a:r>
            <a:r>
              <a:rPr lang="en-CA" b="1" dirty="0"/>
              <a:t> dans le </a:t>
            </a:r>
            <a:r>
              <a:rPr lang="en-CA" b="1" dirty="0" err="1"/>
              <a:t>carré</a:t>
            </a:r>
            <a:r>
              <a:rPr lang="en-CA" b="1" dirty="0"/>
              <a:t> orange. La diapositive </a:t>
            </a:r>
            <a:r>
              <a:rPr lang="en-CA" b="1" dirty="0" err="1"/>
              <a:t>suivante</a:t>
            </a:r>
            <a:r>
              <a:rPr lang="en-CA" b="1" dirty="0"/>
              <a:t> </a:t>
            </a:r>
            <a:r>
              <a:rPr lang="en-CA" b="1" dirty="0" err="1"/>
              <a:t>donne</a:t>
            </a:r>
            <a:r>
              <a:rPr lang="en-CA" b="1" dirty="0"/>
              <a:t> les </a:t>
            </a:r>
            <a:r>
              <a:rPr lang="en-CA" b="1" dirty="0" err="1"/>
              <a:t>bonnes</a:t>
            </a:r>
            <a:r>
              <a:rPr lang="en-CA" b="1" dirty="0"/>
              <a:t> </a:t>
            </a:r>
            <a:r>
              <a:rPr lang="en-CA" b="1" dirty="0" err="1"/>
              <a:t>réponses</a:t>
            </a:r>
            <a:r>
              <a:rPr lang="en-CA" b="1" dirty="0"/>
              <a:t>, avec plus </a:t>
            </a:r>
            <a:r>
              <a:rPr lang="en-CA" b="1" dirty="0" err="1"/>
              <a:t>d’explications</a:t>
            </a:r>
            <a:r>
              <a:rPr lang="en-CA" b="1" dirty="0"/>
              <a:t> dans les notes. </a:t>
            </a:r>
            <a:endParaRPr lang="en-CA"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Québec, nous avons deux Chartes qui protègent les droits et libertés des citoyens. Il y a la Charte canadienne des droits et libertés et la Charte des droits et libertés de la personne (qu’on appelle aussi Charte québécoise). Ces deux lois ont un statut spécial, ce qui les rend difficiles à modifier par la Chambre des communes ou par l’Assemblée nationale.</a:t>
            </a:r>
            <a:endParaRPr lang="fr-CA" b="1" noProof="0" dirty="0">
              <a:cs typeface="Calibri"/>
            </a:endParaRPr>
          </a:p>
          <a:p>
            <a:endParaRPr lang="fr-CA" dirty="0"/>
          </a:p>
          <a:p>
            <a:r>
              <a:rPr lang="fr-CA" dirty="0"/>
              <a:t>Charte des droits et libertés de la personne : </a:t>
            </a:r>
            <a:r>
              <a:rPr lang="en-CA" dirty="0">
                <a:hlinkClick r:id="rId3"/>
              </a:rPr>
              <a:t>http://legisquebec.gouv.qc.ca/fr/ShowDoc/cs/C-12</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Version simplifiée de la Charte des droits et libertés de la personne : </a:t>
            </a:r>
            <a:r>
              <a:rPr lang="en-CA" dirty="0">
                <a:hlinkClick r:id="rId4"/>
              </a:rPr>
              <a:t>http://www.cdpdj.qc.ca/Publications/Charte_simplifiee.pdf</a:t>
            </a:r>
            <a:endParaRPr lang="fr-CA" dirty="0"/>
          </a:p>
          <a:p>
            <a:endParaRPr lang="fr-CA" dirty="0"/>
          </a:p>
          <a:p>
            <a:pPr marL="171450" indent="-171450">
              <a:buFont typeface="Wingdings" panose="05000000000000000000" pitchFamily="2" charset="2"/>
              <a:buChar char="q"/>
            </a:pPr>
            <a:r>
              <a:rPr lang="fr-CA" dirty="0"/>
              <a:t>Nous vous suggérons de donner plus d’exemples de droits et libertés garantis par la charte. Par exemple, La Charte québécoise stipule que tous les Québécois ont droit à la vie, à la sûreté, l’intégrité, la liberté et le droit au respect de leur dignité, de leur honneur, de leur réputation et de leur vie privée. Elle confère aussi plusieurs libertés, comme la liberté de religion, de conscience et d’opinion.</a:t>
            </a:r>
            <a:endParaRPr lang="fr-CA" dirty="0">
              <a:cs typeface="Calibri"/>
            </a:endParaRPr>
          </a:p>
          <a:p>
            <a:pPr marL="0" indent="0">
              <a:buFont typeface="Wingdings" panose="05000000000000000000" pitchFamily="2" charset="2"/>
              <a:buNone/>
            </a:pPr>
            <a:endParaRPr lang="en-CA" dirty="0"/>
          </a:p>
          <a:p>
            <a:r>
              <a:rPr lang="en-CA" dirty="0"/>
              <a:t>Article </a:t>
            </a:r>
            <a:r>
              <a:rPr lang="en-CA" dirty="0" err="1"/>
              <a:t>d’Éducaloi</a:t>
            </a:r>
            <a:r>
              <a:rPr lang="en-CA" dirty="0"/>
              <a:t> </a:t>
            </a:r>
            <a:r>
              <a:rPr lang="en-CA" dirty="0" err="1"/>
              <a:t>expliquant</a:t>
            </a:r>
            <a:r>
              <a:rPr lang="en-CA" dirty="0"/>
              <a:t> les </a:t>
            </a:r>
            <a:r>
              <a:rPr lang="en-CA" dirty="0" err="1"/>
              <a:t>chartes</a:t>
            </a:r>
            <a:r>
              <a:rPr lang="en-CA" dirty="0"/>
              <a:t> et les </a:t>
            </a:r>
            <a:r>
              <a:rPr lang="en-CA" dirty="0" err="1"/>
              <a:t>différents</a:t>
            </a:r>
            <a:r>
              <a:rPr lang="en-CA" dirty="0"/>
              <a:t> types de </a:t>
            </a:r>
            <a:r>
              <a:rPr lang="en-CA" dirty="0" err="1"/>
              <a:t>lois</a:t>
            </a:r>
            <a:r>
              <a:rPr lang="en-CA" dirty="0"/>
              <a:t> : </a:t>
            </a:r>
            <a:r>
              <a:rPr lang="en-CA" dirty="0">
                <a:hlinkClick r:id="rId5"/>
              </a:rPr>
              <a:t>https://www.educaloi.qc.ca/capsules/les-lois-au-canada-et-au-Quebec</a:t>
            </a:r>
            <a:endParaRPr lang="en-CA" dirty="0"/>
          </a:p>
          <a:p>
            <a:endParaRPr lang="en-CA" dirty="0"/>
          </a:p>
          <a:p>
            <a:r>
              <a:rPr lang="en-CA" b="1" i="0" dirty="0"/>
              <a:t>SOURCES </a:t>
            </a:r>
          </a:p>
          <a:p>
            <a:endParaRPr lang="en-CA" b="1" i="0" dirty="0">
              <a:cs typeface="Calibri" panose="020F0502020204030204"/>
            </a:endParaRP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(définition et interdiction de la discrimination)</a:t>
            </a:r>
          </a:p>
          <a:p>
            <a:pPr marL="171450" indent="-171450">
              <a:buFont typeface="Arial" panose="020B0604020202020204" pitchFamily="34" charset="0"/>
              <a:buChar char="•"/>
            </a:pPr>
            <a:r>
              <a:rPr lang="fr-CA" sz="1200" i="1" dirty="0">
                <a:effectLst/>
                <a:latin typeface="Calibri"/>
                <a:ea typeface="Times New Roman" panose="02020603050405020304" pitchFamily="18" charset="0"/>
                <a:cs typeface="Calibri"/>
              </a:rPr>
              <a:t>Charte canadienne des droits et libertés</a:t>
            </a:r>
            <a:r>
              <a:rPr lang="fr-CA" sz="1200" dirty="0">
                <a:effectLst/>
                <a:latin typeface="Calibri"/>
                <a:ea typeface="Times New Roman" panose="02020603050405020304" pitchFamily="18" charset="0"/>
                <a:cs typeface="Calibri"/>
              </a:rPr>
              <a:t>, Loi de 1982 sur le Canada, Annexe B, 1982 (R-U), ch11, arts 15, 24 (droits à l’égalité, recours en cas d’atteinte au droit à l’égalité)</a:t>
            </a:r>
            <a:r>
              <a:rPr lang="fr-CA" dirty="0">
                <a:latin typeface="Calibri"/>
                <a:ea typeface="Times New Roman" panose="02020603050405020304" pitchFamily="18" charset="0"/>
                <a:cs typeface="Calibri"/>
              </a:rPr>
              <a:t> </a:t>
            </a:r>
            <a:endParaRPr lang="fr-CA" dirty="0">
              <a:cs typeface="Calibri" panose="020F0502020204030204"/>
            </a:endParaRPr>
          </a:p>
          <a:p>
            <a:endParaRPr lang="en-CA" dirty="0">
              <a:cs typeface="Calibri"/>
            </a:endParaRPr>
          </a:p>
          <a:p>
            <a:r>
              <a:rPr lang="en-CA" dirty="0">
                <a:cs typeface="Calibri"/>
              </a:rPr>
              <a:t>« </a:t>
            </a:r>
            <a:r>
              <a:rPr lang="en-CA" dirty="0"/>
              <a:t>Les </a:t>
            </a:r>
            <a:r>
              <a:rPr lang="en-CA" dirty="0" err="1"/>
              <a:t>libertés</a:t>
            </a:r>
            <a:r>
              <a:rPr lang="en-CA" dirty="0"/>
              <a:t> et droits </a:t>
            </a:r>
            <a:r>
              <a:rPr lang="en-CA" dirty="0" err="1"/>
              <a:t>fondamentaux</a:t>
            </a:r>
            <a:r>
              <a:rPr lang="en-CA" dirty="0"/>
              <a:t> </a:t>
            </a:r>
            <a:r>
              <a:rPr lang="en-CA" dirty="0" err="1"/>
              <a:t>sont</a:t>
            </a:r>
            <a:r>
              <a:rPr lang="en-CA" dirty="0"/>
              <a:t> </a:t>
            </a:r>
            <a:r>
              <a:rPr lang="en-CA" dirty="0" err="1"/>
              <a:t>garantis</a:t>
            </a:r>
            <a:r>
              <a:rPr lang="en-CA" dirty="0"/>
              <a:t> par la </a:t>
            </a:r>
            <a:r>
              <a:rPr lang="en-CA" dirty="0" err="1"/>
              <a:t>Charte</a:t>
            </a:r>
            <a:r>
              <a:rPr lang="en-CA" dirty="0"/>
              <a:t> des droits et </a:t>
            </a:r>
            <a:r>
              <a:rPr lang="en-CA" dirty="0" err="1"/>
              <a:t>libertés</a:t>
            </a:r>
            <a:r>
              <a:rPr lang="en-CA" dirty="0"/>
              <a:t> de la </a:t>
            </a:r>
            <a:r>
              <a:rPr lang="en-CA" dirty="0" err="1"/>
              <a:t>personne</a:t>
            </a:r>
            <a:r>
              <a:rPr lang="en-CA" dirty="0"/>
              <a:t>.</a:t>
            </a:r>
            <a:endParaRPr lang="en-CA" dirty="0">
              <a:cs typeface="Calibri"/>
            </a:endParaRPr>
          </a:p>
          <a:p>
            <a:r>
              <a:rPr lang="en-CA" dirty="0"/>
              <a:t>Vous </a:t>
            </a:r>
            <a:r>
              <a:rPr lang="en-CA" dirty="0" err="1"/>
              <a:t>avez</a:t>
            </a:r>
            <a:r>
              <a:rPr lang="en-CA" dirty="0"/>
              <a:t> le droit à la vie, à la </a:t>
            </a:r>
            <a:r>
              <a:rPr lang="en-CA" dirty="0" err="1"/>
              <a:t>sûreté</a:t>
            </a:r>
            <a:r>
              <a:rPr lang="en-CA" dirty="0"/>
              <a:t>, à </a:t>
            </a:r>
            <a:r>
              <a:rPr lang="en-CA" dirty="0" err="1"/>
              <a:t>l’intégrité</a:t>
            </a:r>
            <a:r>
              <a:rPr lang="en-CA" dirty="0"/>
              <a:t> et à la liberté.</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d’être protégé </a:t>
            </a:r>
            <a:r>
              <a:rPr lang="en-CA" dirty="0" err="1"/>
              <a:t>contre</a:t>
            </a:r>
            <a:r>
              <a:rPr lang="en-CA" dirty="0"/>
              <a:t> les menaces </a:t>
            </a:r>
            <a:r>
              <a:rPr lang="en-CA" dirty="0" err="1"/>
              <a:t>d’agression</a:t>
            </a:r>
            <a:r>
              <a:rPr lang="en-CA" dirty="0"/>
              <a:t> </a:t>
            </a:r>
            <a:r>
              <a:rPr lang="en-CA" dirty="0" err="1"/>
              <a:t>ainsi</a:t>
            </a:r>
            <a:r>
              <a:rPr lang="en-CA" dirty="0"/>
              <a:t> que </a:t>
            </a:r>
            <a:r>
              <a:rPr lang="en-CA" dirty="0" err="1"/>
              <a:t>contre</a:t>
            </a:r>
            <a:r>
              <a:rPr lang="en-CA" dirty="0"/>
              <a:t> les </a:t>
            </a:r>
            <a:r>
              <a:rPr lang="en-CA" dirty="0" err="1"/>
              <a:t>agressions</a:t>
            </a:r>
            <a:r>
              <a:rPr lang="en-CA" dirty="0"/>
              <a:t> physiques et </a:t>
            </a:r>
            <a:r>
              <a:rPr lang="en-CA" dirty="0" err="1"/>
              <a:t>psychologiques</a:t>
            </a:r>
            <a:r>
              <a:rPr lang="en-CA" dirty="0"/>
              <a:t>.</a:t>
            </a:r>
            <a:br>
              <a:rPr lang="en-CA" dirty="0">
                <a:cs typeface="+mn-lt"/>
              </a:rPr>
            </a:br>
            <a:endParaRPr lang="en-CA" dirty="0"/>
          </a:p>
          <a:p>
            <a:r>
              <a:rPr lang="en-CA" dirty="0"/>
              <a:t>Vous </a:t>
            </a:r>
            <a:r>
              <a:rPr lang="en-CA" dirty="0" err="1"/>
              <a:t>avez</a:t>
            </a:r>
            <a:r>
              <a:rPr lang="en-CA" dirty="0"/>
              <a:t> le droit à la liberté de conscience et de religion.</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pratiquer</a:t>
            </a:r>
            <a:r>
              <a:rPr lang="en-CA" dirty="0"/>
              <a:t> la religion de </a:t>
            </a:r>
            <a:r>
              <a:rPr lang="en-CA" dirty="0" err="1"/>
              <a:t>votre</a:t>
            </a:r>
            <a:r>
              <a:rPr lang="en-CA" dirty="0"/>
              <a:t> </a:t>
            </a:r>
            <a:r>
              <a:rPr lang="en-CA" dirty="0" err="1"/>
              <a:t>choix</a:t>
            </a:r>
            <a:r>
              <a:rPr lang="en-CA" dirty="0"/>
              <a:t> </a:t>
            </a:r>
            <a:r>
              <a:rPr lang="en-CA" dirty="0" err="1"/>
              <a:t>ou</a:t>
            </a:r>
            <a:r>
              <a:rPr lang="en-CA" dirty="0"/>
              <a:t> de ne pas </a:t>
            </a:r>
            <a:r>
              <a:rPr lang="en-CA" dirty="0" err="1"/>
              <a:t>adhérer</a:t>
            </a:r>
            <a:r>
              <a:rPr lang="en-CA" dirty="0"/>
              <a:t> à </a:t>
            </a:r>
            <a:r>
              <a:rPr lang="en-CA" dirty="0" err="1"/>
              <a:t>une</a:t>
            </a:r>
            <a:r>
              <a:rPr lang="en-CA" dirty="0"/>
              <a:t> </a:t>
            </a:r>
            <a:r>
              <a:rPr lang="en-CA" dirty="0" err="1"/>
              <a:t>croyance</a:t>
            </a:r>
            <a:r>
              <a:rPr lang="en-CA" dirty="0"/>
              <a:t> </a:t>
            </a:r>
            <a:r>
              <a:rPr lang="en-CA" dirty="0" err="1"/>
              <a:t>ou</a:t>
            </a:r>
            <a:r>
              <a:rPr lang="en-CA" dirty="0"/>
              <a:t> à </a:t>
            </a:r>
            <a:r>
              <a:rPr lang="en-CA" dirty="0" err="1"/>
              <a:t>une</a:t>
            </a:r>
            <a:r>
              <a:rPr lang="en-CA" dirty="0"/>
              <a:t> religion. La liberté de religion </a:t>
            </a:r>
            <a:r>
              <a:rPr lang="en-CA" dirty="0" err="1"/>
              <a:t>signifie</a:t>
            </a:r>
            <a:r>
              <a:rPr lang="en-CA" dirty="0"/>
              <a:t> </a:t>
            </a:r>
            <a:r>
              <a:rPr lang="en-CA" dirty="0" err="1"/>
              <a:t>aussi</a:t>
            </a:r>
            <a:r>
              <a:rPr lang="en-CA" dirty="0"/>
              <a:t> que </a:t>
            </a:r>
            <a:r>
              <a:rPr lang="en-CA" dirty="0" err="1"/>
              <a:t>l’État</a:t>
            </a:r>
            <a:r>
              <a:rPr lang="en-CA" dirty="0"/>
              <a:t> ne </a:t>
            </a:r>
            <a:r>
              <a:rPr lang="en-CA" dirty="0" err="1"/>
              <a:t>peut</a:t>
            </a:r>
            <a:r>
              <a:rPr lang="en-CA" dirty="0"/>
              <a:t> imposer </a:t>
            </a:r>
            <a:r>
              <a:rPr lang="en-CA" dirty="0" err="1"/>
              <a:t>une</a:t>
            </a:r>
            <a:r>
              <a:rPr lang="en-CA" dirty="0"/>
              <a:t> religion à la population </a:t>
            </a:r>
            <a:r>
              <a:rPr lang="en-CA" dirty="0" err="1"/>
              <a:t>ou</a:t>
            </a:r>
            <a:r>
              <a:rPr lang="en-CA" dirty="0"/>
              <a:t> </a:t>
            </a:r>
            <a:r>
              <a:rPr lang="en-CA" dirty="0" err="1"/>
              <a:t>favoriser</a:t>
            </a:r>
            <a:r>
              <a:rPr lang="en-CA" dirty="0"/>
              <a:t> </a:t>
            </a:r>
            <a:r>
              <a:rPr lang="en-CA" dirty="0" err="1"/>
              <a:t>une</a:t>
            </a:r>
            <a:r>
              <a:rPr lang="en-CA" dirty="0"/>
              <a:t> religion plus </a:t>
            </a:r>
            <a:r>
              <a:rPr lang="en-CA" dirty="0" err="1"/>
              <a:t>qu’une</a:t>
            </a:r>
            <a:r>
              <a:rPr lang="en-CA" dirty="0"/>
              <a:t> </a:t>
            </a:r>
            <a:r>
              <a:rPr lang="en-CA" dirty="0" err="1"/>
              <a:t>autre</a:t>
            </a:r>
            <a:r>
              <a:rPr lang="en-CA" dirty="0"/>
              <a:t>.</a:t>
            </a:r>
            <a:br>
              <a:rPr lang="en-CA" dirty="0">
                <a:cs typeface="+mn-lt"/>
              </a:rPr>
            </a:br>
            <a:endParaRPr lang="en-CA" dirty="0"/>
          </a:p>
          <a:p>
            <a:r>
              <a:rPr lang="en-CA" dirty="0"/>
              <a:t>Vous </a:t>
            </a:r>
            <a:r>
              <a:rPr lang="en-CA" dirty="0" err="1"/>
              <a:t>avez</a:t>
            </a:r>
            <a:r>
              <a:rPr lang="en-CA" dirty="0"/>
              <a:t> le droit à la liberté de </a:t>
            </a:r>
            <a:r>
              <a:rPr lang="en-CA" dirty="0" err="1"/>
              <a:t>réunion</a:t>
            </a:r>
            <a:r>
              <a:rPr lang="en-CA" dirty="0"/>
              <a:t> et </a:t>
            </a:r>
            <a:r>
              <a:rPr lang="en-CA" dirty="0" err="1"/>
              <a:t>d’association</a:t>
            </a:r>
            <a:r>
              <a:rPr lang="en-CA" dirty="0"/>
              <a:t>.</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participer</a:t>
            </a:r>
            <a:r>
              <a:rPr lang="en-CA" dirty="0"/>
              <a:t> à </a:t>
            </a:r>
            <a:r>
              <a:rPr lang="en-CA" dirty="0" err="1"/>
              <a:t>une</a:t>
            </a:r>
            <a:r>
              <a:rPr lang="en-CA" dirty="0"/>
              <a:t> manifestation </a:t>
            </a:r>
            <a:r>
              <a:rPr lang="en-CA" dirty="0" err="1"/>
              <a:t>pacifique</a:t>
            </a:r>
            <a:r>
              <a:rPr lang="en-CA" dirty="0"/>
              <a:t> et </a:t>
            </a:r>
            <a:r>
              <a:rPr lang="en-CA" dirty="0" err="1"/>
              <a:t>vous</a:t>
            </a:r>
            <a:r>
              <a:rPr lang="en-CA" dirty="0"/>
              <a:t> </a:t>
            </a:r>
            <a:r>
              <a:rPr lang="en-CA" dirty="0" err="1"/>
              <a:t>avez</a:t>
            </a:r>
            <a:r>
              <a:rPr lang="en-CA" dirty="0"/>
              <a:t> le droit d’être </a:t>
            </a:r>
            <a:r>
              <a:rPr lang="en-CA" dirty="0" err="1"/>
              <a:t>membre</a:t>
            </a:r>
            <a:r>
              <a:rPr lang="en-CA" dirty="0"/>
              <a:t> d’un </a:t>
            </a:r>
            <a:r>
              <a:rPr lang="en-CA" dirty="0" err="1"/>
              <a:t>syndicat</a:t>
            </a:r>
            <a:r>
              <a:rPr lang="en-CA" dirty="0"/>
              <a:t> </a:t>
            </a:r>
            <a:r>
              <a:rPr lang="en-CA" dirty="0" err="1"/>
              <a:t>ou</a:t>
            </a:r>
            <a:r>
              <a:rPr lang="en-CA" dirty="0"/>
              <a:t> </a:t>
            </a:r>
            <a:r>
              <a:rPr lang="en-CA" dirty="0" err="1"/>
              <a:t>d’une</a:t>
            </a:r>
            <a:r>
              <a:rPr lang="en-CA" dirty="0"/>
              <a:t> association.</a:t>
            </a:r>
            <a:br>
              <a:rPr lang="en-CA" dirty="0">
                <a:cs typeface="+mn-lt"/>
              </a:rPr>
            </a:br>
            <a:endParaRPr lang="en-CA" dirty="0"/>
          </a:p>
          <a:p>
            <a:r>
              <a:rPr lang="en-CA" dirty="0"/>
              <a:t>Vous </a:t>
            </a:r>
            <a:r>
              <a:rPr lang="en-CA" dirty="0" err="1"/>
              <a:t>avez</a:t>
            </a:r>
            <a:r>
              <a:rPr lang="en-CA" dirty="0"/>
              <a:t> le droit au respect de </a:t>
            </a:r>
            <a:r>
              <a:rPr lang="en-CA" dirty="0" err="1"/>
              <a:t>votre</a:t>
            </a:r>
            <a:r>
              <a:rPr lang="en-CA" dirty="0"/>
              <a:t> </a:t>
            </a:r>
            <a:r>
              <a:rPr lang="en-CA" dirty="0" err="1"/>
              <a:t>dignité</a:t>
            </a:r>
            <a:r>
              <a:rPr lang="en-CA" dirty="0"/>
              <a:t>, de </a:t>
            </a:r>
            <a:r>
              <a:rPr lang="en-CA" dirty="0" err="1"/>
              <a:t>votre</a:t>
            </a:r>
            <a:r>
              <a:rPr lang="en-CA" dirty="0"/>
              <a:t> </a:t>
            </a:r>
            <a:r>
              <a:rPr lang="en-CA" dirty="0" err="1"/>
              <a:t>honneur</a:t>
            </a:r>
            <a:r>
              <a:rPr lang="en-CA" dirty="0"/>
              <a:t> et de </a:t>
            </a:r>
            <a:r>
              <a:rPr lang="en-CA" dirty="0" err="1"/>
              <a:t>votre</a:t>
            </a:r>
            <a:r>
              <a:rPr lang="en-CA" dirty="0"/>
              <a:t> </a:t>
            </a:r>
            <a:r>
              <a:rPr lang="en-CA" dirty="0" err="1"/>
              <a:t>réputation</a:t>
            </a:r>
            <a:r>
              <a:rPr lang="en-CA" dirty="0"/>
              <a:t>.</a:t>
            </a:r>
            <a:br>
              <a:rPr lang="en-CA" dirty="0">
                <a:cs typeface="+mn-lt"/>
              </a:rPr>
            </a:br>
            <a:r>
              <a:rPr lang="en-CA" dirty="0"/>
              <a:t>Par </a:t>
            </a:r>
            <a:r>
              <a:rPr lang="en-CA" dirty="0" err="1"/>
              <a:t>exemple</a:t>
            </a:r>
            <a:r>
              <a:rPr lang="en-CA" dirty="0"/>
              <a:t>, </a:t>
            </a:r>
            <a:r>
              <a:rPr lang="en-CA" dirty="0" err="1"/>
              <a:t>une</a:t>
            </a:r>
            <a:r>
              <a:rPr lang="en-CA" dirty="0"/>
              <a:t> </a:t>
            </a:r>
            <a:r>
              <a:rPr lang="en-CA" dirty="0" err="1"/>
              <a:t>personne</a:t>
            </a:r>
            <a:r>
              <a:rPr lang="en-CA" dirty="0"/>
              <a:t> ne </a:t>
            </a:r>
            <a:r>
              <a:rPr lang="en-CA" dirty="0" err="1"/>
              <a:t>peut</a:t>
            </a:r>
            <a:r>
              <a:rPr lang="en-CA" dirty="0"/>
              <a:t> </a:t>
            </a:r>
            <a:r>
              <a:rPr lang="en-CA" dirty="0" err="1"/>
              <a:t>publier</a:t>
            </a:r>
            <a:r>
              <a:rPr lang="en-CA" dirty="0"/>
              <a:t> de </a:t>
            </a:r>
            <a:r>
              <a:rPr lang="en-CA" dirty="0" err="1"/>
              <a:t>fausses</a:t>
            </a:r>
            <a:r>
              <a:rPr lang="en-CA" dirty="0"/>
              <a:t> </a:t>
            </a:r>
            <a:r>
              <a:rPr lang="en-CA" dirty="0" err="1"/>
              <a:t>informations</a:t>
            </a:r>
            <a:r>
              <a:rPr lang="en-CA" dirty="0"/>
              <a:t> à </a:t>
            </a:r>
            <a:r>
              <a:rPr lang="en-CA" dirty="0" err="1"/>
              <a:t>votre</a:t>
            </a:r>
            <a:r>
              <a:rPr lang="en-CA" dirty="0"/>
              <a:t> </a:t>
            </a:r>
            <a:r>
              <a:rPr lang="en-CA" dirty="0" err="1"/>
              <a:t>sujet</a:t>
            </a:r>
            <a:r>
              <a:rPr lang="en-CA" dirty="0"/>
              <a:t>.</a:t>
            </a:r>
            <a:br>
              <a:rPr lang="en-CA" dirty="0">
                <a:cs typeface="+mn-lt"/>
              </a:rPr>
            </a:br>
            <a:endParaRPr lang="en-CA" dirty="0"/>
          </a:p>
          <a:p>
            <a:r>
              <a:rPr lang="en-CA" dirty="0"/>
              <a:t>Vous </a:t>
            </a:r>
            <a:r>
              <a:rPr lang="en-CA" dirty="0" err="1"/>
              <a:t>avez</a:t>
            </a:r>
            <a:r>
              <a:rPr lang="en-CA" dirty="0"/>
              <a:t> le droit au respect de </a:t>
            </a:r>
            <a:r>
              <a:rPr lang="en-CA" dirty="0" err="1"/>
              <a:t>votre</a:t>
            </a:r>
            <a:r>
              <a:rPr lang="en-CA" dirty="0"/>
              <a:t> vie </a:t>
            </a:r>
            <a:r>
              <a:rPr lang="en-CA" dirty="0" err="1"/>
              <a:t>privée</a:t>
            </a:r>
            <a:r>
              <a:rPr lang="en-CA" dirty="0"/>
              <a:t>.</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protéger</a:t>
            </a:r>
            <a:r>
              <a:rPr lang="en-CA" dirty="0"/>
              <a:t> </a:t>
            </a:r>
            <a:r>
              <a:rPr lang="en-CA" dirty="0" err="1"/>
              <a:t>votre</a:t>
            </a:r>
            <a:r>
              <a:rPr lang="en-CA" dirty="0"/>
              <a:t> </a:t>
            </a:r>
            <a:r>
              <a:rPr lang="en-CA" dirty="0" err="1"/>
              <a:t>intimité</a:t>
            </a:r>
            <a:r>
              <a:rPr lang="en-CA" dirty="0"/>
              <a:t>, tant </a:t>
            </a:r>
            <a:r>
              <a:rPr lang="en-CA" dirty="0" err="1"/>
              <a:t>votre</a:t>
            </a:r>
            <a:r>
              <a:rPr lang="en-CA" dirty="0"/>
              <a:t> domicile que </a:t>
            </a:r>
            <a:r>
              <a:rPr lang="en-CA" dirty="0" err="1"/>
              <a:t>votre</a:t>
            </a:r>
            <a:r>
              <a:rPr lang="en-CA" dirty="0"/>
              <a:t> </a:t>
            </a:r>
            <a:r>
              <a:rPr lang="en-CA" dirty="0" err="1"/>
              <a:t>intégrité</a:t>
            </a:r>
            <a:r>
              <a:rPr lang="en-CA" dirty="0"/>
              <a:t> physique, que </a:t>
            </a:r>
            <a:r>
              <a:rPr lang="en-CA" dirty="0" err="1"/>
              <a:t>ce</a:t>
            </a:r>
            <a:r>
              <a:rPr lang="en-CA" dirty="0"/>
              <a:t> </a:t>
            </a:r>
            <a:r>
              <a:rPr lang="en-CA" dirty="0" err="1"/>
              <a:t>soit</a:t>
            </a:r>
            <a:r>
              <a:rPr lang="en-CA" dirty="0"/>
              <a:t> les </a:t>
            </a:r>
            <a:r>
              <a:rPr lang="en-CA" dirty="0" err="1"/>
              <a:t>fouilles</a:t>
            </a:r>
            <a:r>
              <a:rPr lang="en-CA" dirty="0"/>
              <a:t> de </a:t>
            </a:r>
            <a:r>
              <a:rPr lang="en-CA" dirty="0" err="1"/>
              <a:t>votre</a:t>
            </a:r>
            <a:r>
              <a:rPr lang="en-CA" dirty="0"/>
              <a:t> domicile </a:t>
            </a:r>
            <a:r>
              <a:rPr lang="en-CA" dirty="0" err="1"/>
              <a:t>ou</a:t>
            </a:r>
            <a:r>
              <a:rPr lang="en-CA" dirty="0"/>
              <a:t> </a:t>
            </a:r>
            <a:r>
              <a:rPr lang="en-CA" dirty="0" err="1"/>
              <a:t>une</a:t>
            </a:r>
            <a:r>
              <a:rPr lang="en-CA" dirty="0"/>
              <a:t> prise de sang sans </a:t>
            </a:r>
            <a:r>
              <a:rPr lang="en-CA" dirty="0" err="1"/>
              <a:t>votre</a:t>
            </a:r>
            <a:r>
              <a:rPr lang="en-CA" dirty="0"/>
              <a:t> </a:t>
            </a:r>
            <a:r>
              <a:rPr lang="en-CA" dirty="0" err="1"/>
              <a:t>consentement</a:t>
            </a:r>
            <a:r>
              <a:rPr lang="en-CA" dirty="0"/>
              <a:t>.</a:t>
            </a:r>
            <a:br>
              <a:rPr lang="en-CA" dirty="0">
                <a:cs typeface="+mn-lt"/>
              </a:rPr>
            </a:br>
            <a:endParaRPr lang="en-CA" dirty="0">
              <a:cs typeface="+mn-lt"/>
            </a:endParaRPr>
          </a:p>
          <a:p>
            <a:r>
              <a:rPr lang="en-CA" dirty="0"/>
              <a:t>Vous </a:t>
            </a:r>
            <a:r>
              <a:rPr lang="en-CA" dirty="0" err="1"/>
              <a:t>avez</a:t>
            </a:r>
            <a:r>
              <a:rPr lang="en-CA" dirty="0"/>
              <a:t> droit à </a:t>
            </a:r>
            <a:r>
              <a:rPr lang="en-CA" dirty="0" err="1"/>
              <a:t>ce</a:t>
            </a:r>
            <a:r>
              <a:rPr lang="en-CA" dirty="0"/>
              <a:t> que les </a:t>
            </a:r>
            <a:r>
              <a:rPr lang="en-CA" dirty="0" err="1"/>
              <a:t>renseignements</a:t>
            </a:r>
            <a:r>
              <a:rPr lang="en-CA" dirty="0"/>
              <a:t> que </a:t>
            </a:r>
            <a:r>
              <a:rPr lang="en-CA" dirty="0" err="1"/>
              <a:t>vous</a:t>
            </a:r>
            <a:r>
              <a:rPr lang="en-CA" dirty="0"/>
              <a:t> </a:t>
            </a:r>
            <a:r>
              <a:rPr lang="en-CA" dirty="0" err="1"/>
              <a:t>donnez</a:t>
            </a:r>
            <a:r>
              <a:rPr lang="en-CA" dirty="0"/>
              <a:t> à </a:t>
            </a:r>
            <a:r>
              <a:rPr lang="en-CA" dirty="0" err="1"/>
              <a:t>certains</a:t>
            </a:r>
            <a:r>
              <a:rPr lang="en-CA" dirty="0"/>
              <a:t> </a:t>
            </a:r>
            <a:r>
              <a:rPr lang="en-CA" dirty="0" err="1"/>
              <a:t>professionnels</a:t>
            </a:r>
            <a:r>
              <a:rPr lang="en-CA" dirty="0"/>
              <a:t> dans le cadre de </a:t>
            </a:r>
            <a:r>
              <a:rPr lang="en-CA" dirty="0" err="1"/>
              <a:t>leurs</a:t>
            </a:r>
            <a:r>
              <a:rPr lang="en-CA" dirty="0"/>
              <a:t> </a:t>
            </a:r>
            <a:r>
              <a:rPr lang="en-CA" dirty="0" err="1"/>
              <a:t>fonctions</a:t>
            </a:r>
            <a:r>
              <a:rPr lang="en-CA" dirty="0"/>
              <a:t> </a:t>
            </a:r>
            <a:r>
              <a:rPr lang="en-CA" dirty="0" err="1"/>
              <a:t>demeurent</a:t>
            </a:r>
            <a:r>
              <a:rPr lang="en-CA" dirty="0"/>
              <a:t> </a:t>
            </a:r>
            <a:r>
              <a:rPr lang="en-CA" dirty="0" err="1"/>
              <a:t>confidentiels</a:t>
            </a:r>
            <a:r>
              <a:rPr lang="en-CA" dirty="0"/>
              <a:t>.</a:t>
            </a:r>
            <a:br>
              <a:rPr lang="en-CA" dirty="0">
                <a:cs typeface="+mn-lt"/>
              </a:rPr>
            </a:br>
            <a:r>
              <a:rPr lang="en-CA" dirty="0"/>
              <a:t>Par </a:t>
            </a:r>
            <a:r>
              <a:rPr lang="en-CA" dirty="0" err="1"/>
              <a:t>exemple</a:t>
            </a:r>
            <a:r>
              <a:rPr lang="en-CA" dirty="0"/>
              <a:t>, les </a:t>
            </a:r>
            <a:r>
              <a:rPr lang="en-CA" dirty="0" err="1"/>
              <a:t>renseignements</a:t>
            </a:r>
            <a:r>
              <a:rPr lang="en-CA" dirty="0"/>
              <a:t> que </a:t>
            </a:r>
            <a:r>
              <a:rPr lang="en-CA" dirty="0" err="1"/>
              <a:t>vous</a:t>
            </a:r>
            <a:r>
              <a:rPr lang="en-CA" dirty="0"/>
              <a:t> </a:t>
            </a:r>
            <a:r>
              <a:rPr lang="en-CA" dirty="0" err="1"/>
              <a:t>divulguez</a:t>
            </a:r>
            <a:r>
              <a:rPr lang="en-CA" dirty="0"/>
              <a:t> à </a:t>
            </a:r>
            <a:r>
              <a:rPr lang="en-CA" dirty="0" err="1"/>
              <a:t>votre</a:t>
            </a:r>
            <a:r>
              <a:rPr lang="en-CA" dirty="0"/>
              <a:t> </a:t>
            </a:r>
            <a:r>
              <a:rPr lang="en-CA" dirty="0" err="1"/>
              <a:t>médecin</a:t>
            </a:r>
            <a:r>
              <a:rPr lang="en-CA" dirty="0"/>
              <a:t> </a:t>
            </a:r>
            <a:r>
              <a:rPr lang="en-CA" dirty="0" err="1"/>
              <a:t>lors</a:t>
            </a:r>
            <a:r>
              <a:rPr lang="en-CA" dirty="0"/>
              <a:t> </a:t>
            </a:r>
            <a:r>
              <a:rPr lang="en-CA" dirty="0" err="1"/>
              <a:t>d’une</a:t>
            </a:r>
            <a:r>
              <a:rPr lang="en-CA" dirty="0"/>
              <a:t> consultation </a:t>
            </a:r>
            <a:r>
              <a:rPr lang="en-CA" dirty="0" err="1"/>
              <a:t>sont</a:t>
            </a:r>
            <a:r>
              <a:rPr lang="en-CA" dirty="0"/>
              <a:t> protégés par le secret </a:t>
            </a:r>
            <a:r>
              <a:rPr lang="en-CA" dirty="0" err="1"/>
              <a:t>professionnel</a:t>
            </a:r>
            <a:r>
              <a:rPr lang="en-CA" dirty="0"/>
              <a:t>. : SOURCE : </a:t>
            </a:r>
            <a:r>
              <a:rPr lang="en-CA" dirty="0">
                <a:hlinkClick r:id="rId6"/>
              </a:rPr>
              <a:t>https://www.cdpdj.qc.ca/fr/vos-droits/qu-est-ce-que/libertes-et-droits-fondamentaux</a:t>
            </a:r>
            <a:r>
              <a:rPr lang="en-CA" dirty="0"/>
              <a:t> </a:t>
            </a:r>
            <a:endParaRPr lang="en-CA" dirty="0">
              <a:cs typeface="Calibri"/>
            </a:endParaRPr>
          </a:p>
          <a:p>
            <a:endParaRPr lang="en-CA" dirty="0">
              <a:cs typeface="Calibri"/>
            </a:endParaRPr>
          </a:p>
          <a:p>
            <a:r>
              <a:rPr lang="en-CA" dirty="0" err="1">
                <a:cs typeface="Calibri"/>
              </a:rPr>
              <a:t>Autres</a:t>
            </a:r>
            <a:r>
              <a:rPr lang="en-CA" dirty="0">
                <a:cs typeface="Calibri"/>
              </a:rPr>
              <a:t> </a:t>
            </a:r>
            <a:r>
              <a:rPr lang="en-CA" dirty="0" err="1">
                <a:cs typeface="Calibri"/>
              </a:rPr>
              <a:t>exemples</a:t>
            </a:r>
            <a:r>
              <a:rPr lang="en-CA" dirty="0">
                <a:cs typeface="Calibri"/>
              </a:rPr>
              <a:t> : </a:t>
            </a:r>
            <a:r>
              <a:rPr lang="en-CA" dirty="0">
                <a:hlinkClick r:id="rId7"/>
              </a:rPr>
              <a:t>https://www.cdpdj.qc.ca/fr/vos-droits/qu-est-ce-que/les-droits-economiques-et-sociaux</a:t>
            </a:r>
            <a:r>
              <a:rPr lang="en-CA" dirty="0"/>
              <a:t> ; </a:t>
            </a:r>
            <a:r>
              <a:rPr lang="en-CA" dirty="0">
                <a:hlinkClick r:id="rId8"/>
              </a:rPr>
              <a:t>https://www.cdpdj.qc.ca/fr/vos-droits/qu-est-ce-que/le-droit-legalite</a:t>
            </a:r>
            <a:r>
              <a:rPr lang="en-CA" dirty="0"/>
              <a:t> ; </a:t>
            </a:r>
            <a:r>
              <a:rPr lang="en-CA" dirty="0">
                <a:hlinkClick r:id="rId9"/>
              </a:rPr>
              <a:t>https://www.cdpdj.qc.ca/fr/vos-droits/qu-est-ce-que/les-droits-politiques</a:t>
            </a:r>
            <a:r>
              <a:rPr lang="en-CA" dirty="0"/>
              <a:t> ; </a:t>
            </a:r>
            <a:r>
              <a:rPr lang="en-CA" dirty="0">
                <a:hlinkClick r:id="rId10"/>
              </a:rPr>
              <a:t>https://www.cdpdj.qc.ca/fr/vos-droits/qu-est-ce-que/droits-judiciaires</a:t>
            </a:r>
            <a:r>
              <a:rPr lang="en-CA" dirty="0"/>
              <a:t> ; </a:t>
            </a:r>
            <a:r>
              <a:rPr lang="en-CA" dirty="0">
                <a:hlinkClick r:id="rId11"/>
              </a:rPr>
              <a:t>https://www.cdpdj.qc.ca/fr/vos-droits/droits/tous-et-toutes</a:t>
            </a:r>
            <a:r>
              <a:rPr lang="en-CA" dirty="0"/>
              <a:t> </a:t>
            </a:r>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8</a:t>
            </a:fld>
            <a:endParaRPr lang="fr-FR"/>
          </a:p>
        </p:txBody>
      </p:sp>
    </p:spTree>
    <p:extLst>
      <p:ext uri="{BB962C8B-B14F-4D97-AF65-F5344CB8AC3E}">
        <p14:creationId xmlns:p14="http://schemas.microsoft.com/office/powerpoint/2010/main" val="390897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cap="small" dirty="0">
                <a:latin typeface="Arial"/>
                <a:ea typeface="Times New Roman" panose="02020603050405020304" pitchFamily="18" charset="0"/>
                <a:cs typeface="Arial"/>
              </a:rPr>
              <a:t>INFORMATIONS À TRANSMETTRE AUX ÉLÈVES </a:t>
            </a:r>
          </a:p>
          <a:p>
            <a:endParaRPr lang="en-CA" dirty="0"/>
          </a:p>
          <a:p>
            <a:r>
              <a:rPr lang="en-CA" dirty="0"/>
              <a:t>Certains de </a:t>
            </a:r>
            <a:r>
              <a:rPr lang="en-CA" dirty="0" err="1"/>
              <a:t>ces</a:t>
            </a:r>
            <a:r>
              <a:rPr lang="en-CA" dirty="0"/>
              <a:t> motifs </a:t>
            </a:r>
            <a:r>
              <a:rPr lang="en-CA" dirty="0" err="1"/>
              <a:t>ont</a:t>
            </a:r>
            <a:r>
              <a:rPr lang="en-CA" dirty="0"/>
              <a:t> </a:t>
            </a:r>
            <a:r>
              <a:rPr lang="en-CA" dirty="0" err="1"/>
              <a:t>été</a:t>
            </a:r>
            <a:r>
              <a:rPr lang="en-CA" dirty="0"/>
              <a:t> </a:t>
            </a:r>
            <a:r>
              <a:rPr lang="en-CA" dirty="0" err="1"/>
              <a:t>regroupés</a:t>
            </a:r>
            <a:r>
              <a:rPr lang="en-CA" dirty="0"/>
              <a:t> </a:t>
            </a:r>
            <a:r>
              <a:rPr lang="en-CA" dirty="0" err="1"/>
              <a:t>en</a:t>
            </a:r>
            <a:r>
              <a:rPr lang="en-CA" dirty="0"/>
              <a:t> </a:t>
            </a:r>
            <a:r>
              <a:rPr lang="en-CA" dirty="0" err="1"/>
              <a:t>catégories</a:t>
            </a:r>
            <a:r>
              <a:rPr lang="en-CA" dirty="0"/>
              <a:t>.</a:t>
            </a:r>
          </a:p>
          <a:p>
            <a:endParaRPr lang="en-CA" dirty="0">
              <a:cs typeface="Calibri"/>
            </a:endParaRPr>
          </a:p>
          <a:p>
            <a:r>
              <a:rPr lang="en-CA" dirty="0">
                <a:cs typeface="Calibri"/>
              </a:rPr>
              <a:t>Si </a:t>
            </a:r>
            <a:r>
              <a:rPr lang="en-CA" dirty="0" err="1">
                <a:cs typeface="Calibri" panose="020F0502020204030204"/>
              </a:rPr>
              <a:t>vous</a:t>
            </a:r>
            <a:r>
              <a:rPr lang="en-CA" dirty="0">
                <a:cs typeface="Calibri" panose="020F0502020204030204"/>
              </a:rPr>
              <a:t> </a:t>
            </a:r>
            <a:r>
              <a:rPr lang="en-CA" dirty="0" err="1">
                <a:cs typeface="Calibri" panose="020F0502020204030204"/>
              </a:rPr>
              <a:t>avez</a:t>
            </a:r>
            <a:r>
              <a:rPr lang="en-CA" dirty="0">
                <a:cs typeface="Calibri" panose="020F0502020204030204"/>
              </a:rPr>
              <a:t> le temps, </a:t>
            </a:r>
            <a:r>
              <a:rPr lang="en-CA" dirty="0" err="1">
                <a:cs typeface="Calibri" panose="020F0502020204030204"/>
              </a:rPr>
              <a:t>vous</a:t>
            </a:r>
            <a:r>
              <a:rPr lang="en-CA" dirty="0">
                <a:cs typeface="Calibri" panose="020F0502020204030204"/>
              </a:rPr>
              <a:t> </a:t>
            </a:r>
            <a:r>
              <a:rPr lang="en-CA" dirty="0" err="1">
                <a:cs typeface="Calibri" panose="020F0502020204030204"/>
              </a:rPr>
              <a:t>pouvez</a:t>
            </a:r>
            <a:r>
              <a:rPr lang="en-CA" dirty="0">
                <a:cs typeface="Calibri" panose="020F0502020204030204"/>
              </a:rPr>
              <a:t> </a:t>
            </a:r>
            <a:r>
              <a:rPr lang="en-CA" dirty="0" err="1">
                <a:cs typeface="Calibri" panose="020F0502020204030204"/>
              </a:rPr>
              <a:t>aussi</a:t>
            </a:r>
            <a:r>
              <a:rPr lang="en-CA" dirty="0">
                <a:cs typeface="Calibri" panose="020F0502020204030204"/>
              </a:rPr>
              <a:t> </a:t>
            </a:r>
            <a:r>
              <a:rPr lang="en-CA" dirty="0" err="1">
                <a:cs typeface="Calibri" panose="020F0502020204030204"/>
              </a:rPr>
              <a:t>parler</a:t>
            </a:r>
            <a:r>
              <a:rPr lang="en-CA" dirty="0">
                <a:cs typeface="Calibri" panose="020F0502020204030204"/>
              </a:rPr>
              <a:t> des </a:t>
            </a:r>
            <a:r>
              <a:rPr lang="en-CA" dirty="0" err="1">
                <a:cs typeface="Calibri" panose="020F0502020204030204"/>
              </a:rPr>
              <a:t>libertés</a:t>
            </a:r>
            <a:r>
              <a:rPr lang="en-CA" dirty="0">
                <a:cs typeface="Calibri" panose="020F0502020204030204"/>
              </a:rPr>
              <a:t> que </a:t>
            </a:r>
            <a:r>
              <a:rPr lang="en-CA" dirty="0" err="1">
                <a:cs typeface="Calibri" panose="020F0502020204030204"/>
              </a:rPr>
              <a:t>garantit</a:t>
            </a:r>
            <a:r>
              <a:rPr lang="en-CA" dirty="0">
                <a:cs typeface="Calibri" panose="020F0502020204030204"/>
              </a:rPr>
              <a:t> la </a:t>
            </a:r>
            <a:r>
              <a:rPr lang="en-CA" dirty="0" err="1">
                <a:cs typeface="Calibri"/>
              </a:rPr>
              <a:t>charte</a:t>
            </a:r>
            <a:r>
              <a:rPr lang="en-CA" dirty="0">
                <a:cs typeface="Calibri"/>
              </a:rPr>
              <a:t>. En </a:t>
            </a:r>
            <a:r>
              <a:rPr lang="en-CA" dirty="0" err="1">
                <a:cs typeface="Calibri"/>
              </a:rPr>
              <a:t>voici</a:t>
            </a:r>
            <a:r>
              <a:rPr lang="en-CA" dirty="0">
                <a:cs typeface="Calibri"/>
              </a:rPr>
              <a:t> </a:t>
            </a:r>
            <a:r>
              <a:rPr lang="en-CA" dirty="0" err="1">
                <a:cs typeface="Calibri"/>
              </a:rPr>
              <a:t>quelques-unes</a:t>
            </a:r>
            <a:r>
              <a:rPr lang="en-CA" dirty="0">
                <a:cs typeface="Calibri"/>
              </a:rPr>
              <a:t> :</a:t>
            </a:r>
          </a:p>
          <a:p>
            <a:endParaRPr lang="en-CA" dirty="0"/>
          </a:p>
          <a:p>
            <a:pPr marL="171450" indent="-171450">
              <a:buFont typeface="Arial"/>
              <a:buChar char="•"/>
            </a:pPr>
            <a:r>
              <a:rPr lang="en-CA" b="1" dirty="0"/>
              <a:t>Vous </a:t>
            </a:r>
            <a:r>
              <a:rPr lang="en-CA" b="1" dirty="0" err="1"/>
              <a:t>avez</a:t>
            </a:r>
            <a:r>
              <a:rPr lang="en-CA" b="1" dirty="0"/>
              <a:t> le droit à la vie, à la </a:t>
            </a:r>
            <a:r>
              <a:rPr lang="en-CA" b="1" dirty="0" err="1"/>
              <a:t>sûreté</a:t>
            </a:r>
            <a:r>
              <a:rPr lang="en-CA" b="1" dirty="0"/>
              <a:t>, à </a:t>
            </a:r>
            <a:r>
              <a:rPr lang="en-CA" b="1" dirty="0" err="1"/>
              <a:t>l’intégrité</a:t>
            </a:r>
            <a:r>
              <a:rPr lang="en-CA" b="1" dirty="0"/>
              <a:t> et à la liberté.</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d’être protégé </a:t>
            </a:r>
            <a:r>
              <a:rPr lang="en-CA" dirty="0" err="1"/>
              <a:t>contre</a:t>
            </a:r>
            <a:r>
              <a:rPr lang="en-CA" dirty="0"/>
              <a:t> les menaces </a:t>
            </a:r>
            <a:r>
              <a:rPr lang="en-CA" dirty="0" err="1"/>
              <a:t>d’agression</a:t>
            </a:r>
            <a:r>
              <a:rPr lang="en-CA" dirty="0"/>
              <a:t> </a:t>
            </a:r>
            <a:r>
              <a:rPr lang="en-CA" dirty="0" err="1"/>
              <a:t>ainsi</a:t>
            </a:r>
            <a:r>
              <a:rPr lang="en-CA" dirty="0"/>
              <a:t> que </a:t>
            </a:r>
            <a:r>
              <a:rPr lang="en-CA" dirty="0" err="1"/>
              <a:t>contre</a:t>
            </a:r>
            <a:r>
              <a:rPr lang="en-CA" dirty="0"/>
              <a:t> les </a:t>
            </a:r>
            <a:r>
              <a:rPr lang="en-CA" dirty="0" err="1"/>
              <a:t>agressions</a:t>
            </a:r>
            <a:r>
              <a:rPr lang="en-CA" dirty="0"/>
              <a:t> physiques et </a:t>
            </a:r>
            <a:r>
              <a:rPr lang="en-CA" dirty="0" err="1"/>
              <a:t>psychologiques</a:t>
            </a:r>
            <a:r>
              <a:rPr lang="en-CA" dirty="0"/>
              <a:t>.</a:t>
            </a:r>
            <a:endParaRPr lang="en-CA" dirty="0">
              <a:cs typeface="+mn-lt"/>
            </a:endParaRPr>
          </a:p>
          <a:p>
            <a:pPr marL="171450" indent="-171450">
              <a:buFont typeface="Arial"/>
              <a:buChar char="•"/>
            </a:pPr>
            <a:r>
              <a:rPr lang="en-CA" b="1" dirty="0"/>
              <a:t>Vous </a:t>
            </a:r>
            <a:r>
              <a:rPr lang="en-CA" b="1" dirty="0" err="1"/>
              <a:t>avez</a:t>
            </a:r>
            <a:r>
              <a:rPr lang="en-CA" b="1" dirty="0"/>
              <a:t> le droit à la liberté de conscience et de religion.</a:t>
            </a:r>
            <a:br>
              <a:rPr lang="en-CA" b="1"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pratiquer</a:t>
            </a:r>
            <a:r>
              <a:rPr lang="en-CA" dirty="0"/>
              <a:t> la religion de </a:t>
            </a:r>
            <a:r>
              <a:rPr lang="en-CA" dirty="0" err="1"/>
              <a:t>votre</a:t>
            </a:r>
            <a:r>
              <a:rPr lang="en-CA" dirty="0"/>
              <a:t> </a:t>
            </a:r>
            <a:r>
              <a:rPr lang="en-CA" dirty="0" err="1"/>
              <a:t>choix</a:t>
            </a:r>
            <a:r>
              <a:rPr lang="en-CA" dirty="0"/>
              <a:t> </a:t>
            </a:r>
            <a:r>
              <a:rPr lang="en-CA" dirty="0" err="1"/>
              <a:t>ou</a:t>
            </a:r>
            <a:r>
              <a:rPr lang="en-CA" dirty="0"/>
              <a:t> de ne pas </a:t>
            </a:r>
            <a:r>
              <a:rPr lang="en-CA" dirty="0" err="1"/>
              <a:t>adhérer</a:t>
            </a:r>
            <a:r>
              <a:rPr lang="en-CA" dirty="0"/>
              <a:t> à </a:t>
            </a:r>
            <a:r>
              <a:rPr lang="en-CA" dirty="0" err="1"/>
              <a:t>une</a:t>
            </a:r>
            <a:r>
              <a:rPr lang="en-CA" dirty="0"/>
              <a:t> </a:t>
            </a:r>
            <a:r>
              <a:rPr lang="en-CA" dirty="0" err="1"/>
              <a:t>croyance</a:t>
            </a:r>
            <a:r>
              <a:rPr lang="en-CA" dirty="0"/>
              <a:t> </a:t>
            </a:r>
            <a:r>
              <a:rPr lang="en-CA" dirty="0" err="1"/>
              <a:t>ou</a:t>
            </a:r>
            <a:r>
              <a:rPr lang="en-CA" dirty="0"/>
              <a:t> à </a:t>
            </a:r>
            <a:r>
              <a:rPr lang="en-CA" dirty="0" err="1"/>
              <a:t>une</a:t>
            </a:r>
            <a:r>
              <a:rPr lang="en-CA" dirty="0"/>
              <a:t> religion. La liberté de religion </a:t>
            </a:r>
            <a:r>
              <a:rPr lang="en-CA" dirty="0" err="1"/>
              <a:t>signifie</a:t>
            </a:r>
            <a:r>
              <a:rPr lang="en-CA" dirty="0"/>
              <a:t> </a:t>
            </a:r>
            <a:r>
              <a:rPr lang="en-CA" dirty="0" err="1"/>
              <a:t>aussi</a:t>
            </a:r>
            <a:r>
              <a:rPr lang="en-CA" dirty="0"/>
              <a:t> que </a:t>
            </a:r>
            <a:r>
              <a:rPr lang="en-CA" dirty="0" err="1"/>
              <a:t>l’État</a:t>
            </a:r>
            <a:r>
              <a:rPr lang="en-CA" dirty="0"/>
              <a:t> ne </a:t>
            </a:r>
            <a:r>
              <a:rPr lang="en-CA" dirty="0" err="1"/>
              <a:t>peut</a:t>
            </a:r>
            <a:r>
              <a:rPr lang="en-CA" dirty="0"/>
              <a:t> imposer </a:t>
            </a:r>
            <a:r>
              <a:rPr lang="en-CA" dirty="0" err="1"/>
              <a:t>une</a:t>
            </a:r>
            <a:r>
              <a:rPr lang="en-CA" dirty="0"/>
              <a:t> religion à la population </a:t>
            </a:r>
            <a:r>
              <a:rPr lang="en-CA" dirty="0" err="1"/>
              <a:t>ou</a:t>
            </a:r>
            <a:r>
              <a:rPr lang="en-CA" dirty="0"/>
              <a:t> </a:t>
            </a:r>
            <a:r>
              <a:rPr lang="en-CA" dirty="0" err="1"/>
              <a:t>favoriser</a:t>
            </a:r>
            <a:r>
              <a:rPr lang="en-CA" dirty="0"/>
              <a:t> </a:t>
            </a:r>
            <a:r>
              <a:rPr lang="en-CA" dirty="0" err="1"/>
              <a:t>une</a:t>
            </a:r>
            <a:r>
              <a:rPr lang="en-CA" dirty="0"/>
              <a:t> religion plus </a:t>
            </a:r>
            <a:r>
              <a:rPr lang="en-CA" dirty="0" err="1"/>
              <a:t>qu’une</a:t>
            </a:r>
            <a:r>
              <a:rPr lang="en-CA" dirty="0"/>
              <a:t> </a:t>
            </a:r>
            <a:r>
              <a:rPr lang="en-CA" dirty="0" err="1"/>
              <a:t>autre</a:t>
            </a:r>
            <a:r>
              <a:rPr lang="en-CA" dirty="0"/>
              <a:t>.</a:t>
            </a:r>
            <a:endParaRPr lang="en-CA" dirty="0">
              <a:cs typeface="+mn-lt"/>
            </a:endParaRPr>
          </a:p>
          <a:p>
            <a:pPr marL="171450" indent="-171450">
              <a:buFont typeface="Arial"/>
              <a:buChar char="•"/>
            </a:pPr>
            <a:r>
              <a:rPr lang="en-CA" b="1" dirty="0"/>
              <a:t>Vous </a:t>
            </a:r>
            <a:r>
              <a:rPr lang="en-CA" b="1" dirty="0" err="1"/>
              <a:t>avez</a:t>
            </a:r>
            <a:r>
              <a:rPr lang="en-CA" b="1" dirty="0"/>
              <a:t> le droit à la liberté de </a:t>
            </a:r>
            <a:r>
              <a:rPr lang="en-CA" b="1" dirty="0" err="1"/>
              <a:t>réunion</a:t>
            </a:r>
            <a:r>
              <a:rPr lang="en-CA" b="1" dirty="0"/>
              <a:t> et </a:t>
            </a:r>
            <a:r>
              <a:rPr lang="en-CA" b="1" dirty="0" err="1"/>
              <a:t>d’association</a:t>
            </a:r>
            <a:r>
              <a:rPr lang="en-CA" b="1" dirty="0"/>
              <a:t>.</a:t>
            </a:r>
            <a:br>
              <a:rPr lang="en-CA" b="1"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participer</a:t>
            </a:r>
            <a:r>
              <a:rPr lang="en-CA" dirty="0"/>
              <a:t> à </a:t>
            </a:r>
            <a:r>
              <a:rPr lang="en-CA" dirty="0" err="1"/>
              <a:t>une</a:t>
            </a:r>
            <a:r>
              <a:rPr lang="en-CA" dirty="0"/>
              <a:t> manifestation </a:t>
            </a:r>
            <a:r>
              <a:rPr lang="en-CA" dirty="0" err="1"/>
              <a:t>pacifique</a:t>
            </a:r>
            <a:r>
              <a:rPr lang="en-CA" dirty="0"/>
              <a:t> et </a:t>
            </a:r>
            <a:r>
              <a:rPr lang="en-CA" dirty="0" err="1"/>
              <a:t>vous</a:t>
            </a:r>
            <a:r>
              <a:rPr lang="en-CA" dirty="0"/>
              <a:t> </a:t>
            </a:r>
            <a:r>
              <a:rPr lang="en-CA" dirty="0" err="1"/>
              <a:t>avez</a:t>
            </a:r>
            <a:r>
              <a:rPr lang="en-CA" dirty="0"/>
              <a:t> le droit d’être </a:t>
            </a:r>
            <a:r>
              <a:rPr lang="en-CA" dirty="0" err="1"/>
              <a:t>membre</a:t>
            </a:r>
            <a:r>
              <a:rPr lang="en-CA" dirty="0"/>
              <a:t> d’un </a:t>
            </a:r>
            <a:r>
              <a:rPr lang="en-CA" dirty="0" err="1"/>
              <a:t>syndicat</a:t>
            </a:r>
            <a:r>
              <a:rPr lang="en-CA" dirty="0"/>
              <a:t> </a:t>
            </a:r>
            <a:r>
              <a:rPr lang="en-CA" dirty="0" err="1"/>
              <a:t>ou</a:t>
            </a:r>
            <a:r>
              <a:rPr lang="en-CA" dirty="0"/>
              <a:t> </a:t>
            </a:r>
            <a:r>
              <a:rPr lang="en-CA" dirty="0" err="1"/>
              <a:t>d’une</a:t>
            </a:r>
            <a:r>
              <a:rPr lang="en-CA" dirty="0"/>
              <a:t> association.</a:t>
            </a:r>
            <a:endParaRPr lang="en-CA" dirty="0">
              <a:cs typeface="+mn-lt"/>
            </a:endParaRPr>
          </a:p>
          <a:p>
            <a:pPr marL="171450" indent="-171450">
              <a:buFont typeface="Arial"/>
              <a:buChar char="•"/>
            </a:pPr>
            <a:r>
              <a:rPr lang="en-CA" b="1" dirty="0"/>
              <a:t>Vous </a:t>
            </a:r>
            <a:r>
              <a:rPr lang="en-CA" b="1" dirty="0" err="1"/>
              <a:t>avez</a:t>
            </a:r>
            <a:r>
              <a:rPr lang="en-CA" b="1" dirty="0"/>
              <a:t> le droit au respect de </a:t>
            </a:r>
            <a:r>
              <a:rPr lang="en-CA" b="1" dirty="0" err="1"/>
              <a:t>votre</a:t>
            </a:r>
            <a:r>
              <a:rPr lang="en-CA" b="1" dirty="0"/>
              <a:t> </a:t>
            </a:r>
            <a:r>
              <a:rPr lang="en-CA" b="1" dirty="0" err="1"/>
              <a:t>dignité</a:t>
            </a:r>
            <a:r>
              <a:rPr lang="en-CA" b="1" dirty="0"/>
              <a:t>, de </a:t>
            </a:r>
            <a:r>
              <a:rPr lang="en-CA" b="1" dirty="0" err="1"/>
              <a:t>votre</a:t>
            </a:r>
            <a:r>
              <a:rPr lang="en-CA" b="1" dirty="0"/>
              <a:t> </a:t>
            </a:r>
            <a:r>
              <a:rPr lang="en-CA" b="1" dirty="0" err="1"/>
              <a:t>honneur</a:t>
            </a:r>
            <a:r>
              <a:rPr lang="en-CA" b="1" dirty="0"/>
              <a:t> et de </a:t>
            </a:r>
            <a:r>
              <a:rPr lang="en-CA" b="1" dirty="0" err="1"/>
              <a:t>votre</a:t>
            </a:r>
            <a:r>
              <a:rPr lang="en-CA" b="1" dirty="0"/>
              <a:t> </a:t>
            </a:r>
            <a:r>
              <a:rPr lang="en-CA" b="1" dirty="0" err="1"/>
              <a:t>réputation</a:t>
            </a:r>
            <a:r>
              <a:rPr lang="en-CA" b="1" dirty="0"/>
              <a:t>.</a:t>
            </a:r>
            <a:br>
              <a:rPr lang="en-CA" b="1" dirty="0">
                <a:cs typeface="+mn-lt"/>
              </a:rPr>
            </a:br>
            <a:r>
              <a:rPr lang="en-CA" dirty="0"/>
              <a:t>Par </a:t>
            </a:r>
            <a:r>
              <a:rPr lang="en-CA" dirty="0" err="1"/>
              <a:t>exemple</a:t>
            </a:r>
            <a:r>
              <a:rPr lang="en-CA" dirty="0"/>
              <a:t>, </a:t>
            </a:r>
            <a:r>
              <a:rPr lang="en-CA" dirty="0" err="1"/>
              <a:t>une</a:t>
            </a:r>
            <a:r>
              <a:rPr lang="en-CA" dirty="0"/>
              <a:t> </a:t>
            </a:r>
            <a:r>
              <a:rPr lang="en-CA" dirty="0" err="1"/>
              <a:t>personne</a:t>
            </a:r>
            <a:r>
              <a:rPr lang="en-CA" dirty="0"/>
              <a:t> ne </a:t>
            </a:r>
            <a:r>
              <a:rPr lang="en-CA" dirty="0" err="1"/>
              <a:t>peut</a:t>
            </a:r>
            <a:r>
              <a:rPr lang="en-CA" dirty="0"/>
              <a:t> </a:t>
            </a:r>
            <a:r>
              <a:rPr lang="en-CA" dirty="0" err="1"/>
              <a:t>publier</a:t>
            </a:r>
            <a:r>
              <a:rPr lang="en-CA" dirty="0"/>
              <a:t> de </a:t>
            </a:r>
            <a:r>
              <a:rPr lang="en-CA" dirty="0" err="1"/>
              <a:t>fausses</a:t>
            </a:r>
            <a:r>
              <a:rPr lang="en-CA" dirty="0"/>
              <a:t> </a:t>
            </a:r>
            <a:r>
              <a:rPr lang="en-CA" dirty="0" err="1"/>
              <a:t>informations</a:t>
            </a:r>
            <a:r>
              <a:rPr lang="en-CA" dirty="0"/>
              <a:t> à </a:t>
            </a:r>
            <a:r>
              <a:rPr lang="en-CA" dirty="0" err="1"/>
              <a:t>votre</a:t>
            </a:r>
            <a:r>
              <a:rPr lang="en-CA" dirty="0"/>
              <a:t> </a:t>
            </a:r>
            <a:r>
              <a:rPr lang="en-CA" dirty="0" err="1"/>
              <a:t>sujet</a:t>
            </a:r>
            <a:r>
              <a:rPr lang="en-CA" dirty="0"/>
              <a:t>.</a:t>
            </a:r>
            <a:endParaRPr lang="en-CA" dirty="0">
              <a:cs typeface="+mn-lt"/>
            </a:endParaRPr>
          </a:p>
          <a:p>
            <a:pPr marL="171450" indent="-171450">
              <a:buFont typeface="Arial"/>
              <a:buChar char="•"/>
            </a:pPr>
            <a:r>
              <a:rPr lang="en-CA" b="1" dirty="0"/>
              <a:t>Vous </a:t>
            </a:r>
            <a:r>
              <a:rPr lang="en-CA" b="1" dirty="0" err="1"/>
              <a:t>avez</a:t>
            </a:r>
            <a:r>
              <a:rPr lang="en-CA" b="1" dirty="0"/>
              <a:t> le droit au respect de </a:t>
            </a:r>
            <a:r>
              <a:rPr lang="en-CA" b="1" dirty="0" err="1"/>
              <a:t>votre</a:t>
            </a:r>
            <a:r>
              <a:rPr lang="en-CA" b="1" dirty="0"/>
              <a:t> vie </a:t>
            </a:r>
            <a:r>
              <a:rPr lang="en-CA" b="1" dirty="0" err="1"/>
              <a:t>privée</a:t>
            </a:r>
            <a:r>
              <a:rPr lang="en-CA" b="1" dirty="0"/>
              <a:t>.</a:t>
            </a:r>
            <a:br>
              <a:rPr lang="en-CA" dirty="0">
                <a:cs typeface="+mn-lt"/>
              </a:rPr>
            </a:br>
            <a:r>
              <a:rPr lang="en-CA" dirty="0"/>
              <a:t>Par </a:t>
            </a:r>
            <a:r>
              <a:rPr lang="en-CA" dirty="0" err="1"/>
              <a:t>exemple</a:t>
            </a:r>
            <a:r>
              <a:rPr lang="en-CA" dirty="0"/>
              <a:t>, </a:t>
            </a:r>
            <a:r>
              <a:rPr lang="en-CA" dirty="0" err="1"/>
              <a:t>vous</a:t>
            </a:r>
            <a:r>
              <a:rPr lang="en-CA" dirty="0"/>
              <a:t> </a:t>
            </a:r>
            <a:r>
              <a:rPr lang="en-CA" dirty="0" err="1"/>
              <a:t>avez</a:t>
            </a:r>
            <a:r>
              <a:rPr lang="en-CA" dirty="0"/>
              <a:t> le droit de </a:t>
            </a:r>
            <a:r>
              <a:rPr lang="en-CA" dirty="0" err="1"/>
              <a:t>protéger</a:t>
            </a:r>
            <a:r>
              <a:rPr lang="en-CA" dirty="0"/>
              <a:t> </a:t>
            </a:r>
            <a:r>
              <a:rPr lang="en-CA" dirty="0" err="1"/>
              <a:t>votre</a:t>
            </a:r>
            <a:r>
              <a:rPr lang="en-CA" dirty="0"/>
              <a:t> </a:t>
            </a:r>
            <a:r>
              <a:rPr lang="en-CA" dirty="0" err="1"/>
              <a:t>intimité</a:t>
            </a:r>
            <a:r>
              <a:rPr lang="en-CA" dirty="0"/>
              <a:t>, tant </a:t>
            </a:r>
            <a:r>
              <a:rPr lang="en-CA" dirty="0" err="1"/>
              <a:t>votre</a:t>
            </a:r>
            <a:r>
              <a:rPr lang="en-CA" dirty="0"/>
              <a:t> domicile que </a:t>
            </a:r>
            <a:r>
              <a:rPr lang="en-CA" dirty="0" err="1"/>
              <a:t>votre</a:t>
            </a:r>
            <a:r>
              <a:rPr lang="en-CA" dirty="0"/>
              <a:t> </a:t>
            </a:r>
            <a:r>
              <a:rPr lang="en-CA" dirty="0" err="1"/>
              <a:t>intégrité</a:t>
            </a:r>
            <a:r>
              <a:rPr lang="en-CA" dirty="0"/>
              <a:t> physique, que </a:t>
            </a:r>
            <a:r>
              <a:rPr lang="en-CA" dirty="0" err="1"/>
              <a:t>ce</a:t>
            </a:r>
            <a:r>
              <a:rPr lang="en-CA" dirty="0"/>
              <a:t> </a:t>
            </a:r>
            <a:r>
              <a:rPr lang="en-CA" dirty="0" err="1"/>
              <a:t>soit</a:t>
            </a:r>
            <a:r>
              <a:rPr lang="en-CA" dirty="0"/>
              <a:t> les </a:t>
            </a:r>
            <a:r>
              <a:rPr lang="en-CA" dirty="0" err="1"/>
              <a:t>fouilles</a:t>
            </a:r>
            <a:r>
              <a:rPr lang="en-CA" dirty="0"/>
              <a:t> de </a:t>
            </a:r>
            <a:r>
              <a:rPr lang="en-CA" dirty="0" err="1"/>
              <a:t>votre</a:t>
            </a:r>
            <a:r>
              <a:rPr lang="en-CA" dirty="0"/>
              <a:t> domicile </a:t>
            </a:r>
            <a:r>
              <a:rPr lang="en-CA" dirty="0" err="1"/>
              <a:t>ou</a:t>
            </a:r>
            <a:r>
              <a:rPr lang="en-CA" dirty="0"/>
              <a:t> </a:t>
            </a:r>
            <a:r>
              <a:rPr lang="en-CA" dirty="0" err="1"/>
              <a:t>une</a:t>
            </a:r>
            <a:r>
              <a:rPr lang="en-CA" dirty="0"/>
              <a:t> prise de sang sans </a:t>
            </a:r>
            <a:r>
              <a:rPr lang="en-CA" dirty="0" err="1"/>
              <a:t>votre</a:t>
            </a:r>
            <a:r>
              <a:rPr lang="en-CA" dirty="0"/>
              <a:t> </a:t>
            </a:r>
            <a:r>
              <a:rPr lang="en-CA" dirty="0" err="1"/>
              <a:t>consentement</a:t>
            </a:r>
            <a:r>
              <a:rPr lang="en-CA" dirty="0"/>
              <a:t>.</a:t>
            </a:r>
            <a:endParaRPr lang="en-CA" dirty="0">
              <a:cs typeface="+mn-lt"/>
            </a:endParaRPr>
          </a:p>
          <a:p>
            <a:pPr marL="171450" indent="-171450">
              <a:buFont typeface="Arial"/>
              <a:buChar char="•"/>
            </a:pPr>
            <a:r>
              <a:rPr lang="en-CA" b="1" dirty="0"/>
              <a:t>Vous </a:t>
            </a:r>
            <a:r>
              <a:rPr lang="en-CA" b="1" dirty="0" err="1"/>
              <a:t>avez</a:t>
            </a:r>
            <a:r>
              <a:rPr lang="en-CA" b="1" dirty="0"/>
              <a:t> droit à </a:t>
            </a:r>
            <a:r>
              <a:rPr lang="en-CA" b="1" dirty="0" err="1"/>
              <a:t>ce</a:t>
            </a:r>
            <a:r>
              <a:rPr lang="en-CA" b="1" dirty="0"/>
              <a:t> que les </a:t>
            </a:r>
            <a:r>
              <a:rPr lang="en-CA" b="1" dirty="0" err="1"/>
              <a:t>renseignements</a:t>
            </a:r>
            <a:r>
              <a:rPr lang="en-CA" b="1" dirty="0"/>
              <a:t> que </a:t>
            </a:r>
            <a:r>
              <a:rPr lang="en-CA" b="1" dirty="0" err="1"/>
              <a:t>vous</a:t>
            </a:r>
            <a:r>
              <a:rPr lang="en-CA" b="1" dirty="0"/>
              <a:t> </a:t>
            </a:r>
            <a:r>
              <a:rPr lang="en-CA" b="1" dirty="0" err="1"/>
              <a:t>donnez</a:t>
            </a:r>
            <a:r>
              <a:rPr lang="en-CA" b="1" dirty="0"/>
              <a:t> à </a:t>
            </a:r>
            <a:r>
              <a:rPr lang="en-CA" b="1" dirty="0" err="1"/>
              <a:t>certains</a:t>
            </a:r>
            <a:r>
              <a:rPr lang="en-CA" b="1" dirty="0"/>
              <a:t> </a:t>
            </a:r>
            <a:r>
              <a:rPr lang="en-CA" b="1" dirty="0" err="1"/>
              <a:t>professionnels</a:t>
            </a:r>
            <a:r>
              <a:rPr lang="en-CA" b="1" dirty="0"/>
              <a:t> dans le cadre de </a:t>
            </a:r>
            <a:r>
              <a:rPr lang="en-CA" b="1" dirty="0" err="1"/>
              <a:t>leurs</a:t>
            </a:r>
            <a:r>
              <a:rPr lang="en-CA" b="1" dirty="0"/>
              <a:t> </a:t>
            </a:r>
            <a:r>
              <a:rPr lang="en-CA" b="1" dirty="0" err="1"/>
              <a:t>fonctions</a:t>
            </a:r>
            <a:r>
              <a:rPr lang="en-CA" b="1" dirty="0"/>
              <a:t> </a:t>
            </a:r>
            <a:r>
              <a:rPr lang="en-CA" b="1" dirty="0" err="1"/>
              <a:t>demeurent</a:t>
            </a:r>
            <a:r>
              <a:rPr lang="en-CA" b="1" dirty="0"/>
              <a:t> </a:t>
            </a:r>
            <a:r>
              <a:rPr lang="en-CA" b="1" dirty="0" err="1"/>
              <a:t>confidentiels</a:t>
            </a:r>
            <a:r>
              <a:rPr lang="en-CA" b="1" dirty="0"/>
              <a:t>.</a:t>
            </a:r>
            <a:br>
              <a:rPr lang="en-CA" b="1" dirty="0">
                <a:cs typeface="+mn-lt"/>
              </a:rPr>
            </a:br>
            <a:r>
              <a:rPr lang="en-CA" dirty="0"/>
              <a:t>Par </a:t>
            </a:r>
            <a:r>
              <a:rPr lang="en-CA" dirty="0" err="1"/>
              <a:t>exemple</a:t>
            </a:r>
            <a:r>
              <a:rPr lang="en-CA" dirty="0"/>
              <a:t>, les </a:t>
            </a:r>
            <a:r>
              <a:rPr lang="en-CA" dirty="0" err="1"/>
              <a:t>renseignements</a:t>
            </a:r>
            <a:r>
              <a:rPr lang="en-CA" dirty="0"/>
              <a:t> que </a:t>
            </a:r>
            <a:r>
              <a:rPr lang="en-CA" dirty="0" err="1"/>
              <a:t>vous</a:t>
            </a:r>
            <a:r>
              <a:rPr lang="en-CA" dirty="0"/>
              <a:t> </a:t>
            </a:r>
            <a:r>
              <a:rPr lang="en-CA" dirty="0" err="1"/>
              <a:t>divulguez</a:t>
            </a:r>
            <a:r>
              <a:rPr lang="en-CA" dirty="0"/>
              <a:t> à </a:t>
            </a:r>
            <a:r>
              <a:rPr lang="en-CA" dirty="0" err="1"/>
              <a:t>votre</a:t>
            </a:r>
            <a:r>
              <a:rPr lang="en-CA" dirty="0"/>
              <a:t> </a:t>
            </a:r>
            <a:r>
              <a:rPr lang="en-CA" dirty="0" err="1"/>
              <a:t>médecin</a:t>
            </a:r>
            <a:r>
              <a:rPr lang="en-CA" dirty="0"/>
              <a:t> </a:t>
            </a:r>
            <a:r>
              <a:rPr lang="en-CA" dirty="0" err="1"/>
              <a:t>lors</a:t>
            </a:r>
            <a:r>
              <a:rPr lang="en-CA" dirty="0"/>
              <a:t> </a:t>
            </a:r>
            <a:r>
              <a:rPr lang="en-CA" dirty="0" err="1"/>
              <a:t>d’une</a:t>
            </a:r>
            <a:r>
              <a:rPr lang="en-CA" dirty="0"/>
              <a:t> consultation </a:t>
            </a:r>
            <a:r>
              <a:rPr lang="en-CA" dirty="0" err="1"/>
              <a:t>sont</a:t>
            </a:r>
            <a:r>
              <a:rPr lang="en-CA" dirty="0"/>
              <a:t> protégés par le secret </a:t>
            </a:r>
            <a:r>
              <a:rPr lang="en-CA" dirty="0" err="1"/>
              <a:t>professionnel</a:t>
            </a:r>
            <a:r>
              <a:rPr lang="en-CA" dirty="0"/>
              <a:t>. : </a:t>
            </a:r>
            <a:endParaRPr lang="en-CA" dirty="0">
              <a:cs typeface="Calibri"/>
            </a:endParaRPr>
          </a:p>
          <a:p>
            <a:endParaRPr lang="en-CA" dirty="0">
              <a:cs typeface="Calibri"/>
            </a:endParaRPr>
          </a:p>
          <a:p>
            <a:endParaRPr lang="en-CA" b="1" dirty="0">
              <a:cs typeface="Calibri"/>
            </a:endParaRPr>
          </a:p>
          <a:p>
            <a:r>
              <a:rPr lang="en-CA" b="1" dirty="0"/>
              <a:t>RESSOURCES </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Page sur le site web de la Commission des droits de la </a:t>
            </a:r>
            <a:r>
              <a:rPr lang="en-CA" dirty="0" err="1"/>
              <a:t>personne</a:t>
            </a:r>
            <a:r>
              <a:rPr lang="en-CA" dirty="0"/>
              <a:t> et des droits de la jeunesse relative à la discrimination : </a:t>
            </a:r>
            <a:r>
              <a:rPr lang="en-CA" b="0" dirty="0">
                <a:hlinkClick r:id="rId3"/>
              </a:rPr>
              <a:t>https://www.cdpdj.qc.ca/fr/formation/accommodement/Pages/html/motifs-discrimination.html</a:t>
            </a:r>
            <a:endParaRPr lang="en-CA" dirty="0">
              <a:cs typeface="Calibri"/>
            </a:endParaRPr>
          </a:p>
          <a:p>
            <a:pPr marL="171450" indent="-171450">
              <a:buFont typeface="Arial,Sans-Serif" panose="020B0604020202020204" pitchFamily="34" charset="0"/>
              <a:buChar char="•"/>
            </a:pPr>
            <a:r>
              <a:rPr lang="en-CA" dirty="0">
                <a:hlinkClick r:id="rId4"/>
              </a:rPr>
              <a:t>https://www.cdpdj.qc.ca/fr/vos-droits/qu-est-ce-que/libertes-et-droits-fondamentaux</a:t>
            </a:r>
            <a:r>
              <a:rPr lang="en-CA" dirty="0"/>
              <a:t> </a:t>
            </a:r>
            <a:endParaRPr lang="fr-CA" dirty="0"/>
          </a:p>
          <a:p>
            <a:pPr marL="171450" indent="-171450">
              <a:buFont typeface="Arial,Sans-Serif" panose="020B0604020202020204" pitchFamily="34" charset="0"/>
              <a:buChar char="•"/>
            </a:pPr>
            <a:endParaRPr lang="fr-CA" dirty="0"/>
          </a:p>
          <a:p>
            <a:endParaRPr lang="en-CA" dirty="0">
              <a:cs typeface="Calibri"/>
            </a:endParaRPr>
          </a:p>
          <a:p>
            <a:r>
              <a:rPr lang="en-CA" b="1" dirty="0"/>
              <a:t>SOURCES</a:t>
            </a:r>
          </a:p>
          <a:p>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(motifs de discrimination et interdiction de la discrimination)</a:t>
            </a:r>
          </a:p>
          <a:p>
            <a:endParaRPr lang="en-CA" dirty="0">
              <a:cs typeface="Calibri" panose="020F0502020204030204"/>
            </a:endParaRPr>
          </a:p>
          <a:p>
            <a:pPr marL="171450" indent="-171450">
              <a:buFont typeface="Arial" panose="020B0604020202020204" pitchFamily="34" charset="0"/>
              <a:buChar char="•"/>
            </a:pPr>
            <a:endParaRPr lang="en-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88F1D940-6726-445C-B61F-39B95AD200CC}" type="slidenum">
              <a:rPr lang="fr-FR" smtClean="0"/>
              <a:t>9</a:t>
            </a:fld>
            <a:endParaRPr lang="fr-FR"/>
          </a:p>
        </p:txBody>
      </p:sp>
    </p:spTree>
    <p:extLst>
      <p:ext uri="{BB962C8B-B14F-4D97-AF65-F5344CB8AC3E}">
        <p14:creationId xmlns:p14="http://schemas.microsoft.com/office/powerpoint/2010/main" val="79673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4245" y="1844824"/>
            <a:ext cx="1920000" cy="1440000"/>
          </a:xfrm>
          <a:prstGeom prst="rect">
            <a:avLst/>
          </a:prstGeom>
        </p:spPr>
      </p:pic>
      <p:sp>
        <p:nvSpPr>
          <p:cNvPr id="2" name="Titre 1"/>
          <p:cNvSpPr>
            <a:spLocks noGrp="1"/>
          </p:cNvSpPr>
          <p:nvPr>
            <p:ph type="ctrTitle"/>
          </p:nvPr>
        </p:nvSpPr>
        <p:spPr>
          <a:xfrm>
            <a:off x="719403" y="764705"/>
            <a:ext cx="10363200" cy="1470025"/>
          </a:xfrm>
        </p:spPr>
        <p:txBody>
          <a:bodyPr/>
          <a:lstStyle>
            <a:lvl1pPr algn="ctr">
              <a:defRPr lang="fr-FR" sz="5400" kern="1000" smtClean="0">
                <a:ln w="18415" cmpd="sng">
                  <a:solidFill>
                    <a:srgbClr val="FFFFFF"/>
                  </a:solidFill>
                  <a:prstDash val="solid"/>
                </a:ln>
                <a:solidFill>
                  <a:schemeClr val="accent6">
                    <a:lumMod val="75000"/>
                  </a:schemeClr>
                </a:solidFill>
                <a:latin typeface="Arial" pitchFamily="34" charset="0"/>
                <a:ea typeface="+mn-ea"/>
                <a:cs typeface="Arial" pitchFamily="34" charset="0"/>
              </a:defRPr>
            </a:lvl1pPr>
          </a:lstStyle>
          <a:p>
            <a:r>
              <a:rPr lang="fr-FR"/>
              <a:t>Modifiez le style du titre</a:t>
            </a:r>
            <a:endParaRPr lang="fr-CA"/>
          </a:p>
        </p:txBody>
      </p:sp>
      <p:sp>
        <p:nvSpPr>
          <p:cNvPr id="3" name="Sous-titre 2"/>
          <p:cNvSpPr>
            <a:spLocks noGrp="1"/>
          </p:cNvSpPr>
          <p:nvPr>
            <p:ph type="subTitle" idx="1" hasCustomPrompt="1"/>
          </p:nvPr>
        </p:nvSpPr>
        <p:spPr>
          <a:xfrm>
            <a:off x="8112224" y="1860974"/>
            <a:ext cx="2304256" cy="1423851"/>
          </a:xfrm>
        </p:spPr>
        <p:txBody>
          <a:bodyPr>
            <a:no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sous-titres</a:t>
            </a:r>
          </a:p>
        </p:txBody>
      </p:sp>
      <p:pic>
        <p:nvPicPr>
          <p:cNvPr id="5" name="Image 4"/>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48129" y="5949281"/>
            <a:ext cx="3720073" cy="535793"/>
          </a:xfrm>
          <a:prstGeom prst="rect">
            <a:avLst/>
          </a:prstGeom>
        </p:spPr>
      </p:pic>
    </p:spTree>
    <p:extLst>
      <p:ext uri="{BB962C8B-B14F-4D97-AF65-F5344CB8AC3E}">
        <p14:creationId xmlns:p14="http://schemas.microsoft.com/office/powerpoint/2010/main" val="32184476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269611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89825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nds simp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CA"/>
          </a:p>
        </p:txBody>
      </p:sp>
      <p:sp>
        <p:nvSpPr>
          <p:cNvPr id="4" name="Espace réservé du numéro de diapositive 3"/>
          <p:cNvSpPr>
            <a:spLocks noGrp="1"/>
          </p:cNvSpPr>
          <p:nvPr>
            <p:ph type="sldNum" sz="quarter" idx="11"/>
          </p:nvPr>
        </p:nvSpPr>
        <p:spPr/>
        <p:txBody>
          <a:bodyPr/>
          <a:lstStyle/>
          <a:p>
            <a:fld id="{EB69D682-573B-416E-8C7C-494F8969C1B3}" type="slidenum">
              <a:rPr lang="fr-CA" smtClean="0"/>
              <a:pPr/>
              <a:t>‹N°›</a:t>
            </a:fld>
            <a:endParaRPr lang="fr-CA"/>
          </a:p>
        </p:txBody>
      </p:sp>
    </p:spTree>
    <p:extLst>
      <p:ext uri="{BB962C8B-B14F-4D97-AF65-F5344CB8AC3E}">
        <p14:creationId xmlns:p14="http://schemas.microsoft.com/office/powerpoint/2010/main" val="186281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nds simp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CA"/>
          </a:p>
        </p:txBody>
      </p:sp>
      <p:sp>
        <p:nvSpPr>
          <p:cNvPr id="4" name="Espace réservé du numéro de diapositive 3"/>
          <p:cNvSpPr>
            <a:spLocks noGrp="1"/>
          </p:cNvSpPr>
          <p:nvPr>
            <p:ph type="sldNum" sz="quarter" idx="11"/>
          </p:nvPr>
        </p:nvSpPr>
        <p:spPr/>
        <p:txBody>
          <a:bodyPr/>
          <a:lstStyle/>
          <a:p>
            <a:fld id="{EB69D682-573B-416E-8C7C-494F8969C1B3}" type="slidenum">
              <a:rPr lang="fr-CA" smtClean="0"/>
              <a:pPr/>
              <a:t>‹N°›</a:t>
            </a:fld>
            <a:endParaRPr lang="fr-CA"/>
          </a:p>
        </p:txBody>
      </p:sp>
    </p:spTree>
    <p:extLst>
      <p:ext uri="{BB962C8B-B14F-4D97-AF65-F5344CB8AC3E}">
        <p14:creationId xmlns:p14="http://schemas.microsoft.com/office/powerpoint/2010/main" val="225495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nds simp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CA"/>
          </a:p>
        </p:txBody>
      </p:sp>
      <p:sp>
        <p:nvSpPr>
          <p:cNvPr id="4" name="Espace réservé du numéro de diapositive 3"/>
          <p:cNvSpPr>
            <a:spLocks noGrp="1"/>
          </p:cNvSpPr>
          <p:nvPr>
            <p:ph type="sldNum" sz="quarter" idx="11"/>
          </p:nvPr>
        </p:nvSpPr>
        <p:spPr/>
        <p:txBody>
          <a:bodyPr/>
          <a:lstStyle/>
          <a:p>
            <a:fld id="{EB69D682-573B-416E-8C7C-494F8969C1B3}" type="slidenum">
              <a:rPr lang="fr-CA" smtClean="0"/>
              <a:pPr/>
              <a:t>‹N°›</a:t>
            </a:fld>
            <a:endParaRPr lang="fr-CA"/>
          </a:p>
        </p:txBody>
      </p:sp>
    </p:spTree>
    <p:extLst>
      <p:ext uri="{BB962C8B-B14F-4D97-AF65-F5344CB8AC3E}">
        <p14:creationId xmlns:p14="http://schemas.microsoft.com/office/powerpoint/2010/main" val="277796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solidFill>
                  <a:srgbClr val="E46C00"/>
                </a:solidFill>
              </a:defRPr>
            </a:lvl1pPr>
          </a:lstStyle>
          <a:p>
            <a:r>
              <a:rPr lang="fr-FR"/>
              <a:t>Modifiez le style du titre</a:t>
            </a:r>
            <a:endParaRPr lang="fr-CA"/>
          </a:p>
        </p:txBody>
      </p:sp>
      <p:sp>
        <p:nvSpPr>
          <p:cNvPr id="3" name="Espace réservé du contenu 2"/>
          <p:cNvSpPr>
            <a:spLocks noGrp="1"/>
          </p:cNvSpPr>
          <p:nvPr>
            <p:ph idx="1"/>
          </p:nvPr>
        </p:nvSpPr>
        <p:spPr/>
        <p:txBody>
          <a:bodyPr/>
          <a:lstStyle>
            <a:lvl1pPr>
              <a:defRPr>
                <a:solidFill>
                  <a:srgbClr val="333F48"/>
                </a:solidFill>
              </a:defRPr>
            </a:lvl1pPr>
            <a:lvl2pPr>
              <a:defRPr>
                <a:solidFill>
                  <a:srgbClr val="333F48"/>
                </a:solidFill>
              </a:defRPr>
            </a:lvl2pPr>
            <a:lvl3pPr>
              <a:defRPr>
                <a:solidFill>
                  <a:srgbClr val="333F48"/>
                </a:solidFill>
              </a:defRPr>
            </a:lvl3pPr>
            <a:lvl4pPr>
              <a:defRPr>
                <a:solidFill>
                  <a:srgbClr val="333F48"/>
                </a:solidFill>
              </a:defRPr>
            </a:lvl4pPr>
            <a:lvl5pPr>
              <a:defRPr>
                <a:solidFill>
                  <a:srgbClr val="333F48"/>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pied de page 4"/>
          <p:cNvSpPr>
            <a:spLocks noGrp="1"/>
          </p:cNvSpPr>
          <p:nvPr>
            <p:ph type="ftr" sz="quarter" idx="11"/>
          </p:nvPr>
        </p:nvSpPr>
        <p:spPr>
          <a:xfrm>
            <a:off x="1007435" y="6500700"/>
            <a:ext cx="3860800" cy="365125"/>
          </a:xfrm>
        </p:spPr>
        <p:txBody>
          <a:bodyPr/>
          <a:lstStyle>
            <a:lvl1pPr algn="l">
              <a:defRPr>
                <a:solidFill>
                  <a:schemeClr val="bg1"/>
                </a:solidFill>
                <a:latin typeface="Arial" pitchFamily="34" charset="0"/>
                <a:cs typeface="Arial" pitchFamily="34" charset="0"/>
              </a:defRPr>
            </a:lvl1pPr>
          </a:lstStyle>
          <a:p>
            <a:endParaRPr lang="fr-CA"/>
          </a:p>
        </p:txBody>
      </p:sp>
      <p:sp>
        <p:nvSpPr>
          <p:cNvPr id="6" name="Espace réservé du numéro de diapositive 5"/>
          <p:cNvSpPr>
            <a:spLocks noGrp="1"/>
          </p:cNvSpPr>
          <p:nvPr>
            <p:ph type="sldNum" sz="quarter" idx="12"/>
          </p:nvPr>
        </p:nvSpPr>
        <p:spPr>
          <a:xfrm>
            <a:off x="8208235" y="6492876"/>
            <a:ext cx="2844800" cy="365125"/>
          </a:xfrm>
        </p:spPr>
        <p:txBody>
          <a:bodyPr/>
          <a:lstStyle>
            <a:lvl1pPr>
              <a:defRPr>
                <a:solidFill>
                  <a:schemeClr val="bg1"/>
                </a:solidFill>
                <a:latin typeface="Arial" pitchFamily="34" charset="0"/>
                <a:cs typeface="Arial" pitchFamily="34" charset="0"/>
              </a:defRPr>
            </a:lvl1pPr>
          </a:lstStyle>
          <a:p>
            <a:fld id="{EB69D682-573B-416E-8C7C-494F8969C1B3}" type="slidenum">
              <a:rPr lang="fr-CA" smtClean="0"/>
              <a:pPr/>
              <a:t>‹N°›</a:t>
            </a:fld>
            <a:endParaRPr lang="fr-CA"/>
          </a:p>
        </p:txBody>
      </p:sp>
    </p:spTree>
    <p:extLst>
      <p:ext uri="{BB962C8B-B14F-4D97-AF65-F5344CB8AC3E}">
        <p14:creationId xmlns:p14="http://schemas.microsoft.com/office/powerpoint/2010/main" val="27629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251711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4453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329962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108258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288935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20028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1871531" y="5229201"/>
            <a:ext cx="2844800" cy="365125"/>
          </a:xfrm>
          <a:prstGeom prst="rect">
            <a:avLst/>
          </a:prstGeom>
        </p:spPr>
        <p:txBody>
          <a:bodyPr/>
          <a:lstStyle/>
          <a:p>
            <a:fld id="{27C65551-F865-45BB-8641-C10CB5BEA838}" type="datetimeFigureOut">
              <a:rPr lang="fr-CA" smtClean="0"/>
              <a:t>2023-01-09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149778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3" descr="CD12-24_EDUCALOI_Powerpoint «Corpo»-Fond jeunesse orange.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3485" y="0"/>
            <a:ext cx="114321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pied de page 4"/>
          <p:cNvSpPr>
            <a:spLocks noGrp="1"/>
          </p:cNvSpPr>
          <p:nvPr>
            <p:ph type="ftr" sz="quarter" idx="3"/>
          </p:nvPr>
        </p:nvSpPr>
        <p:spPr>
          <a:xfrm>
            <a:off x="1007435" y="6508238"/>
            <a:ext cx="38608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fr-CA"/>
          </a:p>
        </p:txBody>
      </p:sp>
      <p:sp>
        <p:nvSpPr>
          <p:cNvPr id="6" name="Espace réservé du numéro de diapositive 5"/>
          <p:cNvSpPr>
            <a:spLocks noGrp="1"/>
          </p:cNvSpPr>
          <p:nvPr>
            <p:ph type="sldNum" sz="quarter" idx="4"/>
          </p:nvPr>
        </p:nvSpPr>
        <p:spPr>
          <a:xfrm>
            <a:off x="8208235" y="6514347"/>
            <a:ext cx="28448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EB69D682-573B-416E-8C7C-494F8969C1B3}" type="slidenum">
              <a:rPr lang="fr-CA" smtClean="0"/>
              <a:pPr/>
              <a:t>‹N°›</a:t>
            </a:fld>
            <a:endParaRPr lang="fr-CA"/>
          </a:p>
        </p:txBody>
      </p:sp>
    </p:spTree>
    <p:extLst>
      <p:ext uri="{BB962C8B-B14F-4D97-AF65-F5344CB8AC3E}">
        <p14:creationId xmlns:p14="http://schemas.microsoft.com/office/powerpoint/2010/main" val="159175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4400" kern="1200">
          <a:solidFill>
            <a:srgbClr val="E46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65000"/>
        <a:buFontTx/>
        <a:buBlip>
          <a:blip r:embed="rId17"/>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E46C0A"/>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E46C0A"/>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E46C0A"/>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E46C0A"/>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ZoneTexte 254"/>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B7BF6B-88DF-4949-B90E-F80246F85C2A}"/>
              </a:ext>
            </a:extLst>
          </p:cNvPr>
          <p:cNvSpPr/>
          <p:nvPr/>
        </p:nvSpPr>
        <p:spPr>
          <a:xfrm>
            <a:off x="546382" y="436570"/>
            <a:ext cx="9279335" cy="646331"/>
          </a:xfrm>
          <a:prstGeom prst="rect">
            <a:avLst/>
          </a:prstGeom>
        </p:spPr>
        <p:txBody>
          <a:bodyPr wrap="none" lIns="91440" tIns="45720" rIns="91440" bIns="45720" anchor="t">
            <a:spAutoFit/>
          </a:bodyPr>
          <a:lstStyle/>
          <a:p>
            <a:r>
              <a:rPr lang="fr-FR" sz="3600"/>
              <a:t>La reconnaissance des libertés et des droits civils</a:t>
            </a:r>
          </a:p>
        </p:txBody>
      </p:sp>
      <p:sp>
        <p:nvSpPr>
          <p:cNvPr id="3" name="ZoneTexte 2">
            <a:extLst>
              <a:ext uri="{FF2B5EF4-FFF2-40B4-BE49-F238E27FC236}">
                <a16:creationId xmlns:a16="http://schemas.microsoft.com/office/drawing/2014/main" id="{1E37BE09-AA37-4B51-80F3-F2F6E7517F8E}"/>
              </a:ext>
            </a:extLst>
          </p:cNvPr>
          <p:cNvSpPr txBox="1"/>
          <p:nvPr/>
        </p:nvSpPr>
        <p:spPr>
          <a:xfrm>
            <a:off x="4103659" y="1410821"/>
            <a:ext cx="6552360" cy="4893647"/>
          </a:xfrm>
          <a:prstGeom prst="rect">
            <a:avLst/>
          </a:prstGeom>
          <a:noFill/>
        </p:spPr>
        <p:txBody>
          <a:bodyPr wrap="square" lIns="91440" tIns="45720" rIns="91440" bIns="45720" rtlCol="0" anchor="t">
            <a:spAutoFit/>
          </a:bodyPr>
          <a:lstStyle/>
          <a:p>
            <a:r>
              <a:rPr lang="fr-CA" sz="2400" dirty="0"/>
              <a:t>1. Historique de la lutte pour les </a:t>
            </a:r>
            <a:r>
              <a:rPr lang="fr-CA" sz="2400" b="1" dirty="0"/>
              <a:t>droits des noirs</a:t>
            </a:r>
            <a:r>
              <a:rPr lang="fr-CA" sz="2400" dirty="0"/>
              <a:t> aux États-Unis.</a:t>
            </a:r>
            <a:endParaRPr lang="fr-FR" dirty="0"/>
          </a:p>
          <a:p>
            <a:endParaRPr lang="fr-CA" sz="2400" dirty="0">
              <a:cs typeface="Calibri"/>
            </a:endParaRPr>
          </a:p>
          <a:p>
            <a:r>
              <a:rPr lang="fr-CA" sz="2400" dirty="0">
                <a:cs typeface="Calibri"/>
              </a:rPr>
              <a:t>2. Historique de la lutte pour les </a:t>
            </a:r>
            <a:r>
              <a:rPr lang="fr-CA" sz="2400" b="1" dirty="0">
                <a:cs typeface="Calibri"/>
              </a:rPr>
              <a:t>droits des femmes</a:t>
            </a:r>
            <a:r>
              <a:rPr lang="fr-CA" sz="2400" dirty="0">
                <a:cs typeface="Calibri"/>
              </a:rPr>
              <a:t> au Québec. </a:t>
            </a:r>
          </a:p>
          <a:p>
            <a:pPr marL="342900" indent="-342900">
              <a:buAutoNum type="arabicPeriod"/>
            </a:pPr>
            <a:endParaRPr lang="fr-CA" sz="2400" dirty="0"/>
          </a:p>
          <a:p>
            <a:r>
              <a:rPr lang="fr-CA" sz="2400" dirty="0"/>
              <a:t>3. </a:t>
            </a:r>
            <a:r>
              <a:rPr lang="fr-CA" sz="2400" b="1" dirty="0"/>
              <a:t>La discrimination</a:t>
            </a:r>
            <a:r>
              <a:rPr lang="fr-CA" sz="2400" dirty="0"/>
              <a:t>, qu’est-ce que c’est?</a:t>
            </a:r>
            <a:endParaRPr lang="fr-CA" sz="2400" dirty="0">
              <a:cs typeface="Calibri"/>
            </a:endParaRPr>
          </a:p>
          <a:p>
            <a:pPr marL="342900" indent="-342900">
              <a:buAutoNum type="arabicPeriod"/>
            </a:pPr>
            <a:endParaRPr lang="fr-CA" sz="2400" dirty="0"/>
          </a:p>
          <a:p>
            <a:r>
              <a:rPr lang="fr-CA" sz="2400" dirty="0"/>
              <a:t>4. </a:t>
            </a:r>
            <a:r>
              <a:rPr lang="fr-CA" sz="2400" b="1" dirty="0"/>
              <a:t>Que faire</a:t>
            </a:r>
            <a:r>
              <a:rPr lang="fr-CA" sz="2400" dirty="0"/>
              <a:t> si l’on croit être victime de discrimination?</a:t>
            </a:r>
            <a:endParaRPr lang="fr-CA" sz="2400" dirty="0">
              <a:cs typeface="Calibri"/>
            </a:endParaRPr>
          </a:p>
          <a:p>
            <a:pPr marL="342900" indent="-342900">
              <a:buAutoNum type="arabicPeriod"/>
            </a:pPr>
            <a:endParaRPr lang="fr-CA" sz="2400" dirty="0"/>
          </a:p>
          <a:p>
            <a:r>
              <a:rPr lang="fr-CA" sz="2400" dirty="0"/>
              <a:t>5. Les luttes aujourd’hui? Comment faire changer la loi?</a:t>
            </a:r>
            <a:endParaRPr lang="en-CA" sz="2400" dirty="0">
              <a:cs typeface="Calibri"/>
            </a:endParaRPr>
          </a:p>
        </p:txBody>
      </p:sp>
      <p:pic>
        <p:nvPicPr>
          <p:cNvPr id="11" name="Graphique 10" descr="Pas de danse">
            <a:extLst>
              <a:ext uri="{FF2B5EF4-FFF2-40B4-BE49-F238E27FC236}">
                <a16:creationId xmlns:a16="http://schemas.microsoft.com/office/drawing/2014/main" id="{BC1ADEEA-3F04-47B4-8C0B-5D1B6BFB78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1873" y="1551173"/>
            <a:ext cx="493621" cy="502586"/>
          </a:xfrm>
          <a:prstGeom prst="rect">
            <a:avLst/>
          </a:prstGeom>
        </p:spPr>
      </p:pic>
      <p:pic>
        <p:nvPicPr>
          <p:cNvPr id="12" name="Image 11">
            <a:extLst>
              <a:ext uri="{FF2B5EF4-FFF2-40B4-BE49-F238E27FC236}">
                <a16:creationId xmlns:a16="http://schemas.microsoft.com/office/drawing/2014/main" id="{8A40D957-E35E-4A69-B1A5-39FCD3D98B23}"/>
              </a:ext>
            </a:extLst>
          </p:cNvPr>
          <p:cNvPicPr>
            <a:picLocks noChangeAspect="1"/>
          </p:cNvPicPr>
          <p:nvPr/>
        </p:nvPicPr>
        <p:blipFill>
          <a:blip r:embed="rId6"/>
          <a:stretch>
            <a:fillRect/>
          </a:stretch>
        </p:blipFill>
        <p:spPr>
          <a:xfrm>
            <a:off x="2667126" y="1625973"/>
            <a:ext cx="542083" cy="342729"/>
          </a:xfrm>
          <a:prstGeom prst="rect">
            <a:avLst/>
          </a:prstGeom>
        </p:spPr>
      </p:pic>
      <p:pic>
        <p:nvPicPr>
          <p:cNvPr id="14" name="Graphique 13" descr="Balance de la justice">
            <a:extLst>
              <a:ext uri="{FF2B5EF4-FFF2-40B4-BE49-F238E27FC236}">
                <a16:creationId xmlns:a16="http://schemas.microsoft.com/office/drawing/2014/main" id="{8806E8ED-1B8B-47AA-B741-8AED91BF13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6211" y="5510238"/>
            <a:ext cx="645459" cy="645459"/>
          </a:xfrm>
          <a:prstGeom prst="rect">
            <a:avLst/>
          </a:prstGeom>
        </p:spPr>
      </p:pic>
      <p:pic>
        <p:nvPicPr>
          <p:cNvPr id="8" name="Graphique 7" descr="Pas de danse">
            <a:extLst>
              <a:ext uri="{FF2B5EF4-FFF2-40B4-BE49-F238E27FC236}">
                <a16:creationId xmlns:a16="http://schemas.microsoft.com/office/drawing/2014/main" id="{B799794E-2BFB-4490-83AB-56A11FE0AB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3590" y="2609008"/>
            <a:ext cx="493621" cy="502586"/>
          </a:xfrm>
          <a:prstGeom prst="rect">
            <a:avLst/>
          </a:prstGeom>
        </p:spPr>
      </p:pic>
      <p:pic>
        <p:nvPicPr>
          <p:cNvPr id="4" name="Image 3">
            <a:extLst>
              <a:ext uri="{FF2B5EF4-FFF2-40B4-BE49-F238E27FC236}">
                <a16:creationId xmlns:a16="http://schemas.microsoft.com/office/drawing/2014/main" id="{F4CC00B4-1EBD-4C1A-9A40-6EAF5A8EAAB5}"/>
              </a:ext>
            </a:extLst>
          </p:cNvPr>
          <p:cNvPicPr>
            <a:picLocks noChangeAspect="1"/>
          </p:cNvPicPr>
          <p:nvPr/>
        </p:nvPicPr>
        <p:blipFill>
          <a:blip r:embed="rId9"/>
          <a:stretch>
            <a:fillRect/>
          </a:stretch>
        </p:blipFill>
        <p:spPr>
          <a:xfrm>
            <a:off x="2566722" y="2666395"/>
            <a:ext cx="645460" cy="436283"/>
          </a:xfrm>
          <a:prstGeom prst="rect">
            <a:avLst/>
          </a:prstGeom>
        </p:spPr>
      </p:pic>
      <p:pic>
        <p:nvPicPr>
          <p:cNvPr id="6" name="Graphique 5" descr="Sexe">
            <a:extLst>
              <a:ext uri="{FF2B5EF4-FFF2-40B4-BE49-F238E27FC236}">
                <a16:creationId xmlns:a16="http://schemas.microsoft.com/office/drawing/2014/main" id="{BC9721A6-3A14-4710-8250-1E30B2BC65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9719" y="3475959"/>
            <a:ext cx="632490" cy="632490"/>
          </a:xfrm>
          <a:prstGeom prst="rect">
            <a:avLst/>
          </a:prstGeom>
        </p:spPr>
      </p:pic>
      <p:pic>
        <p:nvPicPr>
          <p:cNvPr id="9" name="Graphique 8" descr="Marketing">
            <a:extLst>
              <a:ext uri="{FF2B5EF4-FFF2-40B4-BE49-F238E27FC236}">
                <a16:creationId xmlns:a16="http://schemas.microsoft.com/office/drawing/2014/main" id="{961DF9A0-BFC0-4334-A32D-4AD6323FC6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53882" y="4413766"/>
            <a:ext cx="781612" cy="781612"/>
          </a:xfrm>
          <a:prstGeom prst="rect">
            <a:avLst/>
          </a:prstGeom>
        </p:spPr>
      </p:pic>
    </p:spTree>
    <p:extLst>
      <p:ext uri="{BB962C8B-B14F-4D97-AF65-F5344CB8AC3E}">
        <p14:creationId xmlns:p14="http://schemas.microsoft.com/office/powerpoint/2010/main" val="376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516709-5CC7-4853-850C-8AB5B3C545E8}"/>
              </a:ext>
            </a:extLst>
          </p:cNvPr>
          <p:cNvSpPr txBox="1"/>
          <p:nvPr/>
        </p:nvSpPr>
        <p:spPr>
          <a:xfrm>
            <a:off x="609672" y="783799"/>
            <a:ext cx="109726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Au Québec : Les protections contre la discrimination et les discours haineux </a:t>
            </a:r>
            <a:endParaRPr lang="fr-FR" sz="2800" dirty="0">
              <a:cs typeface="Calibri"/>
            </a:endParaRPr>
          </a:p>
        </p:txBody>
      </p:sp>
      <p:graphicFrame>
        <p:nvGraphicFramePr>
          <p:cNvPr id="3" name="Tableau 3">
            <a:extLst>
              <a:ext uri="{FF2B5EF4-FFF2-40B4-BE49-F238E27FC236}">
                <a16:creationId xmlns:a16="http://schemas.microsoft.com/office/drawing/2014/main" id="{2BD81075-AF03-4FD5-9CF4-FC68AF57C356}"/>
              </a:ext>
            </a:extLst>
          </p:cNvPr>
          <p:cNvGraphicFramePr>
            <a:graphicFrameLocks noGrp="1"/>
          </p:cNvGraphicFramePr>
          <p:nvPr>
            <p:extLst>
              <p:ext uri="{D42A27DB-BD31-4B8C-83A1-F6EECF244321}">
                <p14:modId xmlns:p14="http://schemas.microsoft.com/office/powerpoint/2010/main" val="2667986606"/>
              </p:ext>
            </p:extLst>
          </p:nvPr>
        </p:nvGraphicFramePr>
        <p:xfrm>
          <a:off x="856343" y="2459626"/>
          <a:ext cx="10464985" cy="2834640"/>
        </p:xfrm>
        <a:graphic>
          <a:graphicData uri="http://schemas.openxmlformats.org/drawingml/2006/table">
            <a:tbl>
              <a:tblPr firstRow="1" bandRow="1">
                <a:tableStyleId>{93296810-A885-4BE3-A3E7-6D5BEEA58F35}</a:tableStyleId>
              </a:tblPr>
              <a:tblGrid>
                <a:gridCol w="2026332">
                  <a:extLst>
                    <a:ext uri="{9D8B030D-6E8A-4147-A177-3AD203B41FA5}">
                      <a16:colId xmlns:a16="http://schemas.microsoft.com/office/drawing/2014/main" val="3274106284"/>
                    </a:ext>
                  </a:extLst>
                </a:gridCol>
                <a:gridCol w="4052391">
                  <a:extLst>
                    <a:ext uri="{9D8B030D-6E8A-4147-A177-3AD203B41FA5}">
                      <a16:colId xmlns:a16="http://schemas.microsoft.com/office/drawing/2014/main" val="3534576093"/>
                    </a:ext>
                  </a:extLst>
                </a:gridCol>
                <a:gridCol w="4386262">
                  <a:extLst>
                    <a:ext uri="{9D8B030D-6E8A-4147-A177-3AD203B41FA5}">
                      <a16:colId xmlns:a16="http://schemas.microsoft.com/office/drawing/2014/main" val="3200969568"/>
                    </a:ext>
                  </a:extLst>
                </a:gridCol>
              </a:tblGrid>
              <a:tr h="326390">
                <a:tc>
                  <a:txBody>
                    <a:bodyPr/>
                    <a:lstStyle/>
                    <a:p>
                      <a:endParaRPr lang="fr-CA" noProof="0" dirty="0"/>
                    </a:p>
                  </a:txBody>
                  <a:tcPr/>
                </a:tc>
                <a:tc>
                  <a:txBody>
                    <a:bodyPr/>
                    <a:lstStyle/>
                    <a:p>
                      <a:pPr algn="ctr"/>
                      <a:r>
                        <a:rPr lang="fr-CA" sz="2400" noProof="0" dirty="0"/>
                        <a:t>La discrimination</a:t>
                      </a:r>
                    </a:p>
                  </a:txBody>
                  <a:tcPr/>
                </a:tc>
                <a:tc>
                  <a:txBody>
                    <a:bodyPr/>
                    <a:lstStyle/>
                    <a:p>
                      <a:pPr algn="ctr"/>
                      <a:r>
                        <a:rPr lang="fr-CA" sz="2400" noProof="0" dirty="0"/>
                        <a:t>Le discours haineux</a:t>
                      </a:r>
                    </a:p>
                  </a:txBody>
                  <a:tcPr/>
                </a:tc>
                <a:extLst>
                  <a:ext uri="{0D108BD9-81ED-4DB2-BD59-A6C34878D82A}">
                    <a16:rowId xmlns:a16="http://schemas.microsoft.com/office/drawing/2014/main" val="4273780656"/>
                  </a:ext>
                </a:extLst>
              </a:tr>
              <a:tr h="370840">
                <a:tc>
                  <a:txBody>
                    <a:bodyPr/>
                    <a:lstStyle/>
                    <a:p>
                      <a:endParaRPr lang="fr-CA" b="1" noProof="0" dirty="0"/>
                    </a:p>
                    <a:p>
                      <a:r>
                        <a:rPr lang="fr-CA" b="1" noProof="0" dirty="0"/>
                        <a:t>Qu’est-ce c’est?</a:t>
                      </a:r>
                    </a:p>
                  </a:txBody>
                  <a:tcPr/>
                </a:tc>
                <a:tc>
                  <a:txBody>
                    <a:bodyPr/>
                    <a:lstStyle/>
                    <a:p>
                      <a:r>
                        <a:rPr lang="fr-CA" noProof="0" dirty="0"/>
                        <a:t>C’est un </a:t>
                      </a:r>
                      <a:r>
                        <a:rPr lang="fr-CA" b="1" noProof="0" dirty="0"/>
                        <a:t>comportement interdit. </a:t>
                      </a:r>
                    </a:p>
                    <a:p>
                      <a:r>
                        <a:rPr lang="fr-CA" noProof="0" dirty="0"/>
                        <a:t>Empêcher une personne d’avoir accès à un traitement égal en raison d’une de ses caractéristiques personnelles.</a:t>
                      </a:r>
                    </a:p>
                  </a:txBody>
                  <a:tcPr/>
                </a:tc>
                <a:tc>
                  <a:txBody>
                    <a:bodyPr/>
                    <a:lstStyle/>
                    <a:p>
                      <a:r>
                        <a:rPr lang="fr-CA" noProof="0" dirty="0"/>
                        <a:t>C’est un </a:t>
                      </a:r>
                      <a:r>
                        <a:rPr lang="fr-CA" b="1" noProof="0" dirty="0"/>
                        <a:t>crime.</a:t>
                      </a:r>
                    </a:p>
                    <a:p>
                      <a:r>
                        <a:rPr lang="fr-CA" noProof="0" dirty="0"/>
                        <a:t>Un discours qui vise un groupe identifiable. Ces paroles ou écrits incitent à la violence envers ce groupe. </a:t>
                      </a:r>
                    </a:p>
                  </a:txBody>
                  <a:tcPr/>
                </a:tc>
                <a:extLst>
                  <a:ext uri="{0D108BD9-81ED-4DB2-BD59-A6C34878D82A}">
                    <a16:rowId xmlns:a16="http://schemas.microsoft.com/office/drawing/2014/main" val="1800562093"/>
                  </a:ext>
                </a:extLst>
              </a:tr>
              <a:tr h="766444">
                <a:tc>
                  <a:txBody>
                    <a:bodyPr/>
                    <a:lstStyle/>
                    <a:p>
                      <a:r>
                        <a:rPr lang="fr-CA" b="1" noProof="0" dirty="0"/>
                        <a:t>Que faire si j’en suis victime ou témoin?</a:t>
                      </a:r>
                    </a:p>
                  </a:txBody>
                  <a:tcPr/>
                </a:tc>
                <a:tc>
                  <a:txBody>
                    <a:bodyPr/>
                    <a:lstStyle/>
                    <a:p>
                      <a:r>
                        <a:rPr lang="fr-CA" noProof="0" dirty="0"/>
                        <a:t>Porter plainte à la </a:t>
                      </a:r>
                      <a:r>
                        <a:rPr lang="fr-CA" b="1" noProof="0" dirty="0"/>
                        <a:t>Commission des droits de la personne et des droits de la jeunesse.</a:t>
                      </a:r>
                      <a:endParaRPr lang="fr-CA" noProof="0" dirty="0"/>
                    </a:p>
                  </a:txBody>
                  <a:tcPr/>
                </a:tc>
                <a:tc>
                  <a:txBody>
                    <a:bodyPr/>
                    <a:lstStyle/>
                    <a:p>
                      <a:r>
                        <a:rPr lang="fr-CA" noProof="0" dirty="0"/>
                        <a:t>Si les paroles ou écrits haineux dont tu es victime ou témoin sont </a:t>
                      </a:r>
                      <a:r>
                        <a:rPr lang="fr-CA" b="1" noProof="0" dirty="0"/>
                        <a:t>sérieux et te font craindre pour ta sécurité</a:t>
                      </a:r>
                      <a:r>
                        <a:rPr lang="fr-CA" noProof="0" dirty="0"/>
                        <a:t> ou celle d’un autre, tu peux </a:t>
                      </a:r>
                      <a:r>
                        <a:rPr lang="fr-CA" b="1" noProof="0" dirty="0"/>
                        <a:t>appeler la police </a:t>
                      </a:r>
                      <a:r>
                        <a:rPr lang="fr-CA" noProof="0" dirty="0"/>
                        <a:t>pour le signaler.</a:t>
                      </a:r>
                    </a:p>
                  </a:txBody>
                  <a:tcPr/>
                </a:tc>
                <a:extLst>
                  <a:ext uri="{0D108BD9-81ED-4DB2-BD59-A6C34878D82A}">
                    <a16:rowId xmlns:a16="http://schemas.microsoft.com/office/drawing/2014/main" val="4006257236"/>
                  </a:ext>
                </a:extLst>
              </a:tr>
            </a:tbl>
          </a:graphicData>
        </a:graphic>
      </p:graphicFrame>
      <p:pic>
        <p:nvPicPr>
          <p:cNvPr id="5" name="Graphique 4" descr="Marketing">
            <a:extLst>
              <a:ext uri="{FF2B5EF4-FFF2-40B4-BE49-F238E27FC236}">
                <a16:creationId xmlns:a16="http://schemas.microsoft.com/office/drawing/2014/main" id="{47A4ED2F-E5D6-4C04-9C0A-2BA2C92E00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66" y="2187"/>
            <a:ext cx="781612" cy="781612"/>
          </a:xfrm>
          <a:prstGeom prst="rect">
            <a:avLst/>
          </a:prstGeom>
        </p:spPr>
      </p:pic>
      <p:sp>
        <p:nvSpPr>
          <p:cNvPr id="4" name="ZoneTexte 3">
            <a:extLst>
              <a:ext uri="{FF2B5EF4-FFF2-40B4-BE49-F238E27FC236}">
                <a16:creationId xmlns:a16="http://schemas.microsoft.com/office/drawing/2014/main" id="{D6AF0628-B415-FCBE-F734-F6C29A12BC2E}"/>
              </a:ext>
            </a:extLst>
          </p:cNvPr>
          <p:cNvSpPr txBox="1"/>
          <p:nvPr/>
        </p:nvSpPr>
        <p:spPr>
          <a:xfrm>
            <a:off x="2212622" y="5937955"/>
            <a:ext cx="82606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a:t>Es-tu d’accord avec le fait que la liberté d’expression doit avoir certaines limites? </a:t>
            </a:r>
            <a:endParaRPr lang="fr-FR"/>
          </a:p>
        </p:txBody>
      </p:sp>
    </p:spTree>
    <p:extLst>
      <p:ext uri="{BB962C8B-B14F-4D97-AF65-F5344CB8AC3E}">
        <p14:creationId xmlns:p14="http://schemas.microsoft.com/office/powerpoint/2010/main" val="283357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74AB49-FE67-47F8-B584-E1C9F39B8A96}"/>
              </a:ext>
            </a:extLst>
          </p:cNvPr>
          <p:cNvSpPr txBox="1"/>
          <p:nvPr/>
        </p:nvSpPr>
        <p:spPr>
          <a:xfrm>
            <a:off x="1569571" y="423465"/>
            <a:ext cx="10601325" cy="1077218"/>
          </a:xfrm>
          <a:prstGeom prst="rect">
            <a:avLst/>
          </a:prstGeom>
          <a:noFill/>
        </p:spPr>
        <p:txBody>
          <a:bodyPr wrap="square" rtlCol="0">
            <a:spAutoFit/>
          </a:bodyPr>
          <a:lstStyle/>
          <a:p>
            <a:r>
              <a:rPr lang="fr-CA" sz="3200" dirty="0"/>
              <a:t>Beaucoup de ces changements sont passé par des changements à la loi. Qui décide des lois? </a:t>
            </a:r>
          </a:p>
        </p:txBody>
      </p:sp>
      <p:pic>
        <p:nvPicPr>
          <p:cNvPr id="4" name="Graphique 3" descr="Balance de la justice">
            <a:extLst>
              <a:ext uri="{FF2B5EF4-FFF2-40B4-BE49-F238E27FC236}">
                <a16:creationId xmlns:a16="http://schemas.microsoft.com/office/drawing/2014/main" id="{394E2D76-9742-42E1-951D-1DC0501E3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27" y="35870"/>
            <a:ext cx="645459" cy="645459"/>
          </a:xfrm>
          <a:prstGeom prst="rect">
            <a:avLst/>
          </a:prstGeom>
        </p:spPr>
      </p:pic>
      <p:grpSp>
        <p:nvGrpSpPr>
          <p:cNvPr id="7" name="Groupe 6">
            <a:extLst>
              <a:ext uri="{FF2B5EF4-FFF2-40B4-BE49-F238E27FC236}">
                <a16:creationId xmlns:a16="http://schemas.microsoft.com/office/drawing/2014/main" id="{FADAAECF-ABEC-4B15-A6B1-14744049C660}"/>
              </a:ext>
            </a:extLst>
          </p:cNvPr>
          <p:cNvGrpSpPr/>
          <p:nvPr/>
        </p:nvGrpSpPr>
        <p:grpSpPr>
          <a:xfrm>
            <a:off x="7846317" y="5808075"/>
            <a:ext cx="2917977" cy="465770"/>
            <a:chOff x="3112887" y="5989824"/>
            <a:chExt cx="2917977" cy="465770"/>
          </a:xfrm>
        </p:grpSpPr>
        <p:grpSp>
          <p:nvGrpSpPr>
            <p:cNvPr id="8" name="Groupe 7">
              <a:extLst>
                <a:ext uri="{FF2B5EF4-FFF2-40B4-BE49-F238E27FC236}">
                  <a16:creationId xmlns:a16="http://schemas.microsoft.com/office/drawing/2014/main" id="{62CEC696-F2B6-4F4C-9451-7F3980629DAC}"/>
                </a:ext>
              </a:extLst>
            </p:cNvPr>
            <p:cNvGrpSpPr/>
            <p:nvPr/>
          </p:nvGrpSpPr>
          <p:grpSpPr>
            <a:xfrm>
              <a:off x="4006161" y="6242918"/>
              <a:ext cx="135632" cy="210362"/>
              <a:chOff x="3851919" y="1932330"/>
              <a:chExt cx="1440160" cy="2435003"/>
            </a:xfrm>
          </p:grpSpPr>
          <p:sp>
            <p:nvSpPr>
              <p:cNvPr id="122" name="Organigramme : Délai 121">
                <a:extLst>
                  <a:ext uri="{FF2B5EF4-FFF2-40B4-BE49-F238E27FC236}">
                    <a16:creationId xmlns:a16="http://schemas.microsoft.com/office/drawing/2014/main" id="{085D375B-ECFF-4FDD-8890-A0F58FE44A7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3" name="Triangle isocèle 122">
                <a:extLst>
                  <a:ext uri="{FF2B5EF4-FFF2-40B4-BE49-F238E27FC236}">
                    <a16:creationId xmlns:a16="http://schemas.microsoft.com/office/drawing/2014/main" id="{774A30D3-8FD0-42D6-B37E-677F7F181B7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Ellipse 123">
                <a:extLst>
                  <a:ext uri="{FF2B5EF4-FFF2-40B4-BE49-F238E27FC236}">
                    <a16:creationId xmlns:a16="http://schemas.microsoft.com/office/drawing/2014/main" id="{AA5DEDF1-1D17-498E-ADF0-BDFD671D8AB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9" name="Groupe 8">
              <a:extLst>
                <a:ext uri="{FF2B5EF4-FFF2-40B4-BE49-F238E27FC236}">
                  <a16:creationId xmlns:a16="http://schemas.microsoft.com/office/drawing/2014/main" id="{AF20D77D-9AF4-4F53-BF72-C919B8B8E294}"/>
                </a:ext>
              </a:extLst>
            </p:cNvPr>
            <p:cNvGrpSpPr/>
            <p:nvPr/>
          </p:nvGrpSpPr>
          <p:grpSpPr>
            <a:xfrm>
              <a:off x="5604902" y="6244726"/>
              <a:ext cx="135632" cy="210362"/>
              <a:chOff x="3851919" y="1932330"/>
              <a:chExt cx="1440160" cy="2435003"/>
            </a:xfrm>
          </p:grpSpPr>
          <p:sp>
            <p:nvSpPr>
              <p:cNvPr id="119" name="Organigramme : Délai 118">
                <a:extLst>
                  <a:ext uri="{FF2B5EF4-FFF2-40B4-BE49-F238E27FC236}">
                    <a16:creationId xmlns:a16="http://schemas.microsoft.com/office/drawing/2014/main" id="{819B559E-7ABA-4958-8445-561E10D334F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0" name="Triangle isocèle 119">
                <a:extLst>
                  <a:ext uri="{FF2B5EF4-FFF2-40B4-BE49-F238E27FC236}">
                    <a16:creationId xmlns:a16="http://schemas.microsoft.com/office/drawing/2014/main" id="{BB82275A-5C55-4E3B-A08E-FBD467F35D0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Ellipse 120">
                <a:extLst>
                  <a:ext uri="{FF2B5EF4-FFF2-40B4-BE49-F238E27FC236}">
                    <a16:creationId xmlns:a16="http://schemas.microsoft.com/office/drawing/2014/main" id="{E78E7869-F53C-4201-980D-F752A357F5E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C41C1AA7-881E-4D72-8876-AEE0B40C9F55}"/>
                </a:ext>
              </a:extLst>
            </p:cNvPr>
            <p:cNvGrpSpPr/>
            <p:nvPr/>
          </p:nvGrpSpPr>
          <p:grpSpPr>
            <a:xfrm>
              <a:off x="3112887" y="5989824"/>
              <a:ext cx="2917977" cy="465770"/>
              <a:chOff x="3151654" y="6093295"/>
              <a:chExt cx="2917977" cy="465770"/>
            </a:xfrm>
          </p:grpSpPr>
          <p:grpSp>
            <p:nvGrpSpPr>
              <p:cNvPr id="11" name="Groupe 10">
                <a:extLst>
                  <a:ext uri="{FF2B5EF4-FFF2-40B4-BE49-F238E27FC236}">
                    <a16:creationId xmlns:a16="http://schemas.microsoft.com/office/drawing/2014/main" id="{2C44C3AC-F46D-4CCF-906D-783F5B3FB776}"/>
                  </a:ext>
                </a:extLst>
              </p:cNvPr>
              <p:cNvGrpSpPr/>
              <p:nvPr/>
            </p:nvGrpSpPr>
            <p:grpSpPr>
              <a:xfrm>
                <a:off x="4138425" y="6093295"/>
                <a:ext cx="135632" cy="210362"/>
                <a:chOff x="3851919" y="1932330"/>
                <a:chExt cx="1440160" cy="2435003"/>
              </a:xfrm>
            </p:grpSpPr>
            <p:sp>
              <p:nvSpPr>
                <p:cNvPr id="116" name="Organigramme : Délai 115">
                  <a:extLst>
                    <a:ext uri="{FF2B5EF4-FFF2-40B4-BE49-F238E27FC236}">
                      <a16:creationId xmlns:a16="http://schemas.microsoft.com/office/drawing/2014/main" id="{2EE836EE-F2BC-4AB8-8168-318F295835B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Triangle isocèle 116">
                  <a:extLst>
                    <a:ext uri="{FF2B5EF4-FFF2-40B4-BE49-F238E27FC236}">
                      <a16:creationId xmlns:a16="http://schemas.microsoft.com/office/drawing/2014/main" id="{75847963-5557-4131-B612-D5ED70700D8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Ellipse 117">
                  <a:extLst>
                    <a:ext uri="{FF2B5EF4-FFF2-40B4-BE49-F238E27FC236}">
                      <a16:creationId xmlns:a16="http://schemas.microsoft.com/office/drawing/2014/main" id="{946299EB-FFFF-4BAC-87A8-03477811DCF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 name="Groupe 11">
                <a:extLst>
                  <a:ext uri="{FF2B5EF4-FFF2-40B4-BE49-F238E27FC236}">
                    <a16:creationId xmlns:a16="http://schemas.microsoft.com/office/drawing/2014/main" id="{4D06FF53-A5B4-4F16-B9B6-966F5FFB14DF}"/>
                  </a:ext>
                </a:extLst>
              </p:cNvPr>
              <p:cNvGrpSpPr/>
              <p:nvPr/>
            </p:nvGrpSpPr>
            <p:grpSpPr>
              <a:xfrm>
                <a:off x="4338262" y="6093295"/>
                <a:ext cx="135632" cy="210362"/>
                <a:chOff x="3851919" y="1932330"/>
                <a:chExt cx="1440160" cy="2435003"/>
              </a:xfrm>
            </p:grpSpPr>
            <p:sp>
              <p:nvSpPr>
                <p:cNvPr id="113" name="Organigramme : Délai 112">
                  <a:extLst>
                    <a:ext uri="{FF2B5EF4-FFF2-40B4-BE49-F238E27FC236}">
                      <a16:creationId xmlns:a16="http://schemas.microsoft.com/office/drawing/2014/main" id="{91436079-BB93-4410-87FF-ED340E692A9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4" name="Triangle isocèle 113">
                  <a:extLst>
                    <a:ext uri="{FF2B5EF4-FFF2-40B4-BE49-F238E27FC236}">
                      <a16:creationId xmlns:a16="http://schemas.microsoft.com/office/drawing/2014/main" id="{37DFF7DE-49D1-4D9A-80EB-8502C74E94E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Ellipse 114">
                  <a:extLst>
                    <a:ext uri="{FF2B5EF4-FFF2-40B4-BE49-F238E27FC236}">
                      <a16:creationId xmlns:a16="http://schemas.microsoft.com/office/drawing/2014/main" id="{BFABE6EC-33EE-4A16-B98E-9E9B73E0461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528F501B-B288-4C6F-B094-B63C1691B5D8}"/>
                  </a:ext>
                </a:extLst>
              </p:cNvPr>
              <p:cNvGrpSpPr/>
              <p:nvPr/>
            </p:nvGrpSpPr>
            <p:grpSpPr>
              <a:xfrm>
                <a:off x="4540481" y="6093295"/>
                <a:ext cx="135632" cy="210362"/>
                <a:chOff x="3851919" y="1932330"/>
                <a:chExt cx="1440160" cy="2435003"/>
              </a:xfrm>
            </p:grpSpPr>
            <p:sp>
              <p:nvSpPr>
                <p:cNvPr id="110" name="Organigramme : Délai 109">
                  <a:extLst>
                    <a:ext uri="{FF2B5EF4-FFF2-40B4-BE49-F238E27FC236}">
                      <a16:creationId xmlns:a16="http://schemas.microsoft.com/office/drawing/2014/main" id="{7A65EA48-3DDE-4E47-A906-44D682BE338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1" name="Triangle isocèle 110">
                  <a:extLst>
                    <a:ext uri="{FF2B5EF4-FFF2-40B4-BE49-F238E27FC236}">
                      <a16:creationId xmlns:a16="http://schemas.microsoft.com/office/drawing/2014/main" id="{412F2F0E-4B25-4D42-879C-97D14FA820E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Ellipse 111">
                  <a:extLst>
                    <a:ext uri="{FF2B5EF4-FFF2-40B4-BE49-F238E27FC236}">
                      <a16:creationId xmlns:a16="http://schemas.microsoft.com/office/drawing/2014/main" id="{3FC1F0FD-8A15-4972-9819-811EF0FB39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A78A5662-B035-4823-839D-9129CEFEF67D}"/>
                  </a:ext>
                </a:extLst>
              </p:cNvPr>
              <p:cNvGrpSpPr/>
              <p:nvPr/>
            </p:nvGrpSpPr>
            <p:grpSpPr>
              <a:xfrm>
                <a:off x="4743029" y="6093295"/>
                <a:ext cx="135632" cy="210362"/>
                <a:chOff x="3851919" y="1932330"/>
                <a:chExt cx="1440160" cy="2435003"/>
              </a:xfrm>
            </p:grpSpPr>
            <p:sp>
              <p:nvSpPr>
                <p:cNvPr id="107" name="Organigramme : Délai 106">
                  <a:extLst>
                    <a:ext uri="{FF2B5EF4-FFF2-40B4-BE49-F238E27FC236}">
                      <a16:creationId xmlns:a16="http://schemas.microsoft.com/office/drawing/2014/main" id="{C05F6DFD-3614-4AF6-B0F5-487B929FB3F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8" name="Triangle isocèle 107">
                  <a:extLst>
                    <a:ext uri="{FF2B5EF4-FFF2-40B4-BE49-F238E27FC236}">
                      <a16:creationId xmlns:a16="http://schemas.microsoft.com/office/drawing/2014/main" id="{8B6AAE7F-2F5E-41D6-B329-A593EFD754B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Ellipse 108">
                  <a:extLst>
                    <a:ext uri="{FF2B5EF4-FFF2-40B4-BE49-F238E27FC236}">
                      <a16:creationId xmlns:a16="http://schemas.microsoft.com/office/drawing/2014/main" id="{3BFC3820-F5A1-4E54-889A-AC135913A9B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FF3E3505-D6E2-41BB-8F7E-73348D5EB1D7}"/>
                  </a:ext>
                </a:extLst>
              </p:cNvPr>
              <p:cNvGrpSpPr/>
              <p:nvPr/>
            </p:nvGrpSpPr>
            <p:grpSpPr>
              <a:xfrm>
                <a:off x="4934105" y="6093295"/>
                <a:ext cx="135632" cy="210362"/>
                <a:chOff x="3851919" y="1932330"/>
                <a:chExt cx="1440160" cy="2435003"/>
              </a:xfrm>
            </p:grpSpPr>
            <p:sp>
              <p:nvSpPr>
                <p:cNvPr id="104" name="Organigramme : Délai 103">
                  <a:extLst>
                    <a:ext uri="{FF2B5EF4-FFF2-40B4-BE49-F238E27FC236}">
                      <a16:creationId xmlns:a16="http://schemas.microsoft.com/office/drawing/2014/main" id="{0F47B069-49C9-4E2F-8368-92012BDF8D0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5" name="Triangle isocèle 104">
                  <a:extLst>
                    <a:ext uri="{FF2B5EF4-FFF2-40B4-BE49-F238E27FC236}">
                      <a16:creationId xmlns:a16="http://schemas.microsoft.com/office/drawing/2014/main" id="{319579F3-63F3-4D35-BAD3-14FE1C22CE7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Ellipse 105">
                  <a:extLst>
                    <a:ext uri="{FF2B5EF4-FFF2-40B4-BE49-F238E27FC236}">
                      <a16:creationId xmlns:a16="http://schemas.microsoft.com/office/drawing/2014/main" id="{06193822-0912-47A7-8156-2D29B85726F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E1734A46-7F8E-411F-B5BC-2251C6E5A248}"/>
                  </a:ext>
                </a:extLst>
              </p:cNvPr>
              <p:cNvGrpSpPr/>
              <p:nvPr/>
            </p:nvGrpSpPr>
            <p:grpSpPr>
              <a:xfrm>
                <a:off x="5138319" y="6095103"/>
                <a:ext cx="135632" cy="210362"/>
                <a:chOff x="3851919" y="1932330"/>
                <a:chExt cx="1440160" cy="2435003"/>
              </a:xfrm>
            </p:grpSpPr>
            <p:sp>
              <p:nvSpPr>
                <p:cNvPr id="101" name="Organigramme : Délai 100">
                  <a:extLst>
                    <a:ext uri="{FF2B5EF4-FFF2-40B4-BE49-F238E27FC236}">
                      <a16:creationId xmlns:a16="http://schemas.microsoft.com/office/drawing/2014/main" id="{020F5D41-49B6-41D1-B048-2472DF9390C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 name="Triangle isocèle 101">
                  <a:extLst>
                    <a:ext uri="{FF2B5EF4-FFF2-40B4-BE49-F238E27FC236}">
                      <a16:creationId xmlns:a16="http://schemas.microsoft.com/office/drawing/2014/main" id="{C15F0E19-ACD3-465B-9A97-D1C37EB0CFB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Ellipse 102">
                  <a:extLst>
                    <a:ext uri="{FF2B5EF4-FFF2-40B4-BE49-F238E27FC236}">
                      <a16:creationId xmlns:a16="http://schemas.microsoft.com/office/drawing/2014/main" id="{7C8B48C2-2CE9-450A-82F0-B25652D489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474A4F88-6353-4246-9D1F-7B29B912A7EA}"/>
                  </a:ext>
                </a:extLst>
              </p:cNvPr>
              <p:cNvGrpSpPr/>
              <p:nvPr/>
            </p:nvGrpSpPr>
            <p:grpSpPr>
              <a:xfrm>
                <a:off x="5338156" y="6095103"/>
                <a:ext cx="135632" cy="210362"/>
                <a:chOff x="3851919" y="1932330"/>
                <a:chExt cx="1440160" cy="2435003"/>
              </a:xfrm>
            </p:grpSpPr>
            <p:sp>
              <p:nvSpPr>
                <p:cNvPr id="98" name="Organigramme : Délai 97">
                  <a:extLst>
                    <a:ext uri="{FF2B5EF4-FFF2-40B4-BE49-F238E27FC236}">
                      <a16:creationId xmlns:a16="http://schemas.microsoft.com/office/drawing/2014/main" id="{8A64BE34-01BC-46F3-B63F-C123F60DD54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Triangle isocèle 98">
                  <a:extLst>
                    <a:ext uri="{FF2B5EF4-FFF2-40B4-BE49-F238E27FC236}">
                      <a16:creationId xmlns:a16="http://schemas.microsoft.com/office/drawing/2014/main" id="{96A9C007-2306-4101-84EE-924428F344D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Ellipse 99">
                  <a:extLst>
                    <a:ext uri="{FF2B5EF4-FFF2-40B4-BE49-F238E27FC236}">
                      <a16:creationId xmlns:a16="http://schemas.microsoft.com/office/drawing/2014/main" id="{9C3CC6D8-4D07-4293-AB14-1FD2902DBBB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5115D0B3-C2FA-48C2-B9D0-9046A9B9E4F4}"/>
                  </a:ext>
                </a:extLst>
              </p:cNvPr>
              <p:cNvGrpSpPr/>
              <p:nvPr/>
            </p:nvGrpSpPr>
            <p:grpSpPr>
              <a:xfrm>
                <a:off x="5540375" y="6095103"/>
                <a:ext cx="135632" cy="210362"/>
                <a:chOff x="3851919" y="1932330"/>
                <a:chExt cx="1440160" cy="2435003"/>
              </a:xfrm>
            </p:grpSpPr>
            <p:sp>
              <p:nvSpPr>
                <p:cNvPr id="95" name="Organigramme : Délai 94">
                  <a:extLst>
                    <a:ext uri="{FF2B5EF4-FFF2-40B4-BE49-F238E27FC236}">
                      <a16:creationId xmlns:a16="http://schemas.microsoft.com/office/drawing/2014/main" id="{D139FB5B-19CF-4BC2-939B-642AC9F9628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6" name="Triangle isocèle 95">
                  <a:extLst>
                    <a:ext uri="{FF2B5EF4-FFF2-40B4-BE49-F238E27FC236}">
                      <a16:creationId xmlns:a16="http://schemas.microsoft.com/office/drawing/2014/main" id="{C42E9B14-9D22-4781-8DE2-F7B544085FF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Ellipse 96">
                  <a:extLst>
                    <a:ext uri="{FF2B5EF4-FFF2-40B4-BE49-F238E27FC236}">
                      <a16:creationId xmlns:a16="http://schemas.microsoft.com/office/drawing/2014/main" id="{127E2944-4A15-4A91-9D01-79A94680330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5DEAD9C1-1768-42E1-A1FE-30CED07696F1}"/>
                  </a:ext>
                </a:extLst>
              </p:cNvPr>
              <p:cNvGrpSpPr/>
              <p:nvPr/>
            </p:nvGrpSpPr>
            <p:grpSpPr>
              <a:xfrm>
                <a:off x="5742923" y="6095103"/>
                <a:ext cx="135632" cy="210362"/>
                <a:chOff x="3851919" y="1932330"/>
                <a:chExt cx="1440160" cy="2435003"/>
              </a:xfrm>
            </p:grpSpPr>
            <p:sp>
              <p:nvSpPr>
                <p:cNvPr id="92" name="Organigramme : Délai 91">
                  <a:extLst>
                    <a:ext uri="{FF2B5EF4-FFF2-40B4-BE49-F238E27FC236}">
                      <a16:creationId xmlns:a16="http://schemas.microsoft.com/office/drawing/2014/main" id="{6CE1BDDE-C941-4308-A4FA-75732C77081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3" name="Triangle isocèle 92">
                  <a:extLst>
                    <a:ext uri="{FF2B5EF4-FFF2-40B4-BE49-F238E27FC236}">
                      <a16:creationId xmlns:a16="http://schemas.microsoft.com/office/drawing/2014/main" id="{1095251C-D31A-484F-B20A-B231DFC039F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Ellipse 93">
                  <a:extLst>
                    <a:ext uri="{FF2B5EF4-FFF2-40B4-BE49-F238E27FC236}">
                      <a16:creationId xmlns:a16="http://schemas.microsoft.com/office/drawing/2014/main" id="{8CBAC835-A9D8-4B57-9147-750221317D3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23F10767-27D6-4EB7-B8A3-0C98DFA56B53}"/>
                  </a:ext>
                </a:extLst>
              </p:cNvPr>
              <p:cNvGrpSpPr/>
              <p:nvPr/>
            </p:nvGrpSpPr>
            <p:grpSpPr>
              <a:xfrm>
                <a:off x="5933999" y="6095103"/>
                <a:ext cx="135632" cy="210362"/>
                <a:chOff x="3851919" y="1932330"/>
                <a:chExt cx="1440160" cy="2435003"/>
              </a:xfrm>
            </p:grpSpPr>
            <p:sp>
              <p:nvSpPr>
                <p:cNvPr id="89" name="Organigramme : Délai 88">
                  <a:extLst>
                    <a:ext uri="{FF2B5EF4-FFF2-40B4-BE49-F238E27FC236}">
                      <a16:creationId xmlns:a16="http://schemas.microsoft.com/office/drawing/2014/main" id="{96AD4688-0E63-4B58-84CA-C91584D5F66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0" name="Triangle isocèle 89">
                  <a:extLst>
                    <a:ext uri="{FF2B5EF4-FFF2-40B4-BE49-F238E27FC236}">
                      <a16:creationId xmlns:a16="http://schemas.microsoft.com/office/drawing/2014/main" id="{4B15AB79-C9D5-43DC-90E4-9A58FC6A91E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Ellipse 90">
                  <a:extLst>
                    <a:ext uri="{FF2B5EF4-FFF2-40B4-BE49-F238E27FC236}">
                      <a16:creationId xmlns:a16="http://schemas.microsoft.com/office/drawing/2014/main" id="{04E414FF-A96F-4F51-89EB-ED84469C7C9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51C1AF70-506F-499C-A9D2-674B389C7BD4}"/>
                  </a:ext>
                </a:extLst>
              </p:cNvPr>
              <p:cNvGrpSpPr/>
              <p:nvPr/>
            </p:nvGrpSpPr>
            <p:grpSpPr>
              <a:xfrm>
                <a:off x="3151654" y="6095103"/>
                <a:ext cx="135632" cy="210362"/>
                <a:chOff x="3851919" y="1932330"/>
                <a:chExt cx="1440160" cy="2435003"/>
              </a:xfrm>
            </p:grpSpPr>
            <p:sp>
              <p:nvSpPr>
                <p:cNvPr id="86" name="Organigramme : Délai 85">
                  <a:extLst>
                    <a:ext uri="{FF2B5EF4-FFF2-40B4-BE49-F238E27FC236}">
                      <a16:creationId xmlns:a16="http://schemas.microsoft.com/office/drawing/2014/main" id="{AB3F9AB0-9CBB-4329-AC48-189D6EF6D65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7" name="Triangle isocèle 86">
                  <a:extLst>
                    <a:ext uri="{FF2B5EF4-FFF2-40B4-BE49-F238E27FC236}">
                      <a16:creationId xmlns:a16="http://schemas.microsoft.com/office/drawing/2014/main" id="{2A66A523-091B-4428-8DEE-7195CE3445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Ellipse 87">
                  <a:extLst>
                    <a:ext uri="{FF2B5EF4-FFF2-40B4-BE49-F238E27FC236}">
                      <a16:creationId xmlns:a16="http://schemas.microsoft.com/office/drawing/2014/main" id="{256770B8-762E-4606-90A1-58E9EEC027C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336CA531-8BFE-4C20-B198-0F649383BB64}"/>
                  </a:ext>
                </a:extLst>
              </p:cNvPr>
              <p:cNvGrpSpPr/>
              <p:nvPr/>
            </p:nvGrpSpPr>
            <p:grpSpPr>
              <a:xfrm>
                <a:off x="3351491" y="6095103"/>
                <a:ext cx="135632" cy="210362"/>
                <a:chOff x="3851919" y="1932330"/>
                <a:chExt cx="1440160" cy="2435003"/>
              </a:xfrm>
            </p:grpSpPr>
            <p:sp>
              <p:nvSpPr>
                <p:cNvPr id="83" name="Organigramme : Délai 82">
                  <a:extLst>
                    <a:ext uri="{FF2B5EF4-FFF2-40B4-BE49-F238E27FC236}">
                      <a16:creationId xmlns:a16="http://schemas.microsoft.com/office/drawing/2014/main" id="{AC52DF44-84E3-4373-902B-A6AE213E519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Triangle isocèle 83">
                  <a:extLst>
                    <a:ext uri="{FF2B5EF4-FFF2-40B4-BE49-F238E27FC236}">
                      <a16:creationId xmlns:a16="http://schemas.microsoft.com/office/drawing/2014/main" id="{5B2EC8F8-B22F-4313-8598-0CECE71A6A1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Ellipse 84">
                  <a:extLst>
                    <a:ext uri="{FF2B5EF4-FFF2-40B4-BE49-F238E27FC236}">
                      <a16:creationId xmlns:a16="http://schemas.microsoft.com/office/drawing/2014/main" id="{2110628F-B895-4A60-893F-D4E01D31A62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AAE640E0-9AF4-45E5-9531-017B9EFDDCCB}"/>
                  </a:ext>
                </a:extLst>
              </p:cNvPr>
              <p:cNvGrpSpPr/>
              <p:nvPr/>
            </p:nvGrpSpPr>
            <p:grpSpPr>
              <a:xfrm>
                <a:off x="3553710" y="6095103"/>
                <a:ext cx="135632" cy="210362"/>
                <a:chOff x="3851919" y="1932330"/>
                <a:chExt cx="1440160" cy="2435003"/>
              </a:xfrm>
            </p:grpSpPr>
            <p:sp>
              <p:nvSpPr>
                <p:cNvPr id="80" name="Organigramme : Délai 79">
                  <a:extLst>
                    <a:ext uri="{FF2B5EF4-FFF2-40B4-BE49-F238E27FC236}">
                      <a16:creationId xmlns:a16="http://schemas.microsoft.com/office/drawing/2014/main" id="{7A9F0111-A646-4080-8341-F07ACB44EB9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Triangle isocèle 80">
                  <a:extLst>
                    <a:ext uri="{FF2B5EF4-FFF2-40B4-BE49-F238E27FC236}">
                      <a16:creationId xmlns:a16="http://schemas.microsoft.com/office/drawing/2014/main" id="{10F602D1-2263-41F7-8F53-C0FADFD6D23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Ellipse 81">
                  <a:extLst>
                    <a:ext uri="{FF2B5EF4-FFF2-40B4-BE49-F238E27FC236}">
                      <a16:creationId xmlns:a16="http://schemas.microsoft.com/office/drawing/2014/main" id="{81978504-386D-4173-B4BC-8E5A2E49C32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B83053B8-2D36-47CE-B0CC-0E1409B34962}"/>
                  </a:ext>
                </a:extLst>
              </p:cNvPr>
              <p:cNvGrpSpPr/>
              <p:nvPr/>
            </p:nvGrpSpPr>
            <p:grpSpPr>
              <a:xfrm>
                <a:off x="3756258" y="6095103"/>
                <a:ext cx="135632" cy="210362"/>
                <a:chOff x="3851919" y="1932330"/>
                <a:chExt cx="1440160" cy="2435003"/>
              </a:xfrm>
            </p:grpSpPr>
            <p:sp>
              <p:nvSpPr>
                <p:cNvPr id="77" name="Organigramme : Délai 76">
                  <a:extLst>
                    <a:ext uri="{FF2B5EF4-FFF2-40B4-BE49-F238E27FC236}">
                      <a16:creationId xmlns:a16="http://schemas.microsoft.com/office/drawing/2014/main" id="{5B2E0DEF-0ACB-4CBD-AA2B-2DA6008D78B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Triangle isocèle 77">
                  <a:extLst>
                    <a:ext uri="{FF2B5EF4-FFF2-40B4-BE49-F238E27FC236}">
                      <a16:creationId xmlns:a16="http://schemas.microsoft.com/office/drawing/2014/main" id="{B7070EDE-DA0D-4090-856B-551A9A15721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Ellipse 78">
                  <a:extLst>
                    <a:ext uri="{FF2B5EF4-FFF2-40B4-BE49-F238E27FC236}">
                      <a16:creationId xmlns:a16="http://schemas.microsoft.com/office/drawing/2014/main" id="{3AE43A6D-A1CA-4F8F-81A9-7C849E41191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00182D62-A4E3-4F03-A683-BE52197EF30C}"/>
                  </a:ext>
                </a:extLst>
              </p:cNvPr>
              <p:cNvGrpSpPr/>
              <p:nvPr/>
            </p:nvGrpSpPr>
            <p:grpSpPr>
              <a:xfrm>
                <a:off x="3947334" y="6095103"/>
                <a:ext cx="135632" cy="210362"/>
                <a:chOff x="3851919" y="1932330"/>
                <a:chExt cx="1440160" cy="2435003"/>
              </a:xfrm>
            </p:grpSpPr>
            <p:sp>
              <p:nvSpPr>
                <p:cNvPr id="74" name="Organigramme : Délai 73">
                  <a:extLst>
                    <a:ext uri="{FF2B5EF4-FFF2-40B4-BE49-F238E27FC236}">
                      <a16:creationId xmlns:a16="http://schemas.microsoft.com/office/drawing/2014/main" id="{8FA5C0E6-8309-473F-A0BF-6A52084839D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Triangle isocèle 74">
                  <a:extLst>
                    <a:ext uri="{FF2B5EF4-FFF2-40B4-BE49-F238E27FC236}">
                      <a16:creationId xmlns:a16="http://schemas.microsoft.com/office/drawing/2014/main" id="{CA366CF8-C79B-4404-9434-6265E83D5E2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Ellipse 75">
                  <a:extLst>
                    <a:ext uri="{FF2B5EF4-FFF2-40B4-BE49-F238E27FC236}">
                      <a16:creationId xmlns:a16="http://schemas.microsoft.com/office/drawing/2014/main" id="{00A1F46B-8538-45CE-A5CE-7DBAC3C414B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226219C2-F55E-4398-8FA0-ED071F4EFCAB}"/>
                  </a:ext>
                </a:extLst>
              </p:cNvPr>
              <p:cNvGrpSpPr/>
              <p:nvPr/>
            </p:nvGrpSpPr>
            <p:grpSpPr>
              <a:xfrm>
                <a:off x="4238502" y="6346895"/>
                <a:ext cx="135632" cy="210362"/>
                <a:chOff x="3851919" y="1932330"/>
                <a:chExt cx="1440160" cy="2435003"/>
              </a:xfrm>
            </p:grpSpPr>
            <p:sp>
              <p:nvSpPr>
                <p:cNvPr id="71" name="Organigramme : Délai 70">
                  <a:extLst>
                    <a:ext uri="{FF2B5EF4-FFF2-40B4-BE49-F238E27FC236}">
                      <a16:creationId xmlns:a16="http://schemas.microsoft.com/office/drawing/2014/main" id="{17A412E2-2EDE-4014-BFEE-3E4DE85AC90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Triangle isocèle 71">
                  <a:extLst>
                    <a:ext uri="{FF2B5EF4-FFF2-40B4-BE49-F238E27FC236}">
                      <a16:creationId xmlns:a16="http://schemas.microsoft.com/office/drawing/2014/main" id="{8E2F00DC-22B6-4C50-981B-4FA372B0D52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Ellipse 72">
                  <a:extLst>
                    <a:ext uri="{FF2B5EF4-FFF2-40B4-BE49-F238E27FC236}">
                      <a16:creationId xmlns:a16="http://schemas.microsoft.com/office/drawing/2014/main" id="{707E8EE0-207F-42E2-A16E-C4CAAA1E878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2F02172C-12B9-4A50-A485-C11C0C55D529}"/>
                  </a:ext>
                </a:extLst>
              </p:cNvPr>
              <p:cNvGrpSpPr/>
              <p:nvPr/>
            </p:nvGrpSpPr>
            <p:grpSpPr>
              <a:xfrm>
                <a:off x="4440721" y="6346895"/>
                <a:ext cx="135632" cy="210362"/>
                <a:chOff x="3851919" y="1932330"/>
                <a:chExt cx="1440160" cy="2435003"/>
              </a:xfrm>
            </p:grpSpPr>
            <p:sp>
              <p:nvSpPr>
                <p:cNvPr id="68" name="Organigramme : Délai 67">
                  <a:extLst>
                    <a:ext uri="{FF2B5EF4-FFF2-40B4-BE49-F238E27FC236}">
                      <a16:creationId xmlns:a16="http://schemas.microsoft.com/office/drawing/2014/main" id="{545745BE-D4A6-4FA7-87A8-B79CB00C762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Triangle isocèle 68">
                  <a:extLst>
                    <a:ext uri="{FF2B5EF4-FFF2-40B4-BE49-F238E27FC236}">
                      <a16:creationId xmlns:a16="http://schemas.microsoft.com/office/drawing/2014/main" id="{BEDF90A7-6DE3-49E2-878F-D345090FD8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a:extLst>
                    <a:ext uri="{FF2B5EF4-FFF2-40B4-BE49-F238E27FC236}">
                      <a16:creationId xmlns:a16="http://schemas.microsoft.com/office/drawing/2014/main" id="{BF4220CB-6EF0-4A35-88A8-51172E4D8A8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B51AEA37-955F-47D7-A729-A3A886E16B7F}"/>
                  </a:ext>
                </a:extLst>
              </p:cNvPr>
              <p:cNvGrpSpPr/>
              <p:nvPr/>
            </p:nvGrpSpPr>
            <p:grpSpPr>
              <a:xfrm>
                <a:off x="4643269" y="6346895"/>
                <a:ext cx="135632" cy="210362"/>
                <a:chOff x="3851919" y="1932330"/>
                <a:chExt cx="1440160" cy="2435003"/>
              </a:xfrm>
            </p:grpSpPr>
            <p:sp>
              <p:nvSpPr>
                <p:cNvPr id="65" name="Organigramme : Délai 64">
                  <a:extLst>
                    <a:ext uri="{FF2B5EF4-FFF2-40B4-BE49-F238E27FC236}">
                      <a16:creationId xmlns:a16="http://schemas.microsoft.com/office/drawing/2014/main" id="{5E3A42FA-E4C3-4209-934C-EF083504C2C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Triangle isocèle 65">
                  <a:extLst>
                    <a:ext uri="{FF2B5EF4-FFF2-40B4-BE49-F238E27FC236}">
                      <a16:creationId xmlns:a16="http://schemas.microsoft.com/office/drawing/2014/main" id="{419B1CA9-3442-4E54-876A-298B6434565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Ellipse 66">
                  <a:extLst>
                    <a:ext uri="{FF2B5EF4-FFF2-40B4-BE49-F238E27FC236}">
                      <a16:creationId xmlns:a16="http://schemas.microsoft.com/office/drawing/2014/main" id="{2B826672-09DB-4F45-A4BC-9EA44C531BA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E521EA20-890D-433D-BB06-33BB0295FE34}"/>
                  </a:ext>
                </a:extLst>
              </p:cNvPr>
              <p:cNvGrpSpPr/>
              <p:nvPr/>
            </p:nvGrpSpPr>
            <p:grpSpPr>
              <a:xfrm>
                <a:off x="4834345" y="6346895"/>
                <a:ext cx="135632" cy="210362"/>
                <a:chOff x="3851919" y="1932330"/>
                <a:chExt cx="1440160" cy="2435003"/>
              </a:xfrm>
            </p:grpSpPr>
            <p:sp>
              <p:nvSpPr>
                <p:cNvPr id="62" name="Organigramme : Délai 61">
                  <a:extLst>
                    <a:ext uri="{FF2B5EF4-FFF2-40B4-BE49-F238E27FC236}">
                      <a16:creationId xmlns:a16="http://schemas.microsoft.com/office/drawing/2014/main" id="{F11BC32A-BD41-4C26-8B56-2D7CBA3D065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Triangle isocèle 62">
                  <a:extLst>
                    <a:ext uri="{FF2B5EF4-FFF2-40B4-BE49-F238E27FC236}">
                      <a16:creationId xmlns:a16="http://schemas.microsoft.com/office/drawing/2014/main" id="{C5181548-32AA-4ED5-8991-4E4E0D6DADF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83559385-3543-462E-B2C4-8CDA6DFC1CE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4E2253C1-D210-40D9-9447-CE8AE8654FBE}"/>
                  </a:ext>
                </a:extLst>
              </p:cNvPr>
              <p:cNvGrpSpPr/>
              <p:nvPr/>
            </p:nvGrpSpPr>
            <p:grpSpPr>
              <a:xfrm>
                <a:off x="5038559" y="6348703"/>
                <a:ext cx="135632" cy="210362"/>
                <a:chOff x="3851919" y="1932330"/>
                <a:chExt cx="1440160" cy="2435003"/>
              </a:xfrm>
            </p:grpSpPr>
            <p:sp>
              <p:nvSpPr>
                <p:cNvPr id="59" name="Organigramme : Délai 58">
                  <a:extLst>
                    <a:ext uri="{FF2B5EF4-FFF2-40B4-BE49-F238E27FC236}">
                      <a16:creationId xmlns:a16="http://schemas.microsoft.com/office/drawing/2014/main" id="{1417B70A-447F-4BDB-8D73-199A092ED75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Triangle isocèle 59">
                  <a:extLst>
                    <a:ext uri="{FF2B5EF4-FFF2-40B4-BE49-F238E27FC236}">
                      <a16:creationId xmlns:a16="http://schemas.microsoft.com/office/drawing/2014/main" id="{DC7CBCB6-FFC7-4823-A811-B4E591C930D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3ABCA55C-06BB-4D23-B534-DF74CA3F802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1985BAD1-3F38-43E0-B255-49D2F817E46F}"/>
                  </a:ext>
                </a:extLst>
              </p:cNvPr>
              <p:cNvGrpSpPr/>
              <p:nvPr/>
            </p:nvGrpSpPr>
            <p:grpSpPr>
              <a:xfrm>
                <a:off x="5238396" y="6348703"/>
                <a:ext cx="135632" cy="210362"/>
                <a:chOff x="3851919" y="1932330"/>
                <a:chExt cx="1440160" cy="2435003"/>
              </a:xfrm>
            </p:grpSpPr>
            <p:sp>
              <p:nvSpPr>
                <p:cNvPr id="56" name="Organigramme : Délai 55">
                  <a:extLst>
                    <a:ext uri="{FF2B5EF4-FFF2-40B4-BE49-F238E27FC236}">
                      <a16:creationId xmlns:a16="http://schemas.microsoft.com/office/drawing/2014/main" id="{688D6164-84F0-41B6-BE87-AAD709E52E1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riangle isocèle 56">
                  <a:extLst>
                    <a:ext uri="{FF2B5EF4-FFF2-40B4-BE49-F238E27FC236}">
                      <a16:creationId xmlns:a16="http://schemas.microsoft.com/office/drawing/2014/main" id="{AB4EE5E6-9AB3-4250-80A6-53A00FDC423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69CDAF76-8A84-49F2-B358-B05BBC99BB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C4AA292B-FB5E-4CFA-8E5C-D00D7EAE75A5}"/>
                  </a:ext>
                </a:extLst>
              </p:cNvPr>
              <p:cNvGrpSpPr/>
              <p:nvPr/>
            </p:nvGrpSpPr>
            <p:grpSpPr>
              <a:xfrm>
                <a:off x="5440615" y="6348703"/>
                <a:ext cx="135632" cy="210362"/>
                <a:chOff x="3851919" y="1932330"/>
                <a:chExt cx="1440160" cy="2435003"/>
              </a:xfrm>
            </p:grpSpPr>
            <p:sp>
              <p:nvSpPr>
                <p:cNvPr id="53" name="Organigramme : Délai 52">
                  <a:extLst>
                    <a:ext uri="{FF2B5EF4-FFF2-40B4-BE49-F238E27FC236}">
                      <a16:creationId xmlns:a16="http://schemas.microsoft.com/office/drawing/2014/main" id="{4A313327-B35C-4150-AC54-505760BCB1E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Triangle isocèle 53">
                  <a:extLst>
                    <a:ext uri="{FF2B5EF4-FFF2-40B4-BE49-F238E27FC236}">
                      <a16:creationId xmlns:a16="http://schemas.microsoft.com/office/drawing/2014/main" id="{A577420E-EC6D-41F3-AE6E-5E17F5C19C7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a:extLst>
                    <a:ext uri="{FF2B5EF4-FFF2-40B4-BE49-F238E27FC236}">
                      <a16:creationId xmlns:a16="http://schemas.microsoft.com/office/drawing/2014/main" id="{214C4921-1D58-4D74-A0FE-3039AA8FFE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5E7A7FF7-5D53-4388-8DB0-60BEDB04581B}"/>
                  </a:ext>
                </a:extLst>
              </p:cNvPr>
              <p:cNvGrpSpPr/>
              <p:nvPr/>
            </p:nvGrpSpPr>
            <p:grpSpPr>
              <a:xfrm>
                <a:off x="3251731" y="6348703"/>
                <a:ext cx="135632" cy="210362"/>
                <a:chOff x="3851919" y="1932330"/>
                <a:chExt cx="1440160" cy="2435003"/>
              </a:xfrm>
            </p:grpSpPr>
            <p:sp>
              <p:nvSpPr>
                <p:cNvPr id="50" name="Organigramme : Délai 49">
                  <a:extLst>
                    <a:ext uri="{FF2B5EF4-FFF2-40B4-BE49-F238E27FC236}">
                      <a16:creationId xmlns:a16="http://schemas.microsoft.com/office/drawing/2014/main" id="{77A03846-8C70-4DB9-B010-4FAB29AF319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riangle isocèle 50">
                  <a:extLst>
                    <a:ext uri="{FF2B5EF4-FFF2-40B4-BE49-F238E27FC236}">
                      <a16:creationId xmlns:a16="http://schemas.microsoft.com/office/drawing/2014/main" id="{9FA8B09D-6BF2-43B4-891A-5831C81A80B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Ellipse 51">
                  <a:extLst>
                    <a:ext uri="{FF2B5EF4-FFF2-40B4-BE49-F238E27FC236}">
                      <a16:creationId xmlns:a16="http://schemas.microsoft.com/office/drawing/2014/main" id="{42EB1099-D56A-4DD0-8FFD-2A8B1B3939A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a:extLst>
                  <a:ext uri="{FF2B5EF4-FFF2-40B4-BE49-F238E27FC236}">
                    <a16:creationId xmlns:a16="http://schemas.microsoft.com/office/drawing/2014/main" id="{717316BC-7DFD-49D5-BF56-6940AC559D70}"/>
                  </a:ext>
                </a:extLst>
              </p:cNvPr>
              <p:cNvGrpSpPr/>
              <p:nvPr/>
            </p:nvGrpSpPr>
            <p:grpSpPr>
              <a:xfrm>
                <a:off x="3453950" y="6348703"/>
                <a:ext cx="135632" cy="210362"/>
                <a:chOff x="3851919" y="1932330"/>
                <a:chExt cx="1440160" cy="2435003"/>
              </a:xfrm>
            </p:grpSpPr>
            <p:sp>
              <p:nvSpPr>
                <p:cNvPr id="47" name="Organigramme : Délai 46">
                  <a:extLst>
                    <a:ext uri="{FF2B5EF4-FFF2-40B4-BE49-F238E27FC236}">
                      <a16:creationId xmlns:a16="http://schemas.microsoft.com/office/drawing/2014/main" id="{E8E5534A-0064-482C-A03A-47748FDDB36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Triangle isocèle 47">
                  <a:extLst>
                    <a:ext uri="{FF2B5EF4-FFF2-40B4-BE49-F238E27FC236}">
                      <a16:creationId xmlns:a16="http://schemas.microsoft.com/office/drawing/2014/main" id="{484D2BFE-C8F7-4158-B0FE-A496E452DB4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Ellipse 48">
                  <a:extLst>
                    <a:ext uri="{FF2B5EF4-FFF2-40B4-BE49-F238E27FC236}">
                      <a16:creationId xmlns:a16="http://schemas.microsoft.com/office/drawing/2014/main" id="{4C0F0C26-980B-4AAF-B22D-4A0ABE1862F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18DC22B3-DA41-4716-A999-54E975EB4372}"/>
                  </a:ext>
                </a:extLst>
              </p:cNvPr>
              <p:cNvGrpSpPr/>
              <p:nvPr/>
            </p:nvGrpSpPr>
            <p:grpSpPr>
              <a:xfrm>
                <a:off x="3656498" y="6348703"/>
                <a:ext cx="135632" cy="210362"/>
                <a:chOff x="3851919" y="1932330"/>
                <a:chExt cx="1440160" cy="2435003"/>
              </a:xfrm>
            </p:grpSpPr>
            <p:sp>
              <p:nvSpPr>
                <p:cNvPr id="44" name="Organigramme : Délai 43">
                  <a:extLst>
                    <a:ext uri="{FF2B5EF4-FFF2-40B4-BE49-F238E27FC236}">
                      <a16:creationId xmlns:a16="http://schemas.microsoft.com/office/drawing/2014/main" id="{3E564923-A8F1-47C4-A17F-8A79F22130C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Triangle isocèle 44">
                  <a:extLst>
                    <a:ext uri="{FF2B5EF4-FFF2-40B4-BE49-F238E27FC236}">
                      <a16:creationId xmlns:a16="http://schemas.microsoft.com/office/drawing/2014/main" id="{B162E538-33BD-41F9-AE06-A528A97A0CA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llipse 45">
                  <a:extLst>
                    <a:ext uri="{FF2B5EF4-FFF2-40B4-BE49-F238E27FC236}">
                      <a16:creationId xmlns:a16="http://schemas.microsoft.com/office/drawing/2014/main" id="{3CC0D64E-2EF9-42BB-B31D-0B2A3BC290A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6" name="Groupe 35">
                <a:extLst>
                  <a:ext uri="{FF2B5EF4-FFF2-40B4-BE49-F238E27FC236}">
                    <a16:creationId xmlns:a16="http://schemas.microsoft.com/office/drawing/2014/main" id="{A5636EEA-8154-4BBC-B62C-E9DFE0EA1CA5}"/>
                  </a:ext>
                </a:extLst>
              </p:cNvPr>
              <p:cNvGrpSpPr/>
              <p:nvPr/>
            </p:nvGrpSpPr>
            <p:grpSpPr>
              <a:xfrm>
                <a:off x="3847574" y="6348703"/>
                <a:ext cx="135632" cy="210362"/>
                <a:chOff x="3851919" y="1932330"/>
                <a:chExt cx="1440160" cy="2435003"/>
              </a:xfrm>
            </p:grpSpPr>
            <p:sp>
              <p:nvSpPr>
                <p:cNvPr id="41" name="Organigramme : Délai 40">
                  <a:extLst>
                    <a:ext uri="{FF2B5EF4-FFF2-40B4-BE49-F238E27FC236}">
                      <a16:creationId xmlns:a16="http://schemas.microsoft.com/office/drawing/2014/main" id="{67B6F105-C505-46B2-9F28-82DCDF72013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riangle isocèle 41">
                  <a:extLst>
                    <a:ext uri="{FF2B5EF4-FFF2-40B4-BE49-F238E27FC236}">
                      <a16:creationId xmlns:a16="http://schemas.microsoft.com/office/drawing/2014/main" id="{4B78D3EA-6030-4280-AFE0-7EF23F388B9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a:extLst>
                    <a:ext uri="{FF2B5EF4-FFF2-40B4-BE49-F238E27FC236}">
                      <a16:creationId xmlns:a16="http://schemas.microsoft.com/office/drawing/2014/main" id="{1A87A7CF-648A-423C-9C17-95501A8DD59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7" name="Groupe 36">
                <a:extLst>
                  <a:ext uri="{FF2B5EF4-FFF2-40B4-BE49-F238E27FC236}">
                    <a16:creationId xmlns:a16="http://schemas.microsoft.com/office/drawing/2014/main" id="{67755888-1238-4CA8-9D01-206B44E92884}"/>
                  </a:ext>
                </a:extLst>
              </p:cNvPr>
              <p:cNvGrpSpPr/>
              <p:nvPr/>
            </p:nvGrpSpPr>
            <p:grpSpPr>
              <a:xfrm>
                <a:off x="5847387" y="6348703"/>
                <a:ext cx="135632" cy="210362"/>
                <a:chOff x="3851919" y="1932330"/>
                <a:chExt cx="1440160" cy="2435003"/>
              </a:xfrm>
            </p:grpSpPr>
            <p:sp>
              <p:nvSpPr>
                <p:cNvPr id="38" name="Organigramme : Délai 37">
                  <a:extLst>
                    <a:ext uri="{FF2B5EF4-FFF2-40B4-BE49-F238E27FC236}">
                      <a16:creationId xmlns:a16="http://schemas.microsoft.com/office/drawing/2014/main" id="{725536D1-5C72-4340-8512-ECB34AB59F4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Triangle isocèle 38">
                  <a:extLst>
                    <a:ext uri="{FF2B5EF4-FFF2-40B4-BE49-F238E27FC236}">
                      <a16:creationId xmlns:a16="http://schemas.microsoft.com/office/drawing/2014/main" id="{C535A630-0D6C-4D10-AA1D-05586DC15C2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Ellipse 39">
                  <a:extLst>
                    <a:ext uri="{FF2B5EF4-FFF2-40B4-BE49-F238E27FC236}">
                      <a16:creationId xmlns:a16="http://schemas.microsoft.com/office/drawing/2014/main" id="{71518D42-224C-4046-AC05-C214F66DB65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125" name="Flèche : haut 124">
            <a:extLst>
              <a:ext uri="{FF2B5EF4-FFF2-40B4-BE49-F238E27FC236}">
                <a16:creationId xmlns:a16="http://schemas.microsoft.com/office/drawing/2014/main" id="{4C3BDD53-933F-4FFE-BF9F-1189EBC3745A}"/>
              </a:ext>
            </a:extLst>
          </p:cNvPr>
          <p:cNvSpPr/>
          <p:nvPr/>
        </p:nvSpPr>
        <p:spPr>
          <a:xfrm>
            <a:off x="9169586" y="4957534"/>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126" name="Groupe 125">
            <a:extLst>
              <a:ext uri="{FF2B5EF4-FFF2-40B4-BE49-F238E27FC236}">
                <a16:creationId xmlns:a16="http://schemas.microsoft.com/office/drawing/2014/main" id="{82E98012-7811-4904-9B98-6335701097D0}"/>
              </a:ext>
            </a:extLst>
          </p:cNvPr>
          <p:cNvGrpSpPr/>
          <p:nvPr/>
        </p:nvGrpSpPr>
        <p:grpSpPr>
          <a:xfrm>
            <a:off x="9055400" y="3696798"/>
            <a:ext cx="764672" cy="1141170"/>
            <a:chOff x="3876242" y="1932330"/>
            <a:chExt cx="1440160" cy="2435002"/>
          </a:xfrm>
        </p:grpSpPr>
        <p:sp>
          <p:nvSpPr>
            <p:cNvPr id="127" name="Organigramme : Délai 126">
              <a:extLst>
                <a:ext uri="{FF2B5EF4-FFF2-40B4-BE49-F238E27FC236}">
                  <a16:creationId xmlns:a16="http://schemas.microsoft.com/office/drawing/2014/main" id="{B00BB2E8-F61B-459B-B2FE-0DF9D3BC4F07}"/>
                </a:ext>
              </a:extLst>
            </p:cNvPr>
            <p:cNvSpPr/>
            <p:nvPr/>
          </p:nvSpPr>
          <p:spPr>
            <a:xfrm rot="16200000" flipV="1">
              <a:off x="3876242" y="2927172"/>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8" name="Triangle isocèle 127">
              <a:extLst>
                <a:ext uri="{FF2B5EF4-FFF2-40B4-BE49-F238E27FC236}">
                  <a16:creationId xmlns:a16="http://schemas.microsoft.com/office/drawing/2014/main" id="{5F494329-235B-4B86-8F3E-35657EFE69FD}"/>
                </a:ext>
              </a:extLst>
            </p:cNvPr>
            <p:cNvSpPr/>
            <p:nvPr/>
          </p:nvSpPr>
          <p:spPr>
            <a:xfrm flipV="1">
              <a:off x="3896889" y="2522695"/>
              <a:ext cx="1350218" cy="6480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9" name="Ellipse 128">
              <a:extLst>
                <a:ext uri="{FF2B5EF4-FFF2-40B4-BE49-F238E27FC236}">
                  <a16:creationId xmlns:a16="http://schemas.microsoft.com/office/drawing/2014/main" id="{5C22BBC8-6C12-493A-8329-1136EB00B24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0" name="Flèche : haut 129">
            <a:extLst>
              <a:ext uri="{FF2B5EF4-FFF2-40B4-BE49-F238E27FC236}">
                <a16:creationId xmlns:a16="http://schemas.microsoft.com/office/drawing/2014/main" id="{035DDFF0-2C65-42CA-9E2F-86C450B4304A}"/>
              </a:ext>
            </a:extLst>
          </p:cNvPr>
          <p:cNvSpPr/>
          <p:nvPr/>
        </p:nvSpPr>
        <p:spPr>
          <a:xfrm>
            <a:off x="9117924" y="2826516"/>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1" name="ZoneTexte 130">
            <a:extLst>
              <a:ext uri="{FF2B5EF4-FFF2-40B4-BE49-F238E27FC236}">
                <a16:creationId xmlns:a16="http://schemas.microsoft.com/office/drawing/2014/main" id="{BBAE6896-273D-4309-B58B-E038AB259673}"/>
              </a:ext>
            </a:extLst>
          </p:cNvPr>
          <p:cNvSpPr txBox="1"/>
          <p:nvPr/>
        </p:nvSpPr>
        <p:spPr>
          <a:xfrm>
            <a:off x="9977592" y="3824508"/>
            <a:ext cx="182388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900" dirty="0">
                <a:latin typeface="+mj-lt"/>
                <a:cs typeface="Calibri"/>
              </a:rPr>
              <a:t>Représentant</a:t>
            </a:r>
          </a:p>
          <a:p>
            <a:r>
              <a:rPr lang="fr-FR" sz="1900" dirty="0">
                <a:latin typeface="+mj-lt"/>
                <a:cs typeface="Calibri"/>
              </a:rPr>
              <a:t>(député)</a:t>
            </a:r>
          </a:p>
        </p:txBody>
      </p:sp>
      <p:sp>
        <p:nvSpPr>
          <p:cNvPr id="132" name="Parchemin horizontal 25">
            <a:extLst>
              <a:ext uri="{FF2B5EF4-FFF2-40B4-BE49-F238E27FC236}">
                <a16:creationId xmlns:a16="http://schemas.microsoft.com/office/drawing/2014/main" id="{45F8E739-1643-4F98-9FDD-5FA146BA1A28}"/>
              </a:ext>
            </a:extLst>
          </p:cNvPr>
          <p:cNvSpPr/>
          <p:nvPr/>
        </p:nvSpPr>
        <p:spPr>
          <a:xfrm>
            <a:off x="8582317" y="1644892"/>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a:solidFill>
                  <a:srgbClr val="F6891F"/>
                </a:solidFill>
                <a:latin typeface="Arial" panose="020B0604020202020204" pitchFamily="34" charset="0"/>
                <a:cs typeface="Arial" panose="020B0604020202020204" pitchFamily="34" charset="0"/>
              </a:rPr>
              <a:t>Loi</a:t>
            </a:r>
          </a:p>
        </p:txBody>
      </p:sp>
      <p:sp>
        <p:nvSpPr>
          <p:cNvPr id="134" name="ZoneTexte 133">
            <a:extLst>
              <a:ext uri="{FF2B5EF4-FFF2-40B4-BE49-F238E27FC236}">
                <a16:creationId xmlns:a16="http://schemas.microsoft.com/office/drawing/2014/main" id="{0FB7147C-60A9-4366-BF9B-3CC9DB9BDB5F}"/>
              </a:ext>
            </a:extLst>
          </p:cNvPr>
          <p:cNvSpPr txBox="1"/>
          <p:nvPr/>
        </p:nvSpPr>
        <p:spPr>
          <a:xfrm>
            <a:off x="661249" y="2904920"/>
            <a:ext cx="6093618" cy="2308324"/>
          </a:xfrm>
          <a:prstGeom prst="rect">
            <a:avLst/>
          </a:prstGeom>
          <a:noFill/>
        </p:spPr>
        <p:txBody>
          <a:bodyPr wrap="square">
            <a:spAutoFit/>
          </a:bodyPr>
          <a:lstStyle/>
          <a:p>
            <a:r>
              <a:rPr lang="fr-FR" sz="2400" dirty="0"/>
              <a:t>Au Québec, ce sont les 125 </a:t>
            </a:r>
            <a:r>
              <a:rPr lang="fr-FR" sz="2400" b="1" u="sng" dirty="0"/>
              <a:t>députés </a:t>
            </a:r>
            <a:r>
              <a:rPr lang="fr-FR" sz="2400" dirty="0"/>
              <a:t>élus par les citoyens québécois qui présentent des projets de loi à l’Assemblée nationale du Québec.</a:t>
            </a:r>
            <a:endParaRPr lang="fr-FR" sz="2000" dirty="0">
              <a:cs typeface="Calibri"/>
            </a:endParaRPr>
          </a:p>
          <a:p>
            <a:endParaRPr lang="fr-FR" sz="2400" dirty="0">
              <a:cs typeface="Calibri"/>
            </a:endParaRPr>
          </a:p>
          <a:p>
            <a:r>
              <a:rPr lang="fr-FR" sz="2400" dirty="0">
                <a:cs typeface="Calibri"/>
              </a:rPr>
              <a:t>Chacun d'entre eux se doit de représenter les citoyens de sa région (circonscription). </a:t>
            </a:r>
          </a:p>
        </p:txBody>
      </p:sp>
    </p:spTree>
    <p:extLst>
      <p:ext uri="{BB962C8B-B14F-4D97-AF65-F5344CB8AC3E}">
        <p14:creationId xmlns:p14="http://schemas.microsoft.com/office/powerpoint/2010/main" val="9260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0.15533 L -0.00039 0.00301 " pathEditMode="relative" rAng="0" ptsTypes="AA">
                                      <p:cBhvr>
                                        <p:cTn id="6" dur="2000" spd="-100000" fill="hold"/>
                                        <p:tgtEl>
                                          <p:spTgt spid="7"/>
                                        </p:tgtEl>
                                        <p:attrNameLst>
                                          <p:attrName>ppt_x</p:attrName>
                                          <p:attrName>ppt_y</p:attrName>
                                        </p:attrNameLst>
                                      </p:cBhvr>
                                      <p:rCtr x="-26" y="7917"/>
                                    </p:animMotion>
                                  </p:childTnLst>
                                </p:cTn>
                              </p:par>
                            </p:childTnLst>
                          </p:cTn>
                        </p:par>
                      </p:childTnLst>
                    </p:cTn>
                  </p:par>
                  <p:par>
                    <p:cTn id="7" fill="hold">
                      <p:stCondLst>
                        <p:cond delay="indefinite"/>
                      </p:stCondLst>
                      <p:childTnLst>
                        <p:par>
                          <p:cTn id="8" fill="hold">
                            <p:stCondLst>
                              <p:cond delay="0"/>
                            </p:stCondLst>
                            <p:childTnLst>
                              <p:par>
                                <p:cTn id="9" presetID="6" presetClass="exit" presetSubtype="16" fill="hold" nodeType="clickEffect">
                                  <p:stCondLst>
                                    <p:cond delay="0"/>
                                  </p:stCondLst>
                                  <p:childTnLst>
                                    <p:animEffect transition="out" filter="circle(in)">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42" presetClass="path" presetSubtype="0" accel="50000" decel="50000" fill="hold" grpId="0" nodeType="withEffect">
                                  <p:stCondLst>
                                    <p:cond delay="400"/>
                                  </p:stCondLst>
                                  <p:childTnLst>
                                    <p:animMotion origin="layout" path="M -1.45833E-6 3.7037E-6 L 0.00117 -0.51621 " pathEditMode="relative" rAng="0" ptsTypes="AA">
                                      <p:cBhvr>
                                        <p:cTn id="13" dur="2000" fill="hold"/>
                                        <p:tgtEl>
                                          <p:spTgt spid="132"/>
                                        </p:tgtEl>
                                        <p:attrNameLst>
                                          <p:attrName>ppt_x</p:attrName>
                                          <p:attrName>ppt_y</p:attrName>
                                        </p:attrNameLst>
                                      </p:cBhvr>
                                      <p:rCtr x="52" y="-2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E854D7-44CA-4093-B838-29476D90F5DF}"/>
              </a:ext>
            </a:extLst>
          </p:cNvPr>
          <p:cNvSpPr/>
          <p:nvPr/>
        </p:nvSpPr>
        <p:spPr>
          <a:xfrm>
            <a:off x="473320" y="2357433"/>
            <a:ext cx="1380678"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BDB0503-6BB2-4EBA-B83D-288115870D99}"/>
              </a:ext>
            </a:extLst>
          </p:cNvPr>
          <p:cNvSpPr/>
          <p:nvPr/>
        </p:nvSpPr>
        <p:spPr>
          <a:xfrm>
            <a:off x="2681324" y="2371723"/>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6055A4EA-DDF0-4ECB-8649-30A3330BB4AE}"/>
              </a:ext>
            </a:extLst>
          </p:cNvPr>
          <p:cNvSpPr/>
          <p:nvPr/>
        </p:nvSpPr>
        <p:spPr>
          <a:xfrm>
            <a:off x="4615908" y="2371723"/>
            <a:ext cx="1228724" cy="10572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E3B2C91-D5DF-4973-9119-FFEDEDD586F5}"/>
              </a:ext>
            </a:extLst>
          </p:cNvPr>
          <p:cNvSpPr/>
          <p:nvPr/>
        </p:nvSpPr>
        <p:spPr>
          <a:xfrm>
            <a:off x="6574469" y="2371723"/>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6D39B25-7CA8-46C6-89EF-2DFEF23EA7D2}"/>
              </a:ext>
            </a:extLst>
          </p:cNvPr>
          <p:cNvSpPr/>
          <p:nvPr/>
        </p:nvSpPr>
        <p:spPr>
          <a:xfrm>
            <a:off x="8485077" y="2371724"/>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9AFFFF03-F3BF-4917-8297-D9809026329D}"/>
              </a:ext>
            </a:extLst>
          </p:cNvPr>
          <p:cNvSpPr/>
          <p:nvPr/>
        </p:nvSpPr>
        <p:spPr>
          <a:xfrm>
            <a:off x="10341455" y="2371723"/>
            <a:ext cx="1228724" cy="1057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321E388-A7F2-446A-8BE4-28891581A59D}"/>
              </a:ext>
            </a:extLst>
          </p:cNvPr>
          <p:cNvSpPr/>
          <p:nvPr/>
        </p:nvSpPr>
        <p:spPr>
          <a:xfrm>
            <a:off x="1595474" y="4392004"/>
            <a:ext cx="1517707" cy="10572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ZoneTexte 10">
            <a:extLst>
              <a:ext uri="{FF2B5EF4-FFF2-40B4-BE49-F238E27FC236}">
                <a16:creationId xmlns:a16="http://schemas.microsoft.com/office/drawing/2014/main" id="{9752B95C-C554-4931-8F2F-1DFE4FE4C90D}"/>
              </a:ext>
            </a:extLst>
          </p:cNvPr>
          <p:cNvSpPr txBox="1"/>
          <p:nvPr/>
        </p:nvSpPr>
        <p:spPr>
          <a:xfrm>
            <a:off x="400050" y="686532"/>
            <a:ext cx="11058525" cy="1323439"/>
          </a:xfrm>
          <a:prstGeom prst="rect">
            <a:avLst/>
          </a:prstGeom>
          <a:noFill/>
        </p:spPr>
        <p:txBody>
          <a:bodyPr wrap="square" rtlCol="0">
            <a:spAutoFit/>
          </a:bodyPr>
          <a:lstStyle/>
          <a:p>
            <a:r>
              <a:rPr lang="fr-CA" sz="4000"/>
              <a:t>Comment un projet de loi devient-il une loi?</a:t>
            </a:r>
          </a:p>
          <a:p>
            <a:endParaRPr lang="en-CA" sz="4000"/>
          </a:p>
        </p:txBody>
      </p:sp>
      <p:sp>
        <p:nvSpPr>
          <p:cNvPr id="13" name="ZoneTexte 12">
            <a:extLst>
              <a:ext uri="{FF2B5EF4-FFF2-40B4-BE49-F238E27FC236}">
                <a16:creationId xmlns:a16="http://schemas.microsoft.com/office/drawing/2014/main" id="{D4B96AEF-5A99-400D-A40A-DE111D1930AF}"/>
              </a:ext>
            </a:extLst>
          </p:cNvPr>
          <p:cNvSpPr txBox="1"/>
          <p:nvPr/>
        </p:nvSpPr>
        <p:spPr>
          <a:xfrm>
            <a:off x="7711702" y="4848030"/>
            <a:ext cx="4084007" cy="1477328"/>
          </a:xfrm>
          <a:prstGeom prst="rect">
            <a:avLst/>
          </a:prstGeom>
          <a:noFill/>
          <a:ln>
            <a:solidFill>
              <a:schemeClr val="tx1"/>
            </a:solidFill>
          </a:ln>
        </p:spPr>
        <p:txBody>
          <a:bodyPr wrap="square" rtlCol="0">
            <a:spAutoFit/>
          </a:bodyPr>
          <a:lstStyle/>
          <a:p>
            <a:r>
              <a:rPr lang="fr-CA"/>
              <a:t>Légende :</a:t>
            </a:r>
          </a:p>
          <a:p>
            <a:r>
              <a:rPr lang="fr-CA"/>
              <a:t>              = À l’assemblée nationale</a:t>
            </a:r>
          </a:p>
          <a:p>
            <a:r>
              <a:rPr lang="fr-CA"/>
              <a:t>              = Au bureau du </a:t>
            </a:r>
            <a:r>
              <a:rPr lang="fr-CA" err="1"/>
              <a:t>lieutenent</a:t>
            </a:r>
            <a:r>
              <a:rPr lang="fr-CA"/>
              <a:t>         	gouverneur  général</a:t>
            </a:r>
          </a:p>
          <a:p>
            <a:r>
              <a:rPr lang="fr-CA"/>
              <a:t>            = En commission parlementaire</a:t>
            </a:r>
          </a:p>
        </p:txBody>
      </p:sp>
      <p:sp>
        <p:nvSpPr>
          <p:cNvPr id="14" name="Rectangle 13">
            <a:extLst>
              <a:ext uri="{FF2B5EF4-FFF2-40B4-BE49-F238E27FC236}">
                <a16:creationId xmlns:a16="http://schemas.microsoft.com/office/drawing/2014/main" id="{7833C589-0306-4FC9-9FF3-96B1423E5725}"/>
              </a:ext>
            </a:extLst>
          </p:cNvPr>
          <p:cNvSpPr/>
          <p:nvPr/>
        </p:nvSpPr>
        <p:spPr>
          <a:xfrm>
            <a:off x="8051583" y="5229526"/>
            <a:ext cx="248520" cy="2138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4E2B8B5F-D171-4B4B-AEF0-B63B8C6CC48B}"/>
              </a:ext>
            </a:extLst>
          </p:cNvPr>
          <p:cNvSpPr/>
          <p:nvPr/>
        </p:nvSpPr>
        <p:spPr>
          <a:xfrm>
            <a:off x="8051582" y="5592452"/>
            <a:ext cx="248520" cy="21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83298938-285F-4C54-BB83-B07CEE847C81}"/>
              </a:ext>
            </a:extLst>
          </p:cNvPr>
          <p:cNvSpPr/>
          <p:nvPr/>
        </p:nvSpPr>
        <p:spPr>
          <a:xfrm>
            <a:off x="8051582" y="5973948"/>
            <a:ext cx="248520" cy="2138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Connecteur droit avec flèche 18">
            <a:extLst>
              <a:ext uri="{FF2B5EF4-FFF2-40B4-BE49-F238E27FC236}">
                <a16:creationId xmlns:a16="http://schemas.microsoft.com/office/drawing/2014/main" id="{08F8A3F9-9A4C-484E-927A-6D91C2C8015E}"/>
              </a:ext>
            </a:extLst>
          </p:cNvPr>
          <p:cNvCxnSpPr>
            <a:cxnSpLocks/>
            <a:stCxn id="3" idx="2"/>
          </p:cNvCxnSpPr>
          <p:nvPr/>
        </p:nvCxnSpPr>
        <p:spPr>
          <a:xfrm>
            <a:off x="1163659" y="3414709"/>
            <a:ext cx="793729" cy="883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58773AEB-9C6D-43A2-BC9C-0055D5932AF8}"/>
              </a:ext>
            </a:extLst>
          </p:cNvPr>
          <p:cNvCxnSpPr/>
          <p:nvPr/>
        </p:nvCxnSpPr>
        <p:spPr>
          <a:xfrm flipV="1">
            <a:off x="2371725" y="3512892"/>
            <a:ext cx="785813" cy="785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Flèche : droite 33">
            <a:extLst>
              <a:ext uri="{FF2B5EF4-FFF2-40B4-BE49-F238E27FC236}">
                <a16:creationId xmlns:a16="http://schemas.microsoft.com/office/drawing/2014/main" id="{ACF444D6-40D2-4814-8FFB-CB63AF28F31C}"/>
              </a:ext>
            </a:extLst>
          </p:cNvPr>
          <p:cNvSpPr/>
          <p:nvPr/>
        </p:nvSpPr>
        <p:spPr>
          <a:xfrm>
            <a:off x="9713801"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5" name="Flèche : droite 34">
            <a:extLst>
              <a:ext uri="{FF2B5EF4-FFF2-40B4-BE49-F238E27FC236}">
                <a16:creationId xmlns:a16="http://schemas.microsoft.com/office/drawing/2014/main" id="{FAB1D10F-8BB2-41D2-A536-295E0E95997C}"/>
              </a:ext>
            </a:extLst>
          </p:cNvPr>
          <p:cNvSpPr/>
          <p:nvPr/>
        </p:nvSpPr>
        <p:spPr>
          <a:xfrm>
            <a:off x="7864759"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6" name="Flèche : droite 35">
            <a:extLst>
              <a:ext uri="{FF2B5EF4-FFF2-40B4-BE49-F238E27FC236}">
                <a16:creationId xmlns:a16="http://schemas.microsoft.com/office/drawing/2014/main" id="{A1C0C7EE-6893-4010-BC07-D219E740912F}"/>
              </a:ext>
            </a:extLst>
          </p:cNvPr>
          <p:cNvSpPr/>
          <p:nvPr/>
        </p:nvSpPr>
        <p:spPr>
          <a:xfrm>
            <a:off x="5970111" y="275559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7" name="Flèche : droite 36">
            <a:extLst>
              <a:ext uri="{FF2B5EF4-FFF2-40B4-BE49-F238E27FC236}">
                <a16:creationId xmlns:a16="http://schemas.microsoft.com/office/drawing/2014/main" id="{E4139373-6A1B-4B57-B4ED-A3C6A61D95E9}"/>
              </a:ext>
            </a:extLst>
          </p:cNvPr>
          <p:cNvSpPr/>
          <p:nvPr/>
        </p:nvSpPr>
        <p:spPr>
          <a:xfrm>
            <a:off x="4015352"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8" name="Flèche : droite 37">
            <a:extLst>
              <a:ext uri="{FF2B5EF4-FFF2-40B4-BE49-F238E27FC236}">
                <a16:creationId xmlns:a16="http://schemas.microsoft.com/office/drawing/2014/main" id="{D88BB6CE-BF0F-4F26-A215-31B778D60BFE}"/>
              </a:ext>
            </a:extLst>
          </p:cNvPr>
          <p:cNvSpPr/>
          <p:nvPr/>
        </p:nvSpPr>
        <p:spPr>
          <a:xfrm>
            <a:off x="1927721"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9" name="ZoneTexte 38">
            <a:extLst>
              <a:ext uri="{FF2B5EF4-FFF2-40B4-BE49-F238E27FC236}">
                <a16:creationId xmlns:a16="http://schemas.microsoft.com/office/drawing/2014/main" id="{D6CB5996-F2A0-4202-91D1-95DAD8B81624}"/>
              </a:ext>
            </a:extLst>
          </p:cNvPr>
          <p:cNvSpPr txBox="1"/>
          <p:nvPr/>
        </p:nvSpPr>
        <p:spPr>
          <a:xfrm rot="2686681">
            <a:off x="750754" y="3758269"/>
            <a:ext cx="1127667" cy="369332"/>
          </a:xfrm>
          <a:prstGeom prst="rect">
            <a:avLst/>
          </a:prstGeom>
          <a:noFill/>
          <a:ln>
            <a:noFill/>
          </a:ln>
        </p:spPr>
        <p:txBody>
          <a:bodyPr wrap="square" rtlCol="0">
            <a:spAutoFit/>
          </a:bodyPr>
          <a:lstStyle/>
          <a:p>
            <a:r>
              <a:rPr lang="fr-CA"/>
              <a:t>Facultatif</a:t>
            </a:r>
            <a:endParaRPr lang="en-CA"/>
          </a:p>
        </p:txBody>
      </p:sp>
      <p:sp>
        <p:nvSpPr>
          <p:cNvPr id="40" name="ZoneTexte 39">
            <a:extLst>
              <a:ext uri="{FF2B5EF4-FFF2-40B4-BE49-F238E27FC236}">
                <a16:creationId xmlns:a16="http://schemas.microsoft.com/office/drawing/2014/main" id="{558EE62A-7896-4DA9-8FC7-79F22FF36665}"/>
              </a:ext>
            </a:extLst>
          </p:cNvPr>
          <p:cNvSpPr txBox="1"/>
          <p:nvPr/>
        </p:nvSpPr>
        <p:spPr>
          <a:xfrm>
            <a:off x="441755" y="2490412"/>
            <a:ext cx="1434017" cy="830997"/>
          </a:xfrm>
          <a:prstGeom prst="rect">
            <a:avLst/>
          </a:prstGeom>
          <a:noFill/>
          <a:ln>
            <a:noFill/>
          </a:ln>
        </p:spPr>
        <p:txBody>
          <a:bodyPr wrap="square" rtlCol="0">
            <a:spAutoFit/>
          </a:bodyPr>
          <a:lstStyle/>
          <a:p>
            <a:r>
              <a:rPr lang="fr-CA" sz="1600"/>
              <a:t>1. Présentation du projet de loi</a:t>
            </a:r>
            <a:endParaRPr lang="en-CA" sz="1600"/>
          </a:p>
        </p:txBody>
      </p:sp>
      <p:sp>
        <p:nvSpPr>
          <p:cNvPr id="41" name="ZoneTexte 40">
            <a:extLst>
              <a:ext uri="{FF2B5EF4-FFF2-40B4-BE49-F238E27FC236}">
                <a16:creationId xmlns:a16="http://schemas.microsoft.com/office/drawing/2014/main" id="{5F4D1669-2E62-4FCE-B6F2-253746D95A5F}"/>
              </a:ext>
            </a:extLst>
          </p:cNvPr>
          <p:cNvSpPr txBox="1"/>
          <p:nvPr/>
        </p:nvSpPr>
        <p:spPr>
          <a:xfrm>
            <a:off x="2655071" y="2589080"/>
            <a:ext cx="1234593" cy="584775"/>
          </a:xfrm>
          <a:prstGeom prst="rect">
            <a:avLst/>
          </a:prstGeom>
          <a:noFill/>
          <a:ln>
            <a:noFill/>
          </a:ln>
        </p:spPr>
        <p:txBody>
          <a:bodyPr wrap="square" rtlCol="0">
            <a:spAutoFit/>
          </a:bodyPr>
          <a:lstStyle/>
          <a:p>
            <a:r>
              <a:rPr lang="fr-CA" sz="1600"/>
              <a:t>2. Adoption du principe</a:t>
            </a:r>
            <a:endParaRPr lang="en-CA" sz="1600"/>
          </a:p>
        </p:txBody>
      </p:sp>
      <p:sp>
        <p:nvSpPr>
          <p:cNvPr id="42" name="ZoneTexte 41">
            <a:extLst>
              <a:ext uri="{FF2B5EF4-FFF2-40B4-BE49-F238E27FC236}">
                <a16:creationId xmlns:a16="http://schemas.microsoft.com/office/drawing/2014/main" id="{00A126AF-0511-47F9-A951-9B4CFD2FF439}"/>
              </a:ext>
            </a:extLst>
          </p:cNvPr>
          <p:cNvSpPr txBox="1"/>
          <p:nvPr/>
        </p:nvSpPr>
        <p:spPr>
          <a:xfrm>
            <a:off x="4653766" y="2461770"/>
            <a:ext cx="1234593" cy="830997"/>
          </a:xfrm>
          <a:prstGeom prst="rect">
            <a:avLst/>
          </a:prstGeom>
          <a:noFill/>
          <a:ln>
            <a:noFill/>
          </a:ln>
        </p:spPr>
        <p:txBody>
          <a:bodyPr wrap="square" rtlCol="0">
            <a:spAutoFit/>
          </a:bodyPr>
          <a:lstStyle/>
          <a:p>
            <a:r>
              <a:rPr lang="fr-CA" sz="1600"/>
              <a:t>3. Étude détaillée en commission</a:t>
            </a:r>
            <a:endParaRPr lang="en-CA" sz="1600"/>
          </a:p>
        </p:txBody>
      </p:sp>
      <p:sp>
        <p:nvSpPr>
          <p:cNvPr id="44" name="ZoneTexte 43">
            <a:extLst>
              <a:ext uri="{FF2B5EF4-FFF2-40B4-BE49-F238E27FC236}">
                <a16:creationId xmlns:a16="http://schemas.microsoft.com/office/drawing/2014/main" id="{E80DD930-D85E-49D1-AF57-9E355AD37098}"/>
              </a:ext>
            </a:extLst>
          </p:cNvPr>
          <p:cNvSpPr txBox="1"/>
          <p:nvPr/>
        </p:nvSpPr>
        <p:spPr>
          <a:xfrm>
            <a:off x="6566998" y="2483041"/>
            <a:ext cx="1350722" cy="830997"/>
          </a:xfrm>
          <a:prstGeom prst="rect">
            <a:avLst/>
          </a:prstGeom>
          <a:noFill/>
          <a:ln>
            <a:noFill/>
          </a:ln>
        </p:spPr>
        <p:txBody>
          <a:bodyPr wrap="square" rtlCol="0">
            <a:spAutoFit/>
          </a:bodyPr>
          <a:lstStyle/>
          <a:p>
            <a:r>
              <a:rPr lang="fr-CA" sz="1600"/>
              <a:t>4. Prise en considération du rapport</a:t>
            </a:r>
            <a:endParaRPr lang="en-CA" sz="1600"/>
          </a:p>
        </p:txBody>
      </p:sp>
      <p:sp>
        <p:nvSpPr>
          <p:cNvPr id="45" name="ZoneTexte 44">
            <a:extLst>
              <a:ext uri="{FF2B5EF4-FFF2-40B4-BE49-F238E27FC236}">
                <a16:creationId xmlns:a16="http://schemas.microsoft.com/office/drawing/2014/main" id="{04865C53-EE16-44A0-9508-5F7EAB858F98}"/>
              </a:ext>
            </a:extLst>
          </p:cNvPr>
          <p:cNvSpPr txBox="1"/>
          <p:nvPr/>
        </p:nvSpPr>
        <p:spPr>
          <a:xfrm>
            <a:off x="8499917" y="2718472"/>
            <a:ext cx="1234593" cy="338554"/>
          </a:xfrm>
          <a:prstGeom prst="rect">
            <a:avLst/>
          </a:prstGeom>
          <a:noFill/>
          <a:ln>
            <a:noFill/>
          </a:ln>
        </p:spPr>
        <p:txBody>
          <a:bodyPr wrap="square" rtlCol="0">
            <a:spAutoFit/>
          </a:bodyPr>
          <a:lstStyle/>
          <a:p>
            <a:r>
              <a:rPr lang="fr-CA" sz="1600"/>
              <a:t>5. Adoption</a:t>
            </a:r>
            <a:endParaRPr lang="en-CA" sz="1600"/>
          </a:p>
        </p:txBody>
      </p:sp>
      <p:sp>
        <p:nvSpPr>
          <p:cNvPr id="46" name="ZoneTexte 45">
            <a:extLst>
              <a:ext uri="{FF2B5EF4-FFF2-40B4-BE49-F238E27FC236}">
                <a16:creationId xmlns:a16="http://schemas.microsoft.com/office/drawing/2014/main" id="{AB91173E-D545-4C04-88BA-80B6EF29342E}"/>
              </a:ext>
            </a:extLst>
          </p:cNvPr>
          <p:cNvSpPr txBox="1"/>
          <p:nvPr/>
        </p:nvSpPr>
        <p:spPr>
          <a:xfrm>
            <a:off x="10341455" y="2755593"/>
            <a:ext cx="1234593" cy="338554"/>
          </a:xfrm>
          <a:prstGeom prst="rect">
            <a:avLst/>
          </a:prstGeom>
          <a:noFill/>
          <a:ln>
            <a:noFill/>
          </a:ln>
        </p:spPr>
        <p:txBody>
          <a:bodyPr wrap="square" rtlCol="0">
            <a:spAutoFit/>
          </a:bodyPr>
          <a:lstStyle/>
          <a:p>
            <a:r>
              <a:rPr lang="fr-CA" sz="1600"/>
              <a:t>6. Sanction</a:t>
            </a:r>
            <a:endParaRPr lang="en-CA" sz="1600"/>
          </a:p>
        </p:txBody>
      </p:sp>
      <p:sp>
        <p:nvSpPr>
          <p:cNvPr id="47" name="ZoneTexte 46">
            <a:extLst>
              <a:ext uri="{FF2B5EF4-FFF2-40B4-BE49-F238E27FC236}">
                <a16:creationId xmlns:a16="http://schemas.microsoft.com/office/drawing/2014/main" id="{0C1E5EB8-8DC2-41A4-98B6-4795DCEAFDA7}"/>
              </a:ext>
            </a:extLst>
          </p:cNvPr>
          <p:cNvSpPr txBox="1"/>
          <p:nvPr/>
        </p:nvSpPr>
        <p:spPr>
          <a:xfrm>
            <a:off x="1619222" y="4625242"/>
            <a:ext cx="1556278" cy="584775"/>
          </a:xfrm>
          <a:prstGeom prst="rect">
            <a:avLst/>
          </a:prstGeom>
          <a:noFill/>
          <a:ln>
            <a:noFill/>
          </a:ln>
        </p:spPr>
        <p:txBody>
          <a:bodyPr wrap="square" rtlCol="0">
            <a:spAutoFit/>
          </a:bodyPr>
          <a:lstStyle/>
          <a:p>
            <a:r>
              <a:rPr lang="fr-CA" sz="1600"/>
              <a:t>1.5 Consultation en commission</a:t>
            </a:r>
            <a:endParaRPr lang="en-CA" sz="1600"/>
          </a:p>
        </p:txBody>
      </p:sp>
    </p:spTree>
    <p:extLst>
      <p:ext uri="{BB962C8B-B14F-4D97-AF65-F5344CB8AC3E}">
        <p14:creationId xmlns:p14="http://schemas.microsoft.com/office/powerpoint/2010/main" val="10724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Balance de la justice">
            <a:extLst>
              <a:ext uri="{FF2B5EF4-FFF2-40B4-BE49-F238E27FC236}">
                <a16:creationId xmlns:a16="http://schemas.microsoft.com/office/drawing/2014/main" id="{7A6142D2-FE56-4E28-8E88-63D0741ED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737" y="176238"/>
            <a:ext cx="645459" cy="645459"/>
          </a:xfrm>
          <a:prstGeom prst="rect">
            <a:avLst/>
          </a:prstGeom>
        </p:spPr>
      </p:pic>
      <p:pic>
        <p:nvPicPr>
          <p:cNvPr id="6" name="Image 5">
            <a:extLst>
              <a:ext uri="{FF2B5EF4-FFF2-40B4-BE49-F238E27FC236}">
                <a16:creationId xmlns:a16="http://schemas.microsoft.com/office/drawing/2014/main" id="{0107EAF5-8C40-4410-AB77-4A603574A6B3}"/>
              </a:ext>
            </a:extLst>
          </p:cNvPr>
          <p:cNvPicPr>
            <a:picLocks noChangeAspect="1"/>
          </p:cNvPicPr>
          <p:nvPr/>
        </p:nvPicPr>
        <p:blipFill>
          <a:blip r:embed="rId5"/>
          <a:stretch>
            <a:fillRect/>
          </a:stretch>
        </p:blipFill>
        <p:spPr>
          <a:xfrm>
            <a:off x="1179094" y="0"/>
            <a:ext cx="9833811" cy="6858000"/>
          </a:xfrm>
          <a:prstGeom prst="rect">
            <a:avLst/>
          </a:prstGeom>
        </p:spPr>
      </p:pic>
    </p:spTree>
    <p:extLst>
      <p:ext uri="{BB962C8B-B14F-4D97-AF65-F5344CB8AC3E}">
        <p14:creationId xmlns:p14="http://schemas.microsoft.com/office/powerpoint/2010/main" val="31193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descr="Pas de danse">
            <a:extLst>
              <a:ext uri="{FF2B5EF4-FFF2-40B4-BE49-F238E27FC236}">
                <a16:creationId xmlns:a16="http://schemas.microsoft.com/office/drawing/2014/main" id="{C2CA70EF-7309-4BBD-AB4B-4BC3A17BFB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1" y="605343"/>
            <a:ext cx="771526" cy="771526"/>
          </a:xfrm>
          <a:prstGeom prst="rect">
            <a:avLst/>
          </a:prstGeom>
        </p:spPr>
      </p:pic>
      <p:pic>
        <p:nvPicPr>
          <p:cNvPr id="3" name="Image 2">
            <a:extLst>
              <a:ext uri="{FF2B5EF4-FFF2-40B4-BE49-F238E27FC236}">
                <a16:creationId xmlns:a16="http://schemas.microsoft.com/office/drawing/2014/main" id="{61FD7999-0277-43F5-B51A-DACDD9A6CD31}"/>
              </a:ext>
            </a:extLst>
          </p:cNvPr>
          <p:cNvPicPr>
            <a:picLocks noChangeAspect="1"/>
          </p:cNvPicPr>
          <p:nvPr/>
        </p:nvPicPr>
        <p:blipFill>
          <a:blip r:embed="rId5"/>
          <a:stretch>
            <a:fillRect/>
          </a:stretch>
        </p:blipFill>
        <p:spPr>
          <a:xfrm>
            <a:off x="80611" y="137620"/>
            <a:ext cx="619477" cy="414585"/>
          </a:xfrm>
          <a:prstGeom prst="rect">
            <a:avLst/>
          </a:prstGeom>
        </p:spPr>
      </p:pic>
      <p:sp>
        <p:nvSpPr>
          <p:cNvPr id="4" name="Rectangle 3">
            <a:extLst>
              <a:ext uri="{FF2B5EF4-FFF2-40B4-BE49-F238E27FC236}">
                <a16:creationId xmlns:a16="http://schemas.microsoft.com/office/drawing/2014/main" id="{54F03862-151A-4224-A6BF-4CF80077A538}"/>
              </a:ext>
            </a:extLst>
          </p:cNvPr>
          <p:cNvSpPr/>
          <p:nvPr/>
        </p:nvSpPr>
        <p:spPr>
          <a:xfrm>
            <a:off x="1222872" y="698719"/>
            <a:ext cx="10969128" cy="584775"/>
          </a:xfrm>
          <a:prstGeom prst="rect">
            <a:avLst/>
          </a:prstGeom>
        </p:spPr>
        <p:txBody>
          <a:bodyPr wrap="square">
            <a:spAutoFit/>
          </a:bodyPr>
          <a:lstStyle/>
          <a:p>
            <a:r>
              <a:rPr lang="fr-CA" sz="3200" dirty="0"/>
              <a:t>Historique de la lutte pour les droits des noirs aux États-Unis</a:t>
            </a:r>
          </a:p>
        </p:txBody>
      </p:sp>
      <p:graphicFrame>
        <p:nvGraphicFramePr>
          <p:cNvPr id="5" name="Tableau 4">
            <a:extLst>
              <a:ext uri="{FF2B5EF4-FFF2-40B4-BE49-F238E27FC236}">
                <a16:creationId xmlns:a16="http://schemas.microsoft.com/office/drawing/2014/main" id="{9CD7BD8B-B262-482B-BAE0-B7513A6D3E2D}"/>
              </a:ext>
            </a:extLst>
          </p:cNvPr>
          <p:cNvGraphicFramePr>
            <a:graphicFrameLocks noGrp="1"/>
          </p:cNvGraphicFramePr>
          <p:nvPr>
            <p:extLst>
              <p:ext uri="{D42A27DB-BD31-4B8C-83A1-F6EECF244321}">
                <p14:modId xmlns:p14="http://schemas.microsoft.com/office/powerpoint/2010/main" val="1039402160"/>
              </p:ext>
            </p:extLst>
          </p:nvPr>
        </p:nvGraphicFramePr>
        <p:xfrm>
          <a:off x="390349" y="1757363"/>
          <a:ext cx="8201026" cy="4368473"/>
        </p:xfrm>
        <a:graphic>
          <a:graphicData uri="http://schemas.openxmlformats.org/drawingml/2006/table">
            <a:tbl>
              <a:tblPr firstRow="1" bandRow="1">
                <a:tableStyleId>{5C22544A-7EE6-4342-B048-85BDC9FD1C3A}</a:tableStyleId>
              </a:tblPr>
              <a:tblGrid>
                <a:gridCol w="8201026">
                  <a:extLst>
                    <a:ext uri="{9D8B030D-6E8A-4147-A177-3AD203B41FA5}">
                      <a16:colId xmlns:a16="http://schemas.microsoft.com/office/drawing/2014/main" val="2837995170"/>
                    </a:ext>
                  </a:extLst>
                </a:gridCol>
              </a:tblGrid>
              <a:tr h="464043">
                <a:tc>
                  <a:txBody>
                    <a:bodyPr/>
                    <a:lstStyle/>
                    <a:p>
                      <a:pPr algn="ctr"/>
                      <a:r>
                        <a:rPr lang="fr-CA" sz="2800" dirty="0"/>
                        <a:t>Les causes</a:t>
                      </a:r>
                      <a:endParaRPr lang="en-CA" sz="2800" dirty="0"/>
                    </a:p>
                  </a:txBody>
                  <a:tcPr>
                    <a:solidFill>
                      <a:schemeClr val="accent6">
                        <a:lumMod val="75000"/>
                      </a:schemeClr>
                    </a:solidFill>
                  </a:tcPr>
                </a:tc>
                <a:extLst>
                  <a:ext uri="{0D108BD9-81ED-4DB2-BD59-A6C34878D82A}">
                    <a16:rowId xmlns:a16="http://schemas.microsoft.com/office/drawing/2014/main" val="489634594"/>
                  </a:ext>
                </a:extLst>
              </a:tr>
              <a:tr h="3850313">
                <a:tc>
                  <a:txBody>
                    <a:bodyPr/>
                    <a:lstStyle/>
                    <a:p>
                      <a:pPr marL="0" indent="0">
                        <a:buFont typeface="Arial" panose="020B0604020202020204" pitchFamily="34" charset="0"/>
                        <a:buNone/>
                      </a:pPr>
                      <a:r>
                        <a:rPr lang="fr-CA" dirty="0"/>
                        <a:t>Malgré la mise en place du 14</a:t>
                      </a:r>
                      <a:r>
                        <a:rPr lang="fr-CA" baseline="30000" dirty="0"/>
                        <a:t>e</a:t>
                      </a:r>
                      <a:r>
                        <a:rPr lang="fr-CA" dirty="0"/>
                        <a:t> amendement (1868) qui garantit la protection égale de la loi à tous les citoyens, les noirs subissent de graves injustices. </a:t>
                      </a:r>
                      <a:endParaRPr lang="fr-FR" dirty="0"/>
                    </a:p>
                    <a:p>
                      <a:pPr marL="0" lvl="0" indent="0">
                        <a:buFont typeface="Arial" panose="020B0604020202020204" pitchFamily="34" charset="0"/>
                        <a:buNone/>
                      </a:pPr>
                      <a:endParaRPr lang="fr-CA" dirty="0"/>
                    </a:p>
                    <a:p>
                      <a:pPr marL="0" lvl="0" indent="0">
                        <a:buFont typeface="Arial" panose="020B0604020202020204" pitchFamily="34" charset="0"/>
                        <a:buNone/>
                      </a:pPr>
                      <a:r>
                        <a:rPr lang="fr-CA" dirty="0"/>
                        <a:t>Certaines lois mises en place </a:t>
                      </a:r>
                      <a:r>
                        <a:rPr lang="fr-CA" i="0" dirty="0"/>
                        <a:t>entre 1877 et 1964 </a:t>
                      </a:r>
                      <a:r>
                        <a:rPr lang="fr-CA" dirty="0"/>
                        <a:t>(</a:t>
                      </a:r>
                      <a:r>
                        <a:rPr lang="fr-CA" i="1" dirty="0"/>
                        <a:t>Jim Crow Laws</a:t>
                      </a:r>
                      <a:r>
                        <a:rPr lang="fr-CA" dirty="0"/>
                        <a:t>), vont même rendre légale la discrimination dans certains États du sud : </a:t>
                      </a:r>
                    </a:p>
                    <a:p>
                      <a:pPr marL="0" indent="0">
                        <a:buFont typeface="Arial" panose="020B0604020202020204" pitchFamily="34" charset="0"/>
                        <a:buNone/>
                      </a:pPr>
                      <a:endParaRPr lang="fr-CA" dirty="0"/>
                    </a:p>
                    <a:p>
                      <a:pPr marL="285750" indent="-285750">
                        <a:buFont typeface="Arial" panose="020B0604020202020204" pitchFamily="34" charset="0"/>
                        <a:buChar char="•"/>
                      </a:pPr>
                      <a:r>
                        <a:rPr lang="fr-CA" dirty="0"/>
                        <a:t>Ségrégation (séparation des noirs et des blancs)</a:t>
                      </a:r>
                    </a:p>
                    <a:p>
                      <a:pPr marL="742950" lvl="1" indent="-285750">
                        <a:buFont typeface="Courier New" panose="02070309020205020404" pitchFamily="49" charset="0"/>
                        <a:buChar char="o"/>
                      </a:pPr>
                      <a:r>
                        <a:rPr lang="fr-CA" dirty="0"/>
                        <a:t>Des services publics et des lieux de rassemblement</a:t>
                      </a:r>
                    </a:p>
                    <a:p>
                      <a:pPr marL="742950" lvl="1" indent="-285750">
                        <a:buFont typeface="Courier New" panose="02070309020205020404" pitchFamily="49" charset="0"/>
                        <a:buChar char="o"/>
                      </a:pPr>
                      <a:r>
                        <a:rPr lang="fr-CA" dirty="0"/>
                        <a:t>Dans les écoles </a:t>
                      </a:r>
                    </a:p>
                    <a:p>
                      <a:pPr marL="742950" lvl="1" indent="-285750">
                        <a:buFont typeface="Courier New" panose="02070309020205020404" pitchFamily="49" charset="0"/>
                        <a:buChar char="o"/>
                      </a:pPr>
                      <a:r>
                        <a:rPr lang="fr-CA" dirty="0"/>
                        <a:t>De certains quartiers</a:t>
                      </a:r>
                    </a:p>
                    <a:p>
                      <a:pPr marL="457200" lvl="1" indent="0">
                        <a:buNone/>
                      </a:pPr>
                      <a:endParaRPr lang="fr-CA" dirty="0"/>
                    </a:p>
                    <a:p>
                      <a:pPr marL="285750" lvl="0" indent="-285750">
                        <a:buFont typeface="Arial" panose="020B0604020202020204" pitchFamily="34" charset="0"/>
                        <a:buChar char="•"/>
                      </a:pPr>
                      <a:r>
                        <a:rPr lang="fr-CA" dirty="0"/>
                        <a:t>Interdiction du mariage entre blancs et noirs</a:t>
                      </a:r>
                    </a:p>
                    <a:p>
                      <a:pPr marL="0" indent="0">
                        <a:buFont typeface="Arial" panose="020B0604020202020204" pitchFamily="34" charset="0"/>
                        <a:buNone/>
                      </a:pPr>
                      <a:endParaRPr lang="fr-CA" dirty="0"/>
                    </a:p>
                  </a:txBody>
                  <a:tcPr>
                    <a:solidFill>
                      <a:schemeClr val="accent6">
                        <a:lumMod val="40000"/>
                        <a:lumOff val="60000"/>
                      </a:schemeClr>
                    </a:solidFill>
                  </a:tcPr>
                </a:tc>
                <a:extLst>
                  <a:ext uri="{0D108BD9-81ED-4DB2-BD59-A6C34878D82A}">
                    <a16:rowId xmlns:a16="http://schemas.microsoft.com/office/drawing/2014/main" val="318651697"/>
                  </a:ext>
                </a:extLst>
              </a:tr>
            </a:tbl>
          </a:graphicData>
        </a:graphic>
      </p:graphicFrame>
      <p:pic>
        <p:nvPicPr>
          <p:cNvPr id="6" name="Image 5">
            <a:extLst>
              <a:ext uri="{FF2B5EF4-FFF2-40B4-BE49-F238E27FC236}">
                <a16:creationId xmlns:a16="http://schemas.microsoft.com/office/drawing/2014/main" id="{3DBBACF5-F1FC-49C7-91C7-B6FC034D6BDB}"/>
              </a:ext>
            </a:extLst>
          </p:cNvPr>
          <p:cNvPicPr>
            <a:picLocks noChangeAspect="1"/>
          </p:cNvPicPr>
          <p:nvPr/>
        </p:nvPicPr>
        <p:blipFill>
          <a:blip r:embed="rId6"/>
          <a:stretch>
            <a:fillRect/>
          </a:stretch>
        </p:blipFill>
        <p:spPr>
          <a:xfrm>
            <a:off x="8857242" y="2317898"/>
            <a:ext cx="2944409" cy="3358049"/>
          </a:xfrm>
          <a:prstGeom prst="rect">
            <a:avLst/>
          </a:prstGeom>
        </p:spPr>
      </p:pic>
    </p:spTree>
    <p:extLst>
      <p:ext uri="{BB962C8B-B14F-4D97-AF65-F5344CB8AC3E}">
        <p14:creationId xmlns:p14="http://schemas.microsoft.com/office/powerpoint/2010/main" val="265795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Pas de danse">
            <a:extLst>
              <a:ext uri="{FF2B5EF4-FFF2-40B4-BE49-F238E27FC236}">
                <a16:creationId xmlns:a16="http://schemas.microsoft.com/office/drawing/2014/main" id="{C5D7AD36-7C8A-48DF-8D2D-56C83D105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0" y="1262112"/>
            <a:ext cx="771526" cy="771526"/>
          </a:xfrm>
          <a:prstGeom prst="rect">
            <a:avLst/>
          </a:prstGeom>
        </p:spPr>
      </p:pic>
      <p:pic>
        <p:nvPicPr>
          <p:cNvPr id="4" name="Image 3">
            <a:extLst>
              <a:ext uri="{FF2B5EF4-FFF2-40B4-BE49-F238E27FC236}">
                <a16:creationId xmlns:a16="http://schemas.microsoft.com/office/drawing/2014/main" id="{F827098D-7ABA-49F8-A2A9-8A8190A077A9}"/>
              </a:ext>
            </a:extLst>
          </p:cNvPr>
          <p:cNvPicPr>
            <a:picLocks noChangeAspect="1"/>
          </p:cNvPicPr>
          <p:nvPr/>
        </p:nvPicPr>
        <p:blipFill>
          <a:blip r:embed="rId5"/>
          <a:stretch>
            <a:fillRect/>
          </a:stretch>
        </p:blipFill>
        <p:spPr>
          <a:xfrm>
            <a:off x="80611" y="523383"/>
            <a:ext cx="873776" cy="584775"/>
          </a:xfrm>
          <a:prstGeom prst="rect">
            <a:avLst/>
          </a:prstGeom>
        </p:spPr>
      </p:pic>
      <p:sp>
        <p:nvSpPr>
          <p:cNvPr id="2" name="Rectangle 1">
            <a:extLst>
              <a:ext uri="{FF2B5EF4-FFF2-40B4-BE49-F238E27FC236}">
                <a16:creationId xmlns:a16="http://schemas.microsoft.com/office/drawing/2014/main" id="{97EDBB1E-FEC4-42ED-ADBB-B0DE42F5B569}"/>
              </a:ext>
            </a:extLst>
          </p:cNvPr>
          <p:cNvSpPr/>
          <p:nvPr/>
        </p:nvSpPr>
        <p:spPr>
          <a:xfrm>
            <a:off x="1822946" y="785722"/>
            <a:ext cx="9707067" cy="1200329"/>
          </a:xfrm>
          <a:prstGeom prst="rect">
            <a:avLst/>
          </a:prstGeom>
        </p:spPr>
        <p:txBody>
          <a:bodyPr wrap="square">
            <a:spAutoFit/>
          </a:bodyPr>
          <a:lstStyle/>
          <a:p>
            <a:r>
              <a:rPr lang="fr-CA" sz="3600" dirty="0"/>
              <a:t>Historique de la lutte pour les droits des noirs aux États-Unis</a:t>
            </a:r>
          </a:p>
        </p:txBody>
      </p:sp>
      <p:sp>
        <p:nvSpPr>
          <p:cNvPr id="11" name="Flèche : droite 10">
            <a:extLst>
              <a:ext uri="{FF2B5EF4-FFF2-40B4-BE49-F238E27FC236}">
                <a16:creationId xmlns:a16="http://schemas.microsoft.com/office/drawing/2014/main" id="{6ED879CF-6C30-451D-8262-7E3A5F35B9FD}"/>
              </a:ext>
            </a:extLst>
          </p:cNvPr>
          <p:cNvSpPr/>
          <p:nvPr/>
        </p:nvSpPr>
        <p:spPr>
          <a:xfrm>
            <a:off x="803483" y="3743325"/>
            <a:ext cx="10529888" cy="17287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ZoneTexte 13">
            <a:extLst>
              <a:ext uri="{FF2B5EF4-FFF2-40B4-BE49-F238E27FC236}">
                <a16:creationId xmlns:a16="http://schemas.microsoft.com/office/drawing/2014/main" id="{F21FA8AD-4AFC-4315-8271-4B5F8A32E8A5}"/>
              </a:ext>
            </a:extLst>
          </p:cNvPr>
          <p:cNvSpPr txBox="1"/>
          <p:nvPr/>
        </p:nvSpPr>
        <p:spPr>
          <a:xfrm>
            <a:off x="939736" y="2293189"/>
            <a:ext cx="3113428" cy="461665"/>
          </a:xfrm>
          <a:prstGeom prst="rect">
            <a:avLst/>
          </a:prstGeom>
          <a:noFill/>
        </p:spPr>
        <p:txBody>
          <a:bodyPr wrap="square" rtlCol="0">
            <a:spAutoFit/>
          </a:bodyPr>
          <a:lstStyle/>
          <a:p>
            <a:r>
              <a:rPr lang="fr-CA" sz="2400"/>
              <a:t>Les événements :</a:t>
            </a:r>
            <a:endParaRPr lang="en-CA" sz="2400"/>
          </a:p>
        </p:txBody>
      </p:sp>
      <p:sp>
        <p:nvSpPr>
          <p:cNvPr id="16" name="ZoneTexte 15">
            <a:extLst>
              <a:ext uri="{FF2B5EF4-FFF2-40B4-BE49-F238E27FC236}">
                <a16:creationId xmlns:a16="http://schemas.microsoft.com/office/drawing/2014/main" id="{3A79BE18-E586-4BC0-9BC9-F5C784EE93FE}"/>
              </a:ext>
            </a:extLst>
          </p:cNvPr>
          <p:cNvSpPr txBox="1"/>
          <p:nvPr/>
        </p:nvSpPr>
        <p:spPr>
          <a:xfrm>
            <a:off x="3643585" y="3630186"/>
            <a:ext cx="2190750" cy="369332"/>
          </a:xfrm>
          <a:prstGeom prst="rect">
            <a:avLst/>
          </a:prstGeom>
          <a:noFill/>
          <a:ln>
            <a:solidFill>
              <a:schemeClr val="tx1"/>
            </a:solidFill>
          </a:ln>
        </p:spPr>
        <p:txBody>
          <a:bodyPr wrap="square" rtlCol="0">
            <a:spAutoFit/>
          </a:bodyPr>
          <a:lstStyle/>
          <a:p>
            <a:r>
              <a:rPr lang="fr-CA"/>
              <a:t>1964 : Civil </a:t>
            </a:r>
            <a:r>
              <a:rPr lang="fr-CA" err="1"/>
              <a:t>rights</a:t>
            </a:r>
            <a:r>
              <a:rPr lang="fr-CA"/>
              <a:t> </a:t>
            </a:r>
            <a:r>
              <a:rPr lang="fr-CA" err="1"/>
              <a:t>act</a:t>
            </a:r>
            <a:endParaRPr lang="en-CA"/>
          </a:p>
        </p:txBody>
      </p:sp>
      <p:sp>
        <p:nvSpPr>
          <p:cNvPr id="18" name="ZoneTexte 17">
            <a:extLst>
              <a:ext uri="{FF2B5EF4-FFF2-40B4-BE49-F238E27FC236}">
                <a16:creationId xmlns:a16="http://schemas.microsoft.com/office/drawing/2014/main" id="{F0E23C1C-C9E7-4DC4-9BFC-3F86CA00D5DE}"/>
              </a:ext>
            </a:extLst>
          </p:cNvPr>
          <p:cNvSpPr txBox="1"/>
          <p:nvPr/>
        </p:nvSpPr>
        <p:spPr>
          <a:xfrm>
            <a:off x="4883943" y="5192324"/>
            <a:ext cx="2424113" cy="369332"/>
          </a:xfrm>
          <a:prstGeom prst="rect">
            <a:avLst/>
          </a:prstGeom>
          <a:noFill/>
          <a:ln>
            <a:solidFill>
              <a:schemeClr val="tx1"/>
            </a:solidFill>
          </a:ln>
        </p:spPr>
        <p:txBody>
          <a:bodyPr wrap="square" rtlCol="0">
            <a:spAutoFit/>
          </a:bodyPr>
          <a:lstStyle/>
          <a:p>
            <a:r>
              <a:rPr lang="fr-CA"/>
              <a:t>1965 : </a:t>
            </a:r>
            <a:r>
              <a:rPr lang="fr-CA" err="1"/>
              <a:t>Voting</a:t>
            </a:r>
            <a:r>
              <a:rPr lang="fr-CA"/>
              <a:t> </a:t>
            </a:r>
            <a:r>
              <a:rPr lang="fr-CA" err="1"/>
              <a:t>rights</a:t>
            </a:r>
            <a:r>
              <a:rPr lang="fr-CA"/>
              <a:t> </a:t>
            </a:r>
            <a:r>
              <a:rPr lang="fr-CA" err="1"/>
              <a:t>act</a:t>
            </a:r>
            <a:endParaRPr lang="en-CA"/>
          </a:p>
        </p:txBody>
      </p:sp>
      <p:sp>
        <p:nvSpPr>
          <p:cNvPr id="17" name="Rectangle 16">
            <a:extLst>
              <a:ext uri="{FF2B5EF4-FFF2-40B4-BE49-F238E27FC236}">
                <a16:creationId xmlns:a16="http://schemas.microsoft.com/office/drawing/2014/main" id="{9090CA76-8067-4089-BFE5-4F1C393FD321}"/>
              </a:ext>
            </a:extLst>
          </p:cNvPr>
          <p:cNvSpPr/>
          <p:nvPr/>
        </p:nvSpPr>
        <p:spPr>
          <a:xfrm>
            <a:off x="1750540" y="5148947"/>
            <a:ext cx="2929520" cy="646331"/>
          </a:xfrm>
          <a:prstGeom prst="rect">
            <a:avLst/>
          </a:prstGeom>
          <a:ln>
            <a:solidFill>
              <a:schemeClr val="tx1"/>
            </a:solidFill>
          </a:ln>
        </p:spPr>
        <p:txBody>
          <a:bodyPr wrap="none" lIns="91440" tIns="45720" rIns="91440" bIns="45720" anchor="t">
            <a:spAutoFit/>
          </a:bodyPr>
          <a:lstStyle/>
          <a:p>
            <a:r>
              <a:rPr lang="fr-FR" dirty="0"/>
              <a:t>1963 : Discours de M. Luther </a:t>
            </a:r>
          </a:p>
          <a:p>
            <a:r>
              <a:rPr lang="fr-FR" dirty="0"/>
              <a:t>King Jr. au Lincoln </a:t>
            </a:r>
            <a:r>
              <a:rPr lang="fr-FR" dirty="0" err="1"/>
              <a:t>Memorial</a:t>
            </a:r>
            <a:endParaRPr lang="en-CA" dirty="0">
              <a:cs typeface="Calibri"/>
            </a:endParaRPr>
          </a:p>
        </p:txBody>
      </p:sp>
      <p:sp>
        <p:nvSpPr>
          <p:cNvPr id="10" name="ZoneTexte 9">
            <a:extLst>
              <a:ext uri="{FF2B5EF4-FFF2-40B4-BE49-F238E27FC236}">
                <a16:creationId xmlns:a16="http://schemas.microsoft.com/office/drawing/2014/main" id="{854DF179-2DD1-47F6-AF3D-39D13F864EC1}"/>
              </a:ext>
            </a:extLst>
          </p:cNvPr>
          <p:cNvSpPr txBox="1"/>
          <p:nvPr/>
        </p:nvSpPr>
        <p:spPr>
          <a:xfrm>
            <a:off x="8620618" y="3336631"/>
            <a:ext cx="1676373" cy="646331"/>
          </a:xfrm>
          <a:prstGeom prst="rect">
            <a:avLst/>
          </a:prstGeom>
          <a:noFill/>
          <a:ln>
            <a:solidFill>
              <a:schemeClr val="tx1"/>
            </a:solidFill>
          </a:ln>
        </p:spPr>
        <p:txBody>
          <a:bodyPr wrap="square" rtlCol="0">
            <a:spAutoFit/>
          </a:bodyPr>
          <a:lstStyle/>
          <a:p>
            <a:r>
              <a:rPr lang="fr-CA"/>
              <a:t>2008 : Premier président noir</a:t>
            </a:r>
            <a:endParaRPr lang="en-CA"/>
          </a:p>
        </p:txBody>
      </p:sp>
      <p:cxnSp>
        <p:nvCxnSpPr>
          <p:cNvPr id="6" name="Connecteur droit 5">
            <a:extLst>
              <a:ext uri="{FF2B5EF4-FFF2-40B4-BE49-F238E27FC236}">
                <a16:creationId xmlns:a16="http://schemas.microsoft.com/office/drawing/2014/main" id="{49966837-F7D5-403B-9011-CEF71AD6B90A}"/>
              </a:ext>
            </a:extLst>
          </p:cNvPr>
          <p:cNvCxnSpPr/>
          <p:nvPr/>
        </p:nvCxnSpPr>
        <p:spPr>
          <a:xfrm>
            <a:off x="5224735" y="484414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BAEF32-9C65-4E35-807B-83BB863D49D3}"/>
              </a:ext>
            </a:extLst>
          </p:cNvPr>
          <p:cNvCxnSpPr/>
          <p:nvPr/>
        </p:nvCxnSpPr>
        <p:spPr>
          <a:xfrm>
            <a:off x="4542248" y="3982962"/>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1DDBB41A-743E-446D-9D33-6798A5C0694A}"/>
              </a:ext>
            </a:extLst>
          </p:cNvPr>
          <p:cNvCxnSpPr/>
          <p:nvPr/>
        </p:nvCxnSpPr>
        <p:spPr>
          <a:xfrm>
            <a:off x="3909390" y="484414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9460285D-975F-4847-A07E-22CD467F97C0}"/>
              </a:ext>
            </a:extLst>
          </p:cNvPr>
          <p:cNvCxnSpPr/>
          <p:nvPr/>
        </p:nvCxnSpPr>
        <p:spPr>
          <a:xfrm>
            <a:off x="9458805" y="400992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719C4271-5793-4439-A008-78C6DFA629F9}"/>
              </a:ext>
            </a:extLst>
          </p:cNvPr>
          <p:cNvCxnSpPr>
            <a:cxnSpLocks/>
          </p:cNvCxnSpPr>
          <p:nvPr/>
        </p:nvCxnSpPr>
        <p:spPr>
          <a:xfrm>
            <a:off x="7715278" y="3852337"/>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09C68EF3-ED02-446F-84F5-987464F247E9}"/>
              </a:ext>
            </a:extLst>
          </p:cNvPr>
          <p:cNvCxnSpPr>
            <a:cxnSpLocks/>
          </p:cNvCxnSpPr>
          <p:nvPr/>
        </p:nvCxnSpPr>
        <p:spPr>
          <a:xfrm>
            <a:off x="7445161" y="3852337"/>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16C148D2-7DAA-1FA4-F356-5838041FE7F7}"/>
              </a:ext>
            </a:extLst>
          </p:cNvPr>
          <p:cNvCxnSpPr>
            <a:cxnSpLocks/>
          </p:cNvCxnSpPr>
          <p:nvPr/>
        </p:nvCxnSpPr>
        <p:spPr>
          <a:xfrm>
            <a:off x="2139915" y="3823582"/>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0B801115-02C0-7D14-E974-4ECF975E63E3}"/>
              </a:ext>
            </a:extLst>
          </p:cNvPr>
          <p:cNvCxnSpPr>
            <a:cxnSpLocks/>
          </p:cNvCxnSpPr>
          <p:nvPr/>
        </p:nvCxnSpPr>
        <p:spPr>
          <a:xfrm>
            <a:off x="2312444" y="3823582"/>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8E5AD23D-3A85-8BE5-6926-421CB422CA23}"/>
              </a:ext>
            </a:extLst>
          </p:cNvPr>
          <p:cNvCxnSpPr>
            <a:cxnSpLocks/>
          </p:cNvCxnSpPr>
          <p:nvPr/>
        </p:nvCxnSpPr>
        <p:spPr>
          <a:xfrm>
            <a:off x="1285338" y="3823355"/>
            <a:ext cx="0" cy="462950"/>
          </a:xfrm>
          <a:prstGeom prst="line">
            <a:avLst/>
          </a:prstGeom>
        </p:spPr>
        <p:style>
          <a:lnRef idx="1">
            <a:schemeClr val="dk1"/>
          </a:lnRef>
          <a:fillRef idx="0">
            <a:schemeClr val="dk1"/>
          </a:fillRef>
          <a:effectRef idx="0">
            <a:schemeClr val="dk1"/>
          </a:effectRef>
          <a:fontRef idx="minor">
            <a:schemeClr val="tx1"/>
          </a:fontRef>
        </p:style>
      </p:cxnSp>
      <p:sp>
        <p:nvSpPr>
          <p:cNvPr id="25" name="ZoneTexte 24">
            <a:extLst>
              <a:ext uri="{FF2B5EF4-FFF2-40B4-BE49-F238E27FC236}">
                <a16:creationId xmlns:a16="http://schemas.microsoft.com/office/drawing/2014/main" id="{E715C98F-A3FC-ED12-A2C1-EE0E308C363A}"/>
              </a:ext>
            </a:extLst>
          </p:cNvPr>
          <p:cNvSpPr txBox="1"/>
          <p:nvPr/>
        </p:nvSpPr>
        <p:spPr>
          <a:xfrm>
            <a:off x="369453" y="3251379"/>
            <a:ext cx="1460830" cy="646331"/>
          </a:xfrm>
          <a:prstGeom prst="rect">
            <a:avLst/>
          </a:prstGeom>
          <a:noFill/>
          <a:ln>
            <a:solidFill>
              <a:schemeClr val="tx1"/>
            </a:solidFill>
          </a:ln>
        </p:spPr>
        <p:txBody>
          <a:bodyPr wrap="square" lIns="91440" tIns="45720" rIns="91440" bIns="45720" rtlCol="0" anchor="t">
            <a:spAutoFit/>
          </a:bodyPr>
          <a:lstStyle/>
          <a:p>
            <a:r>
              <a:rPr lang="fr-CA" dirty="0"/>
              <a:t>1868 : 14e amendement</a:t>
            </a:r>
            <a:endParaRPr lang="en-CA" dirty="0"/>
          </a:p>
        </p:txBody>
      </p:sp>
    </p:spTree>
    <p:extLst>
      <p:ext uri="{BB962C8B-B14F-4D97-AF65-F5344CB8AC3E}">
        <p14:creationId xmlns:p14="http://schemas.microsoft.com/office/powerpoint/2010/main" val="14123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ZoneTexte 254"/>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pic>
        <p:nvPicPr>
          <p:cNvPr id="3" name="Graphique 2" descr="Pas de danse">
            <a:extLst>
              <a:ext uri="{FF2B5EF4-FFF2-40B4-BE49-F238E27FC236}">
                <a16:creationId xmlns:a16="http://schemas.microsoft.com/office/drawing/2014/main" id="{F9C289F8-DB5A-4984-A7B4-F7D6FA517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216" y="698948"/>
            <a:ext cx="493621" cy="502586"/>
          </a:xfrm>
          <a:prstGeom prst="rect">
            <a:avLst/>
          </a:prstGeom>
        </p:spPr>
      </p:pic>
      <p:pic>
        <p:nvPicPr>
          <p:cNvPr id="4" name="Image 3">
            <a:extLst>
              <a:ext uri="{FF2B5EF4-FFF2-40B4-BE49-F238E27FC236}">
                <a16:creationId xmlns:a16="http://schemas.microsoft.com/office/drawing/2014/main" id="{1BEB8935-8AF3-4431-8982-0AADFA1290D3}"/>
              </a:ext>
            </a:extLst>
          </p:cNvPr>
          <p:cNvPicPr>
            <a:picLocks noChangeAspect="1"/>
          </p:cNvPicPr>
          <p:nvPr/>
        </p:nvPicPr>
        <p:blipFill>
          <a:blip r:embed="rId6"/>
          <a:stretch>
            <a:fillRect/>
          </a:stretch>
        </p:blipFill>
        <p:spPr>
          <a:xfrm>
            <a:off x="126377" y="120976"/>
            <a:ext cx="645460" cy="436283"/>
          </a:xfrm>
          <a:prstGeom prst="rect">
            <a:avLst/>
          </a:prstGeom>
        </p:spPr>
      </p:pic>
      <p:sp>
        <p:nvSpPr>
          <p:cNvPr id="5" name="Rectangle 4">
            <a:extLst>
              <a:ext uri="{FF2B5EF4-FFF2-40B4-BE49-F238E27FC236}">
                <a16:creationId xmlns:a16="http://schemas.microsoft.com/office/drawing/2014/main" id="{BC32C1A2-DF68-44E7-85F9-EFCB1E8F18E1}"/>
              </a:ext>
            </a:extLst>
          </p:cNvPr>
          <p:cNvSpPr/>
          <p:nvPr/>
        </p:nvSpPr>
        <p:spPr>
          <a:xfrm>
            <a:off x="1222872" y="698719"/>
            <a:ext cx="10969128" cy="584775"/>
          </a:xfrm>
          <a:prstGeom prst="rect">
            <a:avLst/>
          </a:prstGeom>
        </p:spPr>
        <p:txBody>
          <a:bodyPr wrap="square">
            <a:spAutoFit/>
          </a:bodyPr>
          <a:lstStyle/>
          <a:p>
            <a:r>
              <a:rPr lang="fr-CA" sz="3200" dirty="0"/>
              <a:t>Historique de la lutte pour les droits des femmes au Québec</a:t>
            </a:r>
          </a:p>
        </p:txBody>
      </p:sp>
      <p:graphicFrame>
        <p:nvGraphicFramePr>
          <p:cNvPr id="6" name="Tableau 5">
            <a:extLst>
              <a:ext uri="{FF2B5EF4-FFF2-40B4-BE49-F238E27FC236}">
                <a16:creationId xmlns:a16="http://schemas.microsoft.com/office/drawing/2014/main" id="{E5B27076-11D1-4513-86A7-C913932D6ED6}"/>
              </a:ext>
            </a:extLst>
          </p:cNvPr>
          <p:cNvGraphicFramePr>
            <a:graphicFrameLocks noGrp="1"/>
          </p:cNvGraphicFramePr>
          <p:nvPr>
            <p:extLst>
              <p:ext uri="{D42A27DB-BD31-4B8C-83A1-F6EECF244321}">
                <p14:modId xmlns:p14="http://schemas.microsoft.com/office/powerpoint/2010/main" val="1935701105"/>
              </p:ext>
            </p:extLst>
          </p:nvPr>
        </p:nvGraphicFramePr>
        <p:xfrm>
          <a:off x="525026" y="1723794"/>
          <a:ext cx="8201026" cy="4557178"/>
        </p:xfrm>
        <a:graphic>
          <a:graphicData uri="http://schemas.openxmlformats.org/drawingml/2006/table">
            <a:tbl>
              <a:tblPr firstRow="1" bandRow="1">
                <a:tableStyleId>{5C22544A-7EE6-4342-B048-85BDC9FD1C3A}</a:tableStyleId>
              </a:tblPr>
              <a:tblGrid>
                <a:gridCol w="8201026">
                  <a:extLst>
                    <a:ext uri="{9D8B030D-6E8A-4147-A177-3AD203B41FA5}">
                      <a16:colId xmlns:a16="http://schemas.microsoft.com/office/drawing/2014/main" val="2837995170"/>
                    </a:ext>
                  </a:extLst>
                </a:gridCol>
              </a:tblGrid>
              <a:tr h="777658">
                <a:tc>
                  <a:txBody>
                    <a:bodyPr/>
                    <a:lstStyle/>
                    <a:p>
                      <a:pPr algn="ctr"/>
                      <a:r>
                        <a:rPr lang="fr-CA" sz="2800" dirty="0"/>
                        <a:t>Les causes</a:t>
                      </a:r>
                      <a:endParaRPr lang="en-CA" sz="2800" dirty="0"/>
                    </a:p>
                  </a:txBody>
                  <a:tcPr>
                    <a:solidFill>
                      <a:schemeClr val="accent6">
                        <a:lumMod val="75000"/>
                      </a:schemeClr>
                    </a:solidFill>
                  </a:tcPr>
                </a:tc>
                <a:extLst>
                  <a:ext uri="{0D108BD9-81ED-4DB2-BD59-A6C34878D82A}">
                    <a16:rowId xmlns:a16="http://schemas.microsoft.com/office/drawing/2014/main" val="489634594"/>
                  </a:ext>
                </a:extLst>
              </a:tr>
              <a:tr h="3472430">
                <a:tc>
                  <a:txBody>
                    <a:bodyPr/>
                    <a:lstStyle/>
                    <a:p>
                      <a:pPr marL="0" indent="0">
                        <a:buFont typeface="Arial" panose="020B0604020202020204" pitchFamily="34" charset="0"/>
                        <a:buNone/>
                      </a:pPr>
                      <a:r>
                        <a:rPr lang="fr-CA" sz="2000" dirty="0"/>
                        <a:t>Avant les développements en matière de droits des femmes, les femmes n’avaient pas accès aux mêmes droits et opportunités que les hommes. En effet, jusqu’à il y a environ 100 ans, les femmes ne pouvaient pas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Occuper la plupart des emplois</a:t>
                      </a:r>
                    </a:p>
                    <a:p>
                      <a:pPr marL="285750" indent="-285750">
                        <a:buFont typeface="Arial" panose="020B0604020202020204" pitchFamily="34" charset="0"/>
                        <a:buChar char="•"/>
                      </a:pPr>
                      <a:r>
                        <a:rPr lang="fr-CA" dirty="0"/>
                        <a:t>Étudier dans la plupart des programmes</a:t>
                      </a:r>
                    </a:p>
                    <a:p>
                      <a:pPr marL="285750" indent="-285750">
                        <a:buFont typeface="Arial" panose="020B0604020202020204" pitchFamily="34" charset="0"/>
                        <a:buChar char="•"/>
                      </a:pPr>
                      <a:r>
                        <a:rPr lang="fr-CA" dirty="0"/>
                        <a:t>Gérer leur propre argent</a:t>
                      </a:r>
                    </a:p>
                    <a:p>
                      <a:pPr marL="285750" indent="-285750">
                        <a:buFont typeface="Arial" panose="020B0604020202020204" pitchFamily="34" charset="0"/>
                        <a:buChar char="•"/>
                      </a:pPr>
                      <a:r>
                        <a:rPr lang="fr-CA" dirty="0"/>
                        <a:t>Voter ou se présenter aux élections</a:t>
                      </a:r>
                    </a:p>
                    <a:p>
                      <a:pPr marL="285750" indent="-285750">
                        <a:buFont typeface="Arial" panose="020B0604020202020204" pitchFamily="34" charset="0"/>
                        <a:buChar char="•"/>
                      </a:pPr>
                      <a:endParaRPr lang="fr-CA" dirty="0"/>
                    </a:p>
                    <a:p>
                      <a:pPr marL="0" indent="0">
                        <a:buFont typeface="Arial" panose="020B0604020202020204" pitchFamily="34" charset="0"/>
                        <a:buNone/>
                      </a:pPr>
                      <a:r>
                        <a:rPr lang="fr-CA" sz="2000" dirty="0"/>
                        <a:t>Les femmes étaient également dans l’obligation de :</a:t>
                      </a:r>
                    </a:p>
                    <a:p>
                      <a:pPr marL="0" indent="0">
                        <a:buFont typeface="Arial" panose="020B0604020202020204" pitchFamily="34" charset="0"/>
                        <a:buNone/>
                      </a:pPr>
                      <a:endParaRPr lang="fr-CA" dirty="0"/>
                    </a:p>
                    <a:p>
                      <a:pPr marL="285750" indent="-285750">
                        <a:buFont typeface="Arial" panose="020B0604020202020204" pitchFamily="34" charset="0"/>
                        <a:buChar char="•"/>
                      </a:pPr>
                      <a:r>
                        <a:rPr lang="fr-CA" dirty="0"/>
                        <a:t>Obéir à leur mari en toutes circonstances</a:t>
                      </a:r>
                    </a:p>
                    <a:p>
                      <a:pPr marL="0" indent="0">
                        <a:buFont typeface="Arial" panose="020B0604020202020204" pitchFamily="34" charset="0"/>
                        <a:buNone/>
                      </a:pPr>
                      <a:endParaRPr lang="fr-CA" dirty="0"/>
                    </a:p>
                  </a:txBody>
                  <a:tcPr>
                    <a:solidFill>
                      <a:schemeClr val="accent6">
                        <a:lumMod val="40000"/>
                        <a:lumOff val="60000"/>
                      </a:schemeClr>
                    </a:solidFill>
                  </a:tcPr>
                </a:tc>
                <a:extLst>
                  <a:ext uri="{0D108BD9-81ED-4DB2-BD59-A6C34878D82A}">
                    <a16:rowId xmlns:a16="http://schemas.microsoft.com/office/drawing/2014/main" val="318651697"/>
                  </a:ext>
                </a:extLst>
              </a:tr>
            </a:tbl>
          </a:graphicData>
        </a:graphic>
      </p:graphicFrame>
      <p:pic>
        <p:nvPicPr>
          <p:cNvPr id="1026" name="Picture 2">
            <a:extLst>
              <a:ext uri="{FF2B5EF4-FFF2-40B4-BE49-F238E27FC236}">
                <a16:creationId xmlns:a16="http://schemas.microsoft.com/office/drawing/2014/main" id="{1B0C2214-FBE8-44AB-AD1A-72FC12BF5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224" y="2434466"/>
            <a:ext cx="3038475" cy="23336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29B1F8E-8414-4975-ADD5-FFC52E2F5240}"/>
              </a:ext>
            </a:extLst>
          </p:cNvPr>
          <p:cNvSpPr txBox="1"/>
          <p:nvPr/>
        </p:nvSpPr>
        <p:spPr>
          <a:xfrm>
            <a:off x="8910224" y="4768091"/>
            <a:ext cx="3038475" cy="600164"/>
          </a:xfrm>
          <a:prstGeom prst="rect">
            <a:avLst/>
          </a:prstGeom>
          <a:noFill/>
        </p:spPr>
        <p:txBody>
          <a:bodyPr wrap="square">
            <a:spAutoFit/>
          </a:bodyPr>
          <a:lstStyle/>
          <a:p>
            <a:r>
              <a:rPr lang="fr-FR" sz="1100" b="0" i="0" dirty="0" err="1">
                <a:effectLst/>
                <a:latin typeface="Arial" panose="020B0604020202020204" pitchFamily="34" charset="0"/>
              </a:rPr>
              <a:t>Idola</a:t>
            </a:r>
            <a:r>
              <a:rPr lang="fr-FR" sz="1100" b="0" i="0" dirty="0">
                <a:effectLst/>
                <a:latin typeface="Arial" panose="020B0604020202020204" pitchFamily="34" charset="0"/>
              </a:rPr>
              <a:t> Saint-Jean et des suffragettes lors de la création du Comité provincial pour le suffrage féminin (1922)</a:t>
            </a:r>
            <a:endParaRPr lang="en-CA" sz="1100" dirty="0"/>
          </a:p>
        </p:txBody>
      </p:sp>
    </p:spTree>
    <p:extLst>
      <p:ext uri="{BB962C8B-B14F-4D97-AF65-F5344CB8AC3E}">
        <p14:creationId xmlns:p14="http://schemas.microsoft.com/office/powerpoint/2010/main" val="238814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ZoneTexte 254"/>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pic>
        <p:nvPicPr>
          <p:cNvPr id="3" name="Graphique 2" descr="Pas de danse">
            <a:extLst>
              <a:ext uri="{FF2B5EF4-FFF2-40B4-BE49-F238E27FC236}">
                <a16:creationId xmlns:a16="http://schemas.microsoft.com/office/drawing/2014/main" id="{F9C289F8-DB5A-4984-A7B4-F7D6FA517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216" y="698948"/>
            <a:ext cx="493621" cy="502586"/>
          </a:xfrm>
          <a:prstGeom prst="rect">
            <a:avLst/>
          </a:prstGeom>
        </p:spPr>
      </p:pic>
      <p:pic>
        <p:nvPicPr>
          <p:cNvPr id="4" name="Image 3">
            <a:extLst>
              <a:ext uri="{FF2B5EF4-FFF2-40B4-BE49-F238E27FC236}">
                <a16:creationId xmlns:a16="http://schemas.microsoft.com/office/drawing/2014/main" id="{1BEB8935-8AF3-4431-8982-0AADFA1290D3}"/>
              </a:ext>
            </a:extLst>
          </p:cNvPr>
          <p:cNvPicPr>
            <a:picLocks noChangeAspect="1"/>
          </p:cNvPicPr>
          <p:nvPr/>
        </p:nvPicPr>
        <p:blipFill>
          <a:blip r:embed="rId6"/>
          <a:stretch>
            <a:fillRect/>
          </a:stretch>
        </p:blipFill>
        <p:spPr>
          <a:xfrm>
            <a:off x="126377" y="120976"/>
            <a:ext cx="645460" cy="436283"/>
          </a:xfrm>
          <a:prstGeom prst="rect">
            <a:avLst/>
          </a:prstGeom>
        </p:spPr>
      </p:pic>
      <p:sp>
        <p:nvSpPr>
          <p:cNvPr id="5" name="Rectangle 4">
            <a:extLst>
              <a:ext uri="{FF2B5EF4-FFF2-40B4-BE49-F238E27FC236}">
                <a16:creationId xmlns:a16="http://schemas.microsoft.com/office/drawing/2014/main" id="{BC32C1A2-DF68-44E7-85F9-EFCB1E8F18E1}"/>
              </a:ext>
            </a:extLst>
          </p:cNvPr>
          <p:cNvSpPr/>
          <p:nvPr/>
        </p:nvSpPr>
        <p:spPr>
          <a:xfrm>
            <a:off x="1222872" y="698719"/>
            <a:ext cx="10969128" cy="584775"/>
          </a:xfrm>
          <a:prstGeom prst="rect">
            <a:avLst/>
          </a:prstGeom>
        </p:spPr>
        <p:txBody>
          <a:bodyPr wrap="square">
            <a:spAutoFit/>
          </a:bodyPr>
          <a:lstStyle/>
          <a:p>
            <a:r>
              <a:rPr lang="fr-CA" sz="3200" dirty="0"/>
              <a:t>Historique de la lutte pour les droits des femmes au Québec</a:t>
            </a:r>
          </a:p>
        </p:txBody>
      </p:sp>
      <p:sp>
        <p:nvSpPr>
          <p:cNvPr id="6" name="Flèche : droite 5">
            <a:extLst>
              <a:ext uri="{FF2B5EF4-FFF2-40B4-BE49-F238E27FC236}">
                <a16:creationId xmlns:a16="http://schemas.microsoft.com/office/drawing/2014/main" id="{26204DB1-8ABD-47F0-9E87-BFE07E447A48}"/>
              </a:ext>
            </a:extLst>
          </p:cNvPr>
          <p:cNvSpPr/>
          <p:nvPr/>
        </p:nvSpPr>
        <p:spPr>
          <a:xfrm>
            <a:off x="356119" y="3794430"/>
            <a:ext cx="11513496" cy="17287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ZoneTexte 6">
            <a:extLst>
              <a:ext uri="{FF2B5EF4-FFF2-40B4-BE49-F238E27FC236}">
                <a16:creationId xmlns:a16="http://schemas.microsoft.com/office/drawing/2014/main" id="{4BAAA102-CEB3-4BB7-AE34-163DE78CFC84}"/>
              </a:ext>
            </a:extLst>
          </p:cNvPr>
          <p:cNvSpPr txBox="1"/>
          <p:nvPr/>
        </p:nvSpPr>
        <p:spPr>
          <a:xfrm>
            <a:off x="449107" y="2244381"/>
            <a:ext cx="3113428" cy="461665"/>
          </a:xfrm>
          <a:prstGeom prst="rect">
            <a:avLst/>
          </a:prstGeom>
          <a:noFill/>
        </p:spPr>
        <p:txBody>
          <a:bodyPr wrap="square" rtlCol="0">
            <a:spAutoFit/>
          </a:bodyPr>
          <a:lstStyle/>
          <a:p>
            <a:r>
              <a:rPr lang="fr-CA" sz="2400"/>
              <a:t>Les événements :</a:t>
            </a:r>
            <a:endParaRPr lang="en-CA" sz="2400"/>
          </a:p>
        </p:txBody>
      </p:sp>
      <p:sp>
        <p:nvSpPr>
          <p:cNvPr id="2" name="ZoneTexte 1">
            <a:extLst>
              <a:ext uri="{FF2B5EF4-FFF2-40B4-BE49-F238E27FC236}">
                <a16:creationId xmlns:a16="http://schemas.microsoft.com/office/drawing/2014/main" id="{91E4F525-D204-4AE4-AFBD-6846E182978D}"/>
              </a:ext>
            </a:extLst>
          </p:cNvPr>
          <p:cNvSpPr txBox="1"/>
          <p:nvPr/>
        </p:nvSpPr>
        <p:spPr>
          <a:xfrm>
            <a:off x="458080" y="5273997"/>
            <a:ext cx="1927307" cy="738664"/>
          </a:xfrm>
          <a:prstGeom prst="rect">
            <a:avLst/>
          </a:prstGeom>
          <a:noFill/>
          <a:ln>
            <a:solidFill>
              <a:schemeClr val="tx1"/>
            </a:solidFill>
          </a:ln>
        </p:spPr>
        <p:txBody>
          <a:bodyPr wrap="square" rtlCol="0">
            <a:spAutoFit/>
          </a:bodyPr>
          <a:lstStyle/>
          <a:p>
            <a:r>
              <a:rPr lang="fr-CA" sz="1400" dirty="0"/>
              <a:t>1917 : droit de vote des femmes au Canada (élections fédérales)</a:t>
            </a:r>
            <a:endParaRPr lang="en-CA" sz="1400" dirty="0"/>
          </a:p>
        </p:txBody>
      </p:sp>
      <p:sp>
        <p:nvSpPr>
          <p:cNvPr id="9" name="ZoneTexte 8">
            <a:extLst>
              <a:ext uri="{FF2B5EF4-FFF2-40B4-BE49-F238E27FC236}">
                <a16:creationId xmlns:a16="http://schemas.microsoft.com/office/drawing/2014/main" id="{93A79AE9-FD58-4E42-A35A-9629BCDBAA01}"/>
              </a:ext>
            </a:extLst>
          </p:cNvPr>
          <p:cNvSpPr txBox="1"/>
          <p:nvPr/>
        </p:nvSpPr>
        <p:spPr>
          <a:xfrm>
            <a:off x="5586145" y="5261608"/>
            <a:ext cx="2386012" cy="523220"/>
          </a:xfrm>
          <a:prstGeom prst="rect">
            <a:avLst/>
          </a:prstGeom>
          <a:noFill/>
          <a:ln>
            <a:solidFill>
              <a:schemeClr val="tx1"/>
            </a:solidFill>
          </a:ln>
        </p:spPr>
        <p:txBody>
          <a:bodyPr wrap="square" rtlCol="0">
            <a:spAutoFit/>
          </a:bodyPr>
          <a:lstStyle/>
          <a:p>
            <a:r>
              <a:rPr lang="fr-CA" sz="1400"/>
              <a:t>1961 : Première femme députée au Québec</a:t>
            </a:r>
            <a:endParaRPr lang="en-CA" sz="1400"/>
          </a:p>
        </p:txBody>
      </p:sp>
      <p:sp>
        <p:nvSpPr>
          <p:cNvPr id="10" name="ZoneTexte 9">
            <a:extLst>
              <a:ext uri="{FF2B5EF4-FFF2-40B4-BE49-F238E27FC236}">
                <a16:creationId xmlns:a16="http://schemas.microsoft.com/office/drawing/2014/main" id="{944A0F0A-9EDE-42AD-9089-5074CC20329A}"/>
              </a:ext>
            </a:extLst>
          </p:cNvPr>
          <p:cNvSpPr txBox="1"/>
          <p:nvPr/>
        </p:nvSpPr>
        <p:spPr>
          <a:xfrm>
            <a:off x="8866422" y="5239055"/>
            <a:ext cx="1732158" cy="738664"/>
          </a:xfrm>
          <a:prstGeom prst="rect">
            <a:avLst/>
          </a:prstGeom>
          <a:noFill/>
          <a:ln>
            <a:solidFill>
              <a:schemeClr val="tx1"/>
            </a:solidFill>
          </a:ln>
        </p:spPr>
        <p:txBody>
          <a:bodyPr wrap="square" rtlCol="0">
            <a:spAutoFit/>
          </a:bodyPr>
          <a:lstStyle/>
          <a:p>
            <a:r>
              <a:rPr lang="fr-CA" sz="1400"/>
              <a:t>1993 : Première femme Première ministre du Canada</a:t>
            </a:r>
            <a:endParaRPr lang="en-CA" sz="1400"/>
          </a:p>
        </p:txBody>
      </p:sp>
      <p:sp>
        <p:nvSpPr>
          <p:cNvPr id="13" name="ZoneTexte 12">
            <a:extLst>
              <a:ext uri="{FF2B5EF4-FFF2-40B4-BE49-F238E27FC236}">
                <a16:creationId xmlns:a16="http://schemas.microsoft.com/office/drawing/2014/main" id="{DA8C8AA8-0407-4A52-9EB2-4846B8CA478B}"/>
              </a:ext>
            </a:extLst>
          </p:cNvPr>
          <p:cNvSpPr txBox="1"/>
          <p:nvPr/>
        </p:nvSpPr>
        <p:spPr>
          <a:xfrm>
            <a:off x="3562535" y="3038671"/>
            <a:ext cx="1802604" cy="954107"/>
          </a:xfrm>
          <a:prstGeom prst="rect">
            <a:avLst/>
          </a:prstGeom>
          <a:noFill/>
          <a:ln>
            <a:solidFill>
              <a:schemeClr val="tx1"/>
            </a:solidFill>
          </a:ln>
        </p:spPr>
        <p:txBody>
          <a:bodyPr wrap="square" rtlCol="0">
            <a:spAutoFit/>
          </a:bodyPr>
          <a:lstStyle/>
          <a:p>
            <a:r>
              <a:rPr lang="fr-CA" sz="1400"/>
              <a:t>1941 : Les femmes sont autorisées à pratiquer le droit au Québec</a:t>
            </a:r>
            <a:endParaRPr lang="en-CA" sz="1400"/>
          </a:p>
        </p:txBody>
      </p:sp>
      <p:sp>
        <p:nvSpPr>
          <p:cNvPr id="14" name="ZoneTexte 13">
            <a:extLst>
              <a:ext uri="{FF2B5EF4-FFF2-40B4-BE49-F238E27FC236}">
                <a16:creationId xmlns:a16="http://schemas.microsoft.com/office/drawing/2014/main" id="{8F620CBE-FDD7-4D90-A6AB-34872DD83C08}"/>
              </a:ext>
            </a:extLst>
          </p:cNvPr>
          <p:cNvSpPr txBox="1"/>
          <p:nvPr/>
        </p:nvSpPr>
        <p:spPr>
          <a:xfrm>
            <a:off x="885984" y="3180311"/>
            <a:ext cx="2386012" cy="769441"/>
          </a:xfrm>
          <a:prstGeom prst="rect">
            <a:avLst/>
          </a:prstGeom>
          <a:noFill/>
          <a:ln>
            <a:solidFill>
              <a:schemeClr val="tx1"/>
            </a:solidFill>
          </a:ln>
        </p:spPr>
        <p:txBody>
          <a:bodyPr wrap="square" rtlCol="0">
            <a:spAutoFit/>
          </a:bodyPr>
          <a:lstStyle/>
          <a:p>
            <a:r>
              <a:rPr lang="fr-CA" sz="1400"/>
              <a:t>1927 : Fondation de</a:t>
            </a:r>
            <a:r>
              <a:rPr lang="fr-CA" sz="1600"/>
              <a:t> </a:t>
            </a:r>
            <a:r>
              <a:rPr lang="fr-FR" sz="1400" i="1"/>
              <a:t>l'Alliance canadienne pour le vote des femmes du Québec</a:t>
            </a:r>
            <a:endParaRPr lang="en-CA" sz="1600" i="1"/>
          </a:p>
        </p:txBody>
      </p:sp>
      <p:sp>
        <p:nvSpPr>
          <p:cNvPr id="15" name="ZoneTexte 14">
            <a:extLst>
              <a:ext uri="{FF2B5EF4-FFF2-40B4-BE49-F238E27FC236}">
                <a16:creationId xmlns:a16="http://schemas.microsoft.com/office/drawing/2014/main" id="{A3F0E4E4-E717-4BF9-A86A-606738C9C27F}"/>
              </a:ext>
            </a:extLst>
          </p:cNvPr>
          <p:cNvSpPr txBox="1"/>
          <p:nvPr/>
        </p:nvSpPr>
        <p:spPr>
          <a:xfrm>
            <a:off x="5689271" y="3222688"/>
            <a:ext cx="2211180" cy="800219"/>
          </a:xfrm>
          <a:prstGeom prst="rect">
            <a:avLst/>
          </a:prstGeom>
          <a:noFill/>
          <a:ln>
            <a:solidFill>
              <a:schemeClr val="tx1"/>
            </a:solidFill>
          </a:ln>
        </p:spPr>
        <p:txBody>
          <a:bodyPr wrap="square" rtlCol="0">
            <a:spAutoFit/>
          </a:bodyPr>
          <a:lstStyle/>
          <a:p>
            <a:r>
              <a:rPr lang="fr-CA" sz="1400"/>
              <a:t>1964 :</a:t>
            </a:r>
            <a:r>
              <a:rPr lang="fr-FR"/>
              <a:t> </a:t>
            </a:r>
            <a:r>
              <a:rPr lang="fr-FR" sz="1400" i="1"/>
              <a:t>Loi sur la capacité juridique de la femme mariée</a:t>
            </a:r>
            <a:endParaRPr lang="en-CA" sz="1400"/>
          </a:p>
        </p:txBody>
      </p:sp>
      <p:sp>
        <p:nvSpPr>
          <p:cNvPr id="16" name="ZoneTexte 15">
            <a:extLst>
              <a:ext uri="{FF2B5EF4-FFF2-40B4-BE49-F238E27FC236}">
                <a16:creationId xmlns:a16="http://schemas.microsoft.com/office/drawing/2014/main" id="{F0AB8AC5-B35B-498C-A556-CE62EB60AAFF}"/>
              </a:ext>
            </a:extLst>
          </p:cNvPr>
          <p:cNvSpPr txBox="1"/>
          <p:nvPr/>
        </p:nvSpPr>
        <p:spPr>
          <a:xfrm>
            <a:off x="3051186" y="5269551"/>
            <a:ext cx="1417719" cy="738664"/>
          </a:xfrm>
          <a:prstGeom prst="rect">
            <a:avLst/>
          </a:prstGeom>
          <a:noFill/>
          <a:ln>
            <a:solidFill>
              <a:schemeClr val="tx1"/>
            </a:solidFill>
          </a:ln>
        </p:spPr>
        <p:txBody>
          <a:bodyPr wrap="square" rtlCol="0">
            <a:spAutoFit/>
          </a:bodyPr>
          <a:lstStyle/>
          <a:p>
            <a:r>
              <a:rPr lang="fr-CA" sz="1400"/>
              <a:t>1940 : Droit de vote des femmes au Québec</a:t>
            </a:r>
            <a:endParaRPr lang="en-CA" sz="1400"/>
          </a:p>
        </p:txBody>
      </p:sp>
      <p:cxnSp>
        <p:nvCxnSpPr>
          <p:cNvPr id="19" name="Connecteur droit 18">
            <a:extLst>
              <a:ext uri="{FF2B5EF4-FFF2-40B4-BE49-F238E27FC236}">
                <a16:creationId xmlns:a16="http://schemas.microsoft.com/office/drawing/2014/main" id="{1E84355A-0150-4C26-8C33-ED30B8782E35}"/>
              </a:ext>
            </a:extLst>
          </p:cNvPr>
          <p:cNvCxnSpPr/>
          <p:nvPr/>
        </p:nvCxnSpPr>
        <p:spPr>
          <a:xfrm>
            <a:off x="1217066" y="491037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18ABDAC4-3F2D-429F-BC76-6C2CE895C3F1}"/>
              </a:ext>
            </a:extLst>
          </p:cNvPr>
          <p:cNvCxnSpPr/>
          <p:nvPr/>
        </p:nvCxnSpPr>
        <p:spPr>
          <a:xfrm>
            <a:off x="2173408" y="396757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5E4C69C9-B18B-46A4-8A23-DC6E55A82BBA}"/>
              </a:ext>
            </a:extLst>
          </p:cNvPr>
          <p:cNvCxnSpPr/>
          <p:nvPr/>
        </p:nvCxnSpPr>
        <p:spPr>
          <a:xfrm>
            <a:off x="3927318" y="400802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7F071C8D-6BFE-4978-92BA-CF4B524DBE71}"/>
              </a:ext>
            </a:extLst>
          </p:cNvPr>
          <p:cNvCxnSpPr/>
          <p:nvPr/>
        </p:nvCxnSpPr>
        <p:spPr>
          <a:xfrm>
            <a:off x="3699592" y="487085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D8417D22-40A9-4194-A81E-833B65750B42}"/>
              </a:ext>
            </a:extLst>
          </p:cNvPr>
          <p:cNvCxnSpPr/>
          <p:nvPr/>
        </p:nvCxnSpPr>
        <p:spPr>
          <a:xfrm>
            <a:off x="7272284" y="402391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62E14D31-399C-4A4C-A31E-C4C2155EE7D8}"/>
              </a:ext>
            </a:extLst>
          </p:cNvPr>
          <p:cNvCxnSpPr/>
          <p:nvPr/>
        </p:nvCxnSpPr>
        <p:spPr>
          <a:xfrm>
            <a:off x="6648526" y="487085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AD6DAB15-4114-410C-889E-A6B3BF41F1EF}"/>
              </a:ext>
            </a:extLst>
          </p:cNvPr>
          <p:cNvCxnSpPr/>
          <p:nvPr/>
        </p:nvCxnSpPr>
        <p:spPr>
          <a:xfrm>
            <a:off x="9874062" y="4752741"/>
            <a:ext cx="0" cy="363621"/>
          </a:xfrm>
          <a:prstGeom prst="line">
            <a:avLst/>
          </a:prstGeom>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68016FBB-B97B-46E7-9176-E899548D4202}"/>
              </a:ext>
            </a:extLst>
          </p:cNvPr>
          <p:cNvSpPr txBox="1"/>
          <p:nvPr/>
        </p:nvSpPr>
        <p:spPr>
          <a:xfrm>
            <a:off x="8058603" y="3216083"/>
            <a:ext cx="1644796" cy="800219"/>
          </a:xfrm>
          <a:prstGeom prst="rect">
            <a:avLst/>
          </a:prstGeom>
          <a:noFill/>
          <a:ln>
            <a:solidFill>
              <a:schemeClr val="tx1"/>
            </a:solidFill>
          </a:ln>
        </p:spPr>
        <p:txBody>
          <a:bodyPr wrap="square" rtlCol="0">
            <a:spAutoFit/>
          </a:bodyPr>
          <a:lstStyle/>
          <a:p>
            <a:r>
              <a:rPr lang="fr-CA" sz="1400" dirty="0"/>
              <a:t>1975 : Interdiction de la discrimination selon le sexe</a:t>
            </a:r>
            <a:r>
              <a:rPr lang="fr-FR" dirty="0"/>
              <a:t> </a:t>
            </a:r>
            <a:endParaRPr lang="en-CA" sz="1400" dirty="0"/>
          </a:p>
        </p:txBody>
      </p:sp>
      <p:cxnSp>
        <p:nvCxnSpPr>
          <p:cNvPr id="28" name="Connecteur droit 27">
            <a:extLst>
              <a:ext uri="{FF2B5EF4-FFF2-40B4-BE49-F238E27FC236}">
                <a16:creationId xmlns:a16="http://schemas.microsoft.com/office/drawing/2014/main" id="{8D15BAB5-6C88-4B5F-8211-E230BC6C0979}"/>
              </a:ext>
            </a:extLst>
          </p:cNvPr>
          <p:cNvCxnSpPr/>
          <p:nvPr/>
        </p:nvCxnSpPr>
        <p:spPr>
          <a:xfrm>
            <a:off x="8866422" y="4023916"/>
            <a:ext cx="0" cy="3636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902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ZoneTexte 254"/>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188A51B3-24B0-414B-B1B4-378ADE1731ED}"/>
              </a:ext>
            </a:extLst>
          </p:cNvPr>
          <p:cNvSpPr txBox="1"/>
          <p:nvPr/>
        </p:nvSpPr>
        <p:spPr>
          <a:xfrm>
            <a:off x="175986" y="499851"/>
            <a:ext cx="114154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t>Aujourd'hui dans le monde, l’indice d’inégalité des genres : </a:t>
            </a:r>
            <a:endParaRPr lang="fr-FR" sz="2400" dirty="0">
              <a:cs typeface="Calibri"/>
            </a:endParaRPr>
          </a:p>
        </p:txBody>
      </p:sp>
      <p:pic>
        <p:nvPicPr>
          <p:cNvPr id="3" name="Image 2">
            <a:extLst>
              <a:ext uri="{FF2B5EF4-FFF2-40B4-BE49-F238E27FC236}">
                <a16:creationId xmlns:a16="http://schemas.microsoft.com/office/drawing/2014/main" id="{E1508998-E925-43FB-A89B-2AD20251DD69}"/>
              </a:ext>
            </a:extLst>
          </p:cNvPr>
          <p:cNvPicPr>
            <a:picLocks noChangeAspect="1"/>
          </p:cNvPicPr>
          <p:nvPr/>
        </p:nvPicPr>
        <p:blipFill>
          <a:blip r:embed="rId4"/>
          <a:stretch>
            <a:fillRect/>
          </a:stretch>
        </p:blipFill>
        <p:spPr>
          <a:xfrm>
            <a:off x="0" y="1256886"/>
            <a:ext cx="7138987" cy="5230466"/>
          </a:xfrm>
          <a:prstGeom prst="rect">
            <a:avLst/>
          </a:prstGeom>
        </p:spPr>
      </p:pic>
      <p:pic>
        <p:nvPicPr>
          <p:cNvPr id="4" name="Image 3">
            <a:extLst>
              <a:ext uri="{FF2B5EF4-FFF2-40B4-BE49-F238E27FC236}">
                <a16:creationId xmlns:a16="http://schemas.microsoft.com/office/drawing/2014/main" id="{37C7B592-9129-4E52-8E30-A03C27101CE5}"/>
              </a:ext>
            </a:extLst>
          </p:cNvPr>
          <p:cNvPicPr>
            <a:picLocks noChangeAspect="1"/>
          </p:cNvPicPr>
          <p:nvPr/>
        </p:nvPicPr>
        <p:blipFill>
          <a:blip r:embed="rId5"/>
          <a:stretch>
            <a:fillRect/>
          </a:stretch>
        </p:blipFill>
        <p:spPr>
          <a:xfrm>
            <a:off x="4295775" y="5413780"/>
            <a:ext cx="857146" cy="1128924"/>
          </a:xfrm>
          <a:prstGeom prst="rect">
            <a:avLst/>
          </a:prstGeom>
        </p:spPr>
      </p:pic>
      <p:sp>
        <p:nvSpPr>
          <p:cNvPr id="5" name="ZoneTexte 4">
            <a:extLst>
              <a:ext uri="{FF2B5EF4-FFF2-40B4-BE49-F238E27FC236}">
                <a16:creationId xmlns:a16="http://schemas.microsoft.com/office/drawing/2014/main" id="{AD472595-16E8-4E78-9676-B8D711CE7F68}"/>
              </a:ext>
            </a:extLst>
          </p:cNvPr>
          <p:cNvSpPr txBox="1"/>
          <p:nvPr/>
        </p:nvSpPr>
        <p:spPr>
          <a:xfrm>
            <a:off x="7886701" y="1828562"/>
            <a:ext cx="4157662" cy="2646878"/>
          </a:xfrm>
          <a:prstGeom prst="rect">
            <a:avLst/>
          </a:prstGeom>
          <a:noFill/>
          <a:ln>
            <a:solidFill>
              <a:schemeClr val="tx1"/>
            </a:solidFill>
          </a:ln>
        </p:spPr>
        <p:txBody>
          <a:bodyPr wrap="square" lIns="91440" tIns="45720" rIns="91440" bIns="45720" rtlCol="0" anchor="t">
            <a:spAutoFit/>
          </a:bodyPr>
          <a:lstStyle/>
          <a:p>
            <a:r>
              <a:rPr lang="fr-CA" sz="2000" b="1" dirty="0"/>
              <a:t>Statistiques utilisées pour le calcul :</a:t>
            </a:r>
          </a:p>
          <a:p>
            <a:r>
              <a:rPr lang="fr-CA" sz="2000" b="1" dirty="0"/>
              <a:t>% de femmes …</a:t>
            </a:r>
            <a:endParaRPr lang="fr-CA" sz="2000" b="1" dirty="0">
              <a:cs typeface="Calibri"/>
            </a:endParaRPr>
          </a:p>
          <a:p>
            <a:pPr marL="285750" indent="-285750">
              <a:buFont typeface="Arial" panose="020B0604020202020204" pitchFamily="34" charset="0"/>
              <a:buChar char="•"/>
            </a:pPr>
            <a:r>
              <a:rPr lang="fr-CA" dirty="0"/>
              <a:t>Avec un diplôme d’étude secondaire</a:t>
            </a:r>
            <a:endParaRPr lang="fr-CA" dirty="0">
              <a:cs typeface="Calibri"/>
            </a:endParaRPr>
          </a:p>
          <a:p>
            <a:pPr marL="285750" indent="-285750">
              <a:buFont typeface="Arial" panose="020B0604020202020204" pitchFamily="34" charset="0"/>
              <a:buChar char="•"/>
            </a:pPr>
            <a:r>
              <a:rPr lang="fr-CA" dirty="0"/>
              <a:t>Occupant un emploi</a:t>
            </a:r>
            <a:endParaRPr lang="fr-CA" dirty="0">
              <a:cs typeface="Calibri"/>
            </a:endParaRPr>
          </a:p>
          <a:p>
            <a:pPr marL="285750" indent="-285750">
              <a:buFont typeface="Arial" panose="020B0604020202020204" pitchFamily="34" charset="0"/>
              <a:buChar char="•"/>
            </a:pPr>
            <a:r>
              <a:rPr lang="fr-CA" dirty="0"/>
              <a:t>Ayant un poste de gestion</a:t>
            </a:r>
            <a:endParaRPr lang="fr-CA" dirty="0">
              <a:cs typeface="Calibri"/>
            </a:endParaRPr>
          </a:p>
          <a:p>
            <a:pPr marL="285750" indent="-285750">
              <a:buFont typeface="Arial" panose="020B0604020202020204" pitchFamily="34" charset="0"/>
              <a:buChar char="•"/>
            </a:pPr>
            <a:r>
              <a:rPr lang="fr-CA" dirty="0"/>
              <a:t>Au parlement</a:t>
            </a:r>
          </a:p>
          <a:p>
            <a:endParaRPr lang="fr-CA" dirty="0">
              <a:cs typeface="Calibri"/>
            </a:endParaRPr>
          </a:p>
          <a:p>
            <a:pPr marL="285750" indent="-285750">
              <a:buFont typeface="Arial" panose="020B0604020202020204" pitchFamily="34" charset="0"/>
              <a:buChar char="•"/>
            </a:pPr>
            <a:r>
              <a:rPr lang="fr-CA" dirty="0"/>
              <a:t>Qui meurent en accouchant</a:t>
            </a:r>
            <a:endParaRPr lang="fr-CA" dirty="0">
              <a:cs typeface="Calibri"/>
            </a:endParaRPr>
          </a:p>
          <a:p>
            <a:pPr marL="285750" indent="-285750">
              <a:buFont typeface="Arial" panose="020B0604020202020204" pitchFamily="34" charset="0"/>
              <a:buChar char="•"/>
            </a:pPr>
            <a:r>
              <a:rPr lang="fr-CA" dirty="0"/>
              <a:t>Qui ont un enfant avant l’âge de 18 ans</a:t>
            </a:r>
            <a:endParaRPr lang="fr-CA" dirty="0">
              <a:cs typeface="Calibri"/>
            </a:endParaRPr>
          </a:p>
        </p:txBody>
      </p:sp>
    </p:spTree>
    <p:extLst>
      <p:ext uri="{BB962C8B-B14F-4D97-AF65-F5344CB8AC3E}">
        <p14:creationId xmlns:p14="http://schemas.microsoft.com/office/powerpoint/2010/main" val="222564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ZoneTexte 254"/>
          <p:cNvSpPr txBox="1"/>
          <p:nvPr>
            <p:custDataLst>
              <p:tags r:id="rId1"/>
            </p:custDataLst>
          </p:nvPr>
        </p:nvSpPr>
        <p:spPr>
          <a:xfrm>
            <a:off x="5868949" y="4551"/>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E3BEFE7C-408B-420D-9F23-14955BAEF540}"/>
              </a:ext>
            </a:extLst>
          </p:cNvPr>
          <p:cNvSpPr txBox="1"/>
          <p:nvPr/>
        </p:nvSpPr>
        <p:spPr>
          <a:xfrm>
            <a:off x="298243" y="2082000"/>
            <a:ext cx="590621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dirty="0"/>
              <a:t>Aujourd'hui au Québec</a:t>
            </a:r>
          </a:p>
          <a:p>
            <a:r>
              <a:rPr lang="fr-FR" dirty="0">
                <a:cs typeface="Calibri"/>
              </a:rPr>
              <a:t>Les comportements interdits</a:t>
            </a:r>
            <a:endParaRPr lang="fr-FR" sz="4000" dirty="0">
              <a:cs typeface="Calibri"/>
            </a:endParaRPr>
          </a:p>
        </p:txBody>
      </p:sp>
      <p:sp>
        <p:nvSpPr>
          <p:cNvPr id="4" name="Ellipse 3">
            <a:extLst>
              <a:ext uri="{FF2B5EF4-FFF2-40B4-BE49-F238E27FC236}">
                <a16:creationId xmlns:a16="http://schemas.microsoft.com/office/drawing/2014/main" id="{BC267622-7FD1-49B8-B724-263B98FC2E35}"/>
              </a:ext>
            </a:extLst>
          </p:cNvPr>
          <p:cNvSpPr/>
          <p:nvPr/>
        </p:nvSpPr>
        <p:spPr>
          <a:xfrm>
            <a:off x="5523991" y="988569"/>
            <a:ext cx="5305243" cy="53052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Ellipse 4">
            <a:extLst>
              <a:ext uri="{FF2B5EF4-FFF2-40B4-BE49-F238E27FC236}">
                <a16:creationId xmlns:a16="http://schemas.microsoft.com/office/drawing/2014/main" id="{5BB365B0-D9B2-470B-B518-32BFF703BDC5}"/>
              </a:ext>
            </a:extLst>
          </p:cNvPr>
          <p:cNvSpPr/>
          <p:nvPr/>
        </p:nvSpPr>
        <p:spPr>
          <a:xfrm>
            <a:off x="7013983" y="1241757"/>
            <a:ext cx="2084715" cy="20847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Ellipse 6">
            <a:extLst>
              <a:ext uri="{FF2B5EF4-FFF2-40B4-BE49-F238E27FC236}">
                <a16:creationId xmlns:a16="http://schemas.microsoft.com/office/drawing/2014/main" id="{9E69CA97-096E-4323-8DAF-BD1732C9742F}"/>
              </a:ext>
            </a:extLst>
          </p:cNvPr>
          <p:cNvSpPr/>
          <p:nvPr/>
        </p:nvSpPr>
        <p:spPr>
          <a:xfrm>
            <a:off x="8530797" y="3185482"/>
            <a:ext cx="2142223" cy="21566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B1D8D778-F542-4C94-9176-6EB51725B0A7}"/>
              </a:ext>
            </a:extLst>
          </p:cNvPr>
          <p:cNvSpPr txBox="1"/>
          <p:nvPr/>
        </p:nvSpPr>
        <p:spPr>
          <a:xfrm>
            <a:off x="6190559" y="450734"/>
            <a:ext cx="43497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Comportements interdits :</a:t>
            </a:r>
          </a:p>
        </p:txBody>
      </p:sp>
      <p:sp>
        <p:nvSpPr>
          <p:cNvPr id="8" name="ZoneTexte 7">
            <a:extLst>
              <a:ext uri="{FF2B5EF4-FFF2-40B4-BE49-F238E27FC236}">
                <a16:creationId xmlns:a16="http://schemas.microsoft.com/office/drawing/2014/main" id="{EE05274E-9BD8-4F3D-87D5-EA268C6E4E21}"/>
              </a:ext>
            </a:extLst>
          </p:cNvPr>
          <p:cNvSpPr txBox="1"/>
          <p:nvPr/>
        </p:nvSpPr>
        <p:spPr>
          <a:xfrm>
            <a:off x="8958699" y="3942532"/>
            <a:ext cx="15642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dirty="0"/>
              <a:t>Crimes</a:t>
            </a:r>
            <a:endParaRPr lang="fr-FR" sz="3600">
              <a:cs typeface="Calibri"/>
            </a:endParaRPr>
          </a:p>
        </p:txBody>
      </p:sp>
      <p:sp>
        <p:nvSpPr>
          <p:cNvPr id="10" name="ZoneTexte 9">
            <a:extLst>
              <a:ext uri="{FF2B5EF4-FFF2-40B4-BE49-F238E27FC236}">
                <a16:creationId xmlns:a16="http://schemas.microsoft.com/office/drawing/2014/main" id="{D9114013-B530-4708-A10F-9C7FFF1CBC98}"/>
              </a:ext>
            </a:extLst>
          </p:cNvPr>
          <p:cNvSpPr txBox="1"/>
          <p:nvPr/>
        </p:nvSpPr>
        <p:spPr>
          <a:xfrm>
            <a:off x="7070800" y="2085070"/>
            <a:ext cx="2038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dirty="0"/>
              <a:t>Discrimination</a:t>
            </a:r>
          </a:p>
        </p:txBody>
      </p:sp>
      <p:sp>
        <p:nvSpPr>
          <p:cNvPr id="3" name="Ellipse 2">
            <a:extLst>
              <a:ext uri="{FF2B5EF4-FFF2-40B4-BE49-F238E27FC236}">
                <a16:creationId xmlns:a16="http://schemas.microsoft.com/office/drawing/2014/main" id="{DEB0E932-82EB-4E8D-B1D4-05D93CABF9C4}"/>
              </a:ext>
            </a:extLst>
          </p:cNvPr>
          <p:cNvSpPr/>
          <p:nvPr/>
        </p:nvSpPr>
        <p:spPr>
          <a:xfrm>
            <a:off x="5964749" y="3324046"/>
            <a:ext cx="2427455" cy="2226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ZoneTexte 10">
            <a:extLst>
              <a:ext uri="{FF2B5EF4-FFF2-40B4-BE49-F238E27FC236}">
                <a16:creationId xmlns:a16="http://schemas.microsoft.com/office/drawing/2014/main" id="{F9712350-5C05-484B-9F6F-BCAF2E4575B9}"/>
              </a:ext>
            </a:extLst>
          </p:cNvPr>
          <p:cNvSpPr txBox="1"/>
          <p:nvPr/>
        </p:nvSpPr>
        <p:spPr>
          <a:xfrm>
            <a:off x="6201740" y="3831277"/>
            <a:ext cx="21830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dirty="0"/>
              <a:t>Infraction à un règlement municipal</a:t>
            </a:r>
            <a:endParaRPr lang="fr-FR" sz="2400">
              <a:cs typeface="Calibri"/>
            </a:endParaRPr>
          </a:p>
        </p:txBody>
      </p:sp>
      <p:pic>
        <p:nvPicPr>
          <p:cNvPr id="9" name="Graphique 8" descr="Sexe">
            <a:extLst>
              <a:ext uri="{FF2B5EF4-FFF2-40B4-BE49-F238E27FC236}">
                <a16:creationId xmlns:a16="http://schemas.microsoft.com/office/drawing/2014/main" id="{35D1B764-1FAE-4974-8D7E-1EB87F5D3A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324" y="107117"/>
            <a:ext cx="632490" cy="632490"/>
          </a:xfrm>
          <a:prstGeom prst="rect">
            <a:avLst/>
          </a:prstGeom>
        </p:spPr>
      </p:pic>
    </p:spTree>
    <p:extLst>
      <p:ext uri="{BB962C8B-B14F-4D97-AF65-F5344CB8AC3E}">
        <p14:creationId xmlns:p14="http://schemas.microsoft.com/office/powerpoint/2010/main" val="23318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B4784D-982B-4C4D-972E-23A3729EBC74}"/>
              </a:ext>
            </a:extLst>
          </p:cNvPr>
          <p:cNvSpPr txBox="1"/>
          <p:nvPr/>
        </p:nvSpPr>
        <p:spPr>
          <a:xfrm>
            <a:off x="482600" y="635000"/>
            <a:ext cx="9067800" cy="584775"/>
          </a:xfrm>
          <a:prstGeom prst="rect">
            <a:avLst/>
          </a:prstGeom>
          <a:noFill/>
        </p:spPr>
        <p:txBody>
          <a:bodyPr wrap="square" rtlCol="0">
            <a:spAutoFit/>
          </a:bodyPr>
          <a:lstStyle/>
          <a:p>
            <a:r>
              <a:rPr lang="fr-CA" sz="3200" b="1" dirty="0"/>
              <a:t>La discrimination, qu’est-ce que c’est, selon la loi?</a:t>
            </a:r>
            <a:endParaRPr lang="en-CA" sz="3200" b="1" dirty="0"/>
          </a:p>
        </p:txBody>
      </p:sp>
      <p:sp>
        <p:nvSpPr>
          <p:cNvPr id="3" name="ZoneTexte 2">
            <a:extLst>
              <a:ext uri="{FF2B5EF4-FFF2-40B4-BE49-F238E27FC236}">
                <a16:creationId xmlns:a16="http://schemas.microsoft.com/office/drawing/2014/main" id="{373C0284-5313-4AC8-B69C-9D7F990E025D}"/>
              </a:ext>
            </a:extLst>
          </p:cNvPr>
          <p:cNvSpPr txBox="1"/>
          <p:nvPr/>
        </p:nvSpPr>
        <p:spPr>
          <a:xfrm>
            <a:off x="342900" y="1490008"/>
            <a:ext cx="11658600" cy="1569660"/>
          </a:xfrm>
          <a:prstGeom prst="rect">
            <a:avLst/>
          </a:prstGeom>
          <a:noFill/>
        </p:spPr>
        <p:txBody>
          <a:bodyPr wrap="square" rtlCol="0">
            <a:spAutoFit/>
          </a:bodyPr>
          <a:lstStyle/>
          <a:p>
            <a:r>
              <a:rPr lang="fr-CA" sz="2400" dirty="0"/>
              <a:t>La loi interdisant la discrimination est la </a:t>
            </a:r>
            <a:r>
              <a:rPr lang="fr-CA" sz="2400" i="1" dirty="0"/>
              <a:t>Charte québécoise des droits et libertés de la personne</a:t>
            </a:r>
            <a:r>
              <a:rPr lang="fr-CA" sz="2400" dirty="0"/>
              <a:t>.</a:t>
            </a:r>
          </a:p>
          <a:p>
            <a:r>
              <a:rPr lang="fr-CA" sz="2400" dirty="0"/>
              <a:t>Celle-ci nomme 17 motifs pour lesquels il est interdit de discriminer une personne.</a:t>
            </a:r>
          </a:p>
          <a:p>
            <a:r>
              <a:rPr lang="fr-CA" sz="2400" dirty="0"/>
              <a:t>Combien pouvez-vous en nommer?</a:t>
            </a:r>
            <a:endParaRPr lang="en-CA" sz="2400" dirty="0"/>
          </a:p>
        </p:txBody>
      </p:sp>
      <p:sp>
        <p:nvSpPr>
          <p:cNvPr id="4" name="Rectangle 3">
            <a:extLst>
              <a:ext uri="{FF2B5EF4-FFF2-40B4-BE49-F238E27FC236}">
                <a16:creationId xmlns:a16="http://schemas.microsoft.com/office/drawing/2014/main" id="{EA431BAC-496D-43EF-8283-EB50530B7E2E}"/>
              </a:ext>
            </a:extLst>
          </p:cNvPr>
          <p:cNvSpPr/>
          <p:nvPr/>
        </p:nvSpPr>
        <p:spPr>
          <a:xfrm>
            <a:off x="482600" y="3200400"/>
            <a:ext cx="11061700" cy="3022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que 5" descr="Sexe">
            <a:extLst>
              <a:ext uri="{FF2B5EF4-FFF2-40B4-BE49-F238E27FC236}">
                <a16:creationId xmlns:a16="http://schemas.microsoft.com/office/drawing/2014/main" id="{F3D0B51A-EB3C-4C6B-B9AD-168B4516B3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219" y="36933"/>
            <a:ext cx="632490" cy="632490"/>
          </a:xfrm>
          <a:prstGeom prst="rect">
            <a:avLst/>
          </a:prstGeom>
        </p:spPr>
      </p:pic>
    </p:spTree>
    <p:extLst>
      <p:ext uri="{BB962C8B-B14F-4D97-AF65-F5344CB8AC3E}">
        <p14:creationId xmlns:p14="http://schemas.microsoft.com/office/powerpoint/2010/main" val="39672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9D76BD3-24C5-4B47-90E7-5C2EAA8702A5}"/>
              </a:ext>
            </a:extLst>
          </p:cNvPr>
          <p:cNvSpPr txBox="1"/>
          <p:nvPr/>
        </p:nvSpPr>
        <p:spPr>
          <a:xfrm>
            <a:off x="1358439" y="490078"/>
            <a:ext cx="9067800" cy="584775"/>
          </a:xfrm>
          <a:prstGeom prst="rect">
            <a:avLst/>
          </a:prstGeom>
          <a:noFill/>
        </p:spPr>
        <p:txBody>
          <a:bodyPr wrap="square" rtlCol="0">
            <a:spAutoFit/>
          </a:bodyPr>
          <a:lstStyle/>
          <a:p>
            <a:r>
              <a:rPr lang="fr-CA" sz="3200" b="1" dirty="0"/>
              <a:t>Les 17 motifs de discrimination</a:t>
            </a:r>
            <a:endParaRPr lang="en-CA" sz="3200" b="1" dirty="0"/>
          </a:p>
        </p:txBody>
      </p:sp>
      <p:sp>
        <p:nvSpPr>
          <p:cNvPr id="3" name="ZoneTexte 2">
            <a:extLst>
              <a:ext uri="{FF2B5EF4-FFF2-40B4-BE49-F238E27FC236}">
                <a16:creationId xmlns:a16="http://schemas.microsoft.com/office/drawing/2014/main" id="{121C3915-1656-4FD2-99D1-2178AE8710A2}"/>
              </a:ext>
            </a:extLst>
          </p:cNvPr>
          <p:cNvSpPr txBox="1"/>
          <p:nvPr/>
        </p:nvSpPr>
        <p:spPr>
          <a:xfrm>
            <a:off x="528637" y="1871662"/>
            <a:ext cx="3186113" cy="646331"/>
          </a:xfrm>
          <a:prstGeom prst="rect">
            <a:avLst/>
          </a:prstGeom>
          <a:noFill/>
          <a:ln>
            <a:solidFill>
              <a:schemeClr val="tx1"/>
            </a:solidFill>
          </a:ln>
        </p:spPr>
        <p:txBody>
          <a:bodyPr wrap="square" rtlCol="0">
            <a:spAutoFit/>
          </a:bodyPr>
          <a:lstStyle/>
          <a:p>
            <a:r>
              <a:rPr lang="fr-CA"/>
              <a:t>L’origine ethnique ou nationale, la race ou couleur de peau.</a:t>
            </a:r>
            <a:endParaRPr lang="en-CA"/>
          </a:p>
        </p:txBody>
      </p:sp>
      <p:sp>
        <p:nvSpPr>
          <p:cNvPr id="4" name="ZoneTexte 3">
            <a:extLst>
              <a:ext uri="{FF2B5EF4-FFF2-40B4-BE49-F238E27FC236}">
                <a16:creationId xmlns:a16="http://schemas.microsoft.com/office/drawing/2014/main" id="{7EAC134F-7D85-427B-9214-FECF882FD3AC}"/>
              </a:ext>
            </a:extLst>
          </p:cNvPr>
          <p:cNvSpPr txBox="1"/>
          <p:nvPr/>
        </p:nvSpPr>
        <p:spPr>
          <a:xfrm>
            <a:off x="5729287" y="1602522"/>
            <a:ext cx="733426" cy="369332"/>
          </a:xfrm>
          <a:prstGeom prst="rect">
            <a:avLst/>
          </a:prstGeom>
          <a:noFill/>
          <a:ln>
            <a:solidFill>
              <a:schemeClr val="tx1"/>
            </a:solidFill>
          </a:ln>
        </p:spPr>
        <p:txBody>
          <a:bodyPr wrap="square" rtlCol="0">
            <a:spAutoFit/>
          </a:bodyPr>
          <a:lstStyle/>
          <a:p>
            <a:r>
              <a:rPr lang="fr-CA"/>
              <a:t>L’âge</a:t>
            </a:r>
            <a:endParaRPr lang="en-CA"/>
          </a:p>
        </p:txBody>
      </p:sp>
      <p:sp>
        <p:nvSpPr>
          <p:cNvPr id="5" name="ZoneTexte 4">
            <a:extLst>
              <a:ext uri="{FF2B5EF4-FFF2-40B4-BE49-F238E27FC236}">
                <a16:creationId xmlns:a16="http://schemas.microsoft.com/office/drawing/2014/main" id="{45ACA4FF-0A9A-416B-A397-E1254E9E8EC6}"/>
              </a:ext>
            </a:extLst>
          </p:cNvPr>
          <p:cNvSpPr txBox="1"/>
          <p:nvPr/>
        </p:nvSpPr>
        <p:spPr>
          <a:xfrm>
            <a:off x="9430544" y="1701284"/>
            <a:ext cx="964406" cy="369332"/>
          </a:xfrm>
          <a:prstGeom prst="rect">
            <a:avLst/>
          </a:prstGeom>
          <a:noFill/>
          <a:ln>
            <a:solidFill>
              <a:schemeClr val="tx1"/>
            </a:solidFill>
          </a:ln>
        </p:spPr>
        <p:txBody>
          <a:bodyPr wrap="square" rtlCol="0">
            <a:spAutoFit/>
          </a:bodyPr>
          <a:lstStyle/>
          <a:p>
            <a:r>
              <a:rPr lang="fr-CA"/>
              <a:t>Le sexe</a:t>
            </a:r>
            <a:endParaRPr lang="en-CA"/>
          </a:p>
        </p:txBody>
      </p:sp>
      <p:sp>
        <p:nvSpPr>
          <p:cNvPr id="6" name="ZoneTexte 5">
            <a:extLst>
              <a:ext uri="{FF2B5EF4-FFF2-40B4-BE49-F238E27FC236}">
                <a16:creationId xmlns:a16="http://schemas.microsoft.com/office/drawing/2014/main" id="{776523EC-27A3-43A3-8A0D-16D421506C92}"/>
              </a:ext>
            </a:extLst>
          </p:cNvPr>
          <p:cNvSpPr txBox="1"/>
          <p:nvPr/>
        </p:nvSpPr>
        <p:spPr>
          <a:xfrm>
            <a:off x="8415336" y="5401968"/>
            <a:ext cx="2228849" cy="369332"/>
          </a:xfrm>
          <a:prstGeom prst="rect">
            <a:avLst/>
          </a:prstGeom>
          <a:noFill/>
          <a:ln>
            <a:solidFill>
              <a:schemeClr val="tx1"/>
            </a:solidFill>
          </a:ln>
        </p:spPr>
        <p:txBody>
          <a:bodyPr wrap="square" rtlCol="0">
            <a:spAutoFit/>
          </a:bodyPr>
          <a:lstStyle/>
          <a:p>
            <a:r>
              <a:rPr lang="fr-CA"/>
              <a:t>L’orientation sexuelle</a:t>
            </a:r>
            <a:endParaRPr lang="en-CA"/>
          </a:p>
        </p:txBody>
      </p:sp>
      <p:sp>
        <p:nvSpPr>
          <p:cNvPr id="7" name="ZoneTexte 6">
            <a:extLst>
              <a:ext uri="{FF2B5EF4-FFF2-40B4-BE49-F238E27FC236}">
                <a16:creationId xmlns:a16="http://schemas.microsoft.com/office/drawing/2014/main" id="{486E910E-2948-44AD-A73E-59F267773DE0}"/>
              </a:ext>
            </a:extLst>
          </p:cNvPr>
          <p:cNvSpPr txBox="1"/>
          <p:nvPr/>
        </p:nvSpPr>
        <p:spPr>
          <a:xfrm>
            <a:off x="8798322" y="3404137"/>
            <a:ext cx="2362202" cy="646331"/>
          </a:xfrm>
          <a:prstGeom prst="rect">
            <a:avLst/>
          </a:prstGeom>
          <a:noFill/>
          <a:ln>
            <a:solidFill>
              <a:schemeClr val="tx1"/>
            </a:solidFill>
          </a:ln>
        </p:spPr>
        <p:txBody>
          <a:bodyPr wrap="square" rtlCol="0">
            <a:spAutoFit/>
          </a:bodyPr>
          <a:lstStyle/>
          <a:p>
            <a:r>
              <a:rPr lang="fr-CA"/>
              <a:t>L’identité ou l’expression de genre</a:t>
            </a:r>
            <a:endParaRPr lang="en-CA"/>
          </a:p>
        </p:txBody>
      </p:sp>
      <p:sp>
        <p:nvSpPr>
          <p:cNvPr id="8" name="ZoneTexte 7">
            <a:extLst>
              <a:ext uri="{FF2B5EF4-FFF2-40B4-BE49-F238E27FC236}">
                <a16:creationId xmlns:a16="http://schemas.microsoft.com/office/drawing/2014/main" id="{EADF0CB1-DB54-433F-866E-87184E0BF69C}"/>
              </a:ext>
            </a:extLst>
          </p:cNvPr>
          <p:cNvSpPr txBox="1"/>
          <p:nvPr/>
        </p:nvSpPr>
        <p:spPr>
          <a:xfrm>
            <a:off x="1331119" y="3059668"/>
            <a:ext cx="1247773" cy="369332"/>
          </a:xfrm>
          <a:prstGeom prst="rect">
            <a:avLst/>
          </a:prstGeom>
          <a:noFill/>
          <a:ln>
            <a:solidFill>
              <a:schemeClr val="tx1"/>
            </a:solidFill>
          </a:ln>
        </p:spPr>
        <p:txBody>
          <a:bodyPr wrap="square" rtlCol="0">
            <a:spAutoFit/>
          </a:bodyPr>
          <a:lstStyle/>
          <a:p>
            <a:r>
              <a:rPr lang="fr-CA"/>
              <a:t>La religion</a:t>
            </a:r>
            <a:endParaRPr lang="en-CA"/>
          </a:p>
        </p:txBody>
      </p:sp>
      <p:sp>
        <p:nvSpPr>
          <p:cNvPr id="10" name="ZoneTexte 9">
            <a:extLst>
              <a:ext uri="{FF2B5EF4-FFF2-40B4-BE49-F238E27FC236}">
                <a16:creationId xmlns:a16="http://schemas.microsoft.com/office/drawing/2014/main" id="{B38B20A7-0D44-4E07-8B1F-19F58CA92B83}"/>
              </a:ext>
            </a:extLst>
          </p:cNvPr>
          <p:cNvSpPr txBox="1"/>
          <p:nvPr/>
        </p:nvSpPr>
        <p:spPr>
          <a:xfrm>
            <a:off x="528637" y="4026456"/>
            <a:ext cx="1657351" cy="646331"/>
          </a:xfrm>
          <a:prstGeom prst="rect">
            <a:avLst/>
          </a:prstGeom>
          <a:noFill/>
          <a:ln>
            <a:solidFill>
              <a:schemeClr val="tx1"/>
            </a:solidFill>
          </a:ln>
        </p:spPr>
        <p:txBody>
          <a:bodyPr wrap="square" rtlCol="0">
            <a:spAutoFit/>
          </a:bodyPr>
          <a:lstStyle/>
          <a:p>
            <a:r>
              <a:rPr lang="fr-CA"/>
              <a:t>Les convictions politiques</a:t>
            </a:r>
            <a:endParaRPr lang="en-CA"/>
          </a:p>
        </p:txBody>
      </p:sp>
      <p:sp>
        <p:nvSpPr>
          <p:cNvPr id="11" name="ZoneTexte 10">
            <a:extLst>
              <a:ext uri="{FF2B5EF4-FFF2-40B4-BE49-F238E27FC236}">
                <a16:creationId xmlns:a16="http://schemas.microsoft.com/office/drawing/2014/main" id="{1DD1016D-1F93-4CC7-931E-9C97A0FEAF68}"/>
              </a:ext>
            </a:extLst>
          </p:cNvPr>
          <p:cNvSpPr txBox="1"/>
          <p:nvPr/>
        </p:nvSpPr>
        <p:spPr>
          <a:xfrm>
            <a:off x="2026442" y="5584789"/>
            <a:ext cx="1104899" cy="369332"/>
          </a:xfrm>
          <a:prstGeom prst="rect">
            <a:avLst/>
          </a:prstGeom>
          <a:noFill/>
          <a:ln>
            <a:solidFill>
              <a:schemeClr val="tx1"/>
            </a:solidFill>
          </a:ln>
        </p:spPr>
        <p:txBody>
          <a:bodyPr wrap="square" rtlCol="0">
            <a:spAutoFit/>
          </a:bodyPr>
          <a:lstStyle/>
          <a:p>
            <a:r>
              <a:rPr lang="fr-CA"/>
              <a:t>L’état civil</a:t>
            </a:r>
            <a:endParaRPr lang="en-CA"/>
          </a:p>
        </p:txBody>
      </p:sp>
      <p:sp>
        <p:nvSpPr>
          <p:cNvPr id="12" name="ZoneTexte 11">
            <a:extLst>
              <a:ext uri="{FF2B5EF4-FFF2-40B4-BE49-F238E27FC236}">
                <a16:creationId xmlns:a16="http://schemas.microsoft.com/office/drawing/2014/main" id="{749AC7FD-4EC9-4550-B6CB-37081183FF06}"/>
              </a:ext>
            </a:extLst>
          </p:cNvPr>
          <p:cNvSpPr txBox="1"/>
          <p:nvPr/>
        </p:nvSpPr>
        <p:spPr>
          <a:xfrm>
            <a:off x="2943225" y="4373345"/>
            <a:ext cx="1104899" cy="369332"/>
          </a:xfrm>
          <a:prstGeom prst="rect">
            <a:avLst/>
          </a:prstGeom>
          <a:noFill/>
          <a:ln>
            <a:solidFill>
              <a:schemeClr val="tx1"/>
            </a:solidFill>
          </a:ln>
        </p:spPr>
        <p:txBody>
          <a:bodyPr wrap="square" rtlCol="0">
            <a:spAutoFit/>
          </a:bodyPr>
          <a:lstStyle/>
          <a:p>
            <a:r>
              <a:rPr lang="fr-CA"/>
              <a:t>La langue</a:t>
            </a:r>
            <a:endParaRPr lang="en-CA"/>
          </a:p>
        </p:txBody>
      </p:sp>
      <p:sp>
        <p:nvSpPr>
          <p:cNvPr id="13" name="ZoneTexte 12">
            <a:extLst>
              <a:ext uri="{FF2B5EF4-FFF2-40B4-BE49-F238E27FC236}">
                <a16:creationId xmlns:a16="http://schemas.microsoft.com/office/drawing/2014/main" id="{DF2C49A8-8442-41D1-9246-99272A0C3458}"/>
              </a:ext>
            </a:extLst>
          </p:cNvPr>
          <p:cNvSpPr txBox="1"/>
          <p:nvPr/>
        </p:nvSpPr>
        <p:spPr>
          <a:xfrm>
            <a:off x="7617617" y="2463037"/>
            <a:ext cx="1595438" cy="369332"/>
          </a:xfrm>
          <a:prstGeom prst="rect">
            <a:avLst/>
          </a:prstGeom>
          <a:noFill/>
          <a:ln>
            <a:solidFill>
              <a:schemeClr val="tx1"/>
            </a:solidFill>
          </a:ln>
        </p:spPr>
        <p:txBody>
          <a:bodyPr wrap="square" rtlCol="0">
            <a:spAutoFit/>
          </a:bodyPr>
          <a:lstStyle/>
          <a:p>
            <a:r>
              <a:rPr lang="fr-CA"/>
              <a:t>La grossesse</a:t>
            </a:r>
            <a:endParaRPr lang="en-CA"/>
          </a:p>
        </p:txBody>
      </p:sp>
      <p:sp>
        <p:nvSpPr>
          <p:cNvPr id="15" name="ZoneTexte 14">
            <a:extLst>
              <a:ext uri="{FF2B5EF4-FFF2-40B4-BE49-F238E27FC236}">
                <a16:creationId xmlns:a16="http://schemas.microsoft.com/office/drawing/2014/main" id="{8A7C1CAF-9482-46B0-92B5-E375B727A170}"/>
              </a:ext>
            </a:extLst>
          </p:cNvPr>
          <p:cNvSpPr txBox="1"/>
          <p:nvPr/>
        </p:nvSpPr>
        <p:spPr>
          <a:xfrm>
            <a:off x="5298281" y="5070812"/>
            <a:ext cx="1402557" cy="646331"/>
          </a:xfrm>
          <a:prstGeom prst="rect">
            <a:avLst/>
          </a:prstGeom>
          <a:noFill/>
          <a:ln>
            <a:solidFill>
              <a:schemeClr val="tx1"/>
            </a:solidFill>
          </a:ln>
        </p:spPr>
        <p:txBody>
          <a:bodyPr wrap="square" rtlCol="0">
            <a:spAutoFit/>
          </a:bodyPr>
          <a:lstStyle/>
          <a:p>
            <a:r>
              <a:rPr lang="fr-CA"/>
              <a:t>La condition sociale</a:t>
            </a:r>
            <a:endParaRPr lang="en-CA"/>
          </a:p>
        </p:txBody>
      </p:sp>
      <p:sp>
        <p:nvSpPr>
          <p:cNvPr id="16" name="ZoneTexte 15">
            <a:extLst>
              <a:ext uri="{FF2B5EF4-FFF2-40B4-BE49-F238E27FC236}">
                <a16:creationId xmlns:a16="http://schemas.microsoft.com/office/drawing/2014/main" id="{51FCC1AC-2444-44C3-B67B-9D7236CFE421}"/>
              </a:ext>
            </a:extLst>
          </p:cNvPr>
          <p:cNvSpPr txBox="1"/>
          <p:nvPr/>
        </p:nvSpPr>
        <p:spPr>
          <a:xfrm>
            <a:off x="4406502" y="3195459"/>
            <a:ext cx="3008711" cy="923330"/>
          </a:xfrm>
          <a:prstGeom prst="rect">
            <a:avLst/>
          </a:prstGeom>
          <a:noFill/>
          <a:ln>
            <a:solidFill>
              <a:schemeClr val="tx1"/>
            </a:solidFill>
          </a:ln>
        </p:spPr>
        <p:txBody>
          <a:bodyPr wrap="square" rtlCol="0">
            <a:spAutoFit/>
          </a:bodyPr>
          <a:lstStyle/>
          <a:p>
            <a:r>
              <a:rPr lang="fr-CA"/>
              <a:t>Le handicap ou le moyen utilisé pour diminuer l’impact d’un handicap</a:t>
            </a:r>
            <a:endParaRPr lang="en-CA"/>
          </a:p>
        </p:txBody>
      </p:sp>
      <p:pic>
        <p:nvPicPr>
          <p:cNvPr id="9" name="Graphique 8" descr="Sexe">
            <a:extLst>
              <a:ext uri="{FF2B5EF4-FFF2-40B4-BE49-F238E27FC236}">
                <a16:creationId xmlns:a16="http://schemas.microsoft.com/office/drawing/2014/main" id="{63A35AE9-5C16-4500-A20B-8E98F7B9F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82" y="-3173"/>
            <a:ext cx="632490" cy="632490"/>
          </a:xfrm>
          <a:prstGeom prst="rect">
            <a:avLst/>
          </a:prstGeom>
        </p:spPr>
      </p:pic>
    </p:spTree>
    <p:extLst>
      <p:ext uri="{BB962C8B-B14F-4D97-AF65-F5344CB8AC3E}">
        <p14:creationId xmlns:p14="http://schemas.microsoft.com/office/powerpoint/2010/main" val="142781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résentationPWP_jeunesse_jeu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7E2F7CC4-23CF-4CB7-9A0A-2D050FBB1220}" vid="{DD4F0131-0E10-4310-A904-43DDF7C1224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17" ma:contentTypeDescription="Crée un document." ma:contentTypeScope="" ma:versionID="1f7ea3eb946b8bd924f1523f12c25c5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34354321830c6c3f46cb4e7c59429611"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default="Faites un choix" ma:format="Dropdown" ma:indexed="true" ma:internalName="Type_x0020_d_x0027_activit_x00e9_">
      <xsd:simpleType>
        <xsd:restriction base="dms:Choice">
          <xsd:enumeration value="Faites un choix"/>
          <xsd:enumeration value="Atelier en classe"/>
          <xsd:enumeration value="Trousse pédagogique"/>
          <xsd:enumeration value="Contenu éducatif"/>
          <xsd:enumeration value="Quiz"/>
          <xsd:enumeration value="Video"/>
          <xsd:enumeration value="Autre"/>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false</EnLigneEN>
    <Type_x0020_d_x0027_activité xmlns="26cc9b95-bf92-4103-b8de-0e6845ac7fa9">Trousse pédagogique</Type_x0020_d_x0027_activité>
    <Titre_x0020_anglais xmlns="26cc9b95-bf92-4103-b8de-0e6845ac7fa9" xsi:nil="true"/>
    <MiseAJour xmlns="26cc9b95-bf92-4103-b8de-0e6845ac7fa9" xsi:nil="true"/>
    <Notes1 xmlns="26cc9b95-bf92-4103-b8de-0e6845ac7fa9" xsi:nil="true"/>
    <EnLigneFR xmlns="26cc9b95-bf92-4103-b8de-0e6845ac7fa9">true</EnLigneFR>
    <Date xmlns="580a2e17-f139-49de-a9ea-8883fe6eb758" xsi:nil="true"/>
  </documentManagement>
</p:properties>
</file>

<file path=customXml/itemProps1.xml><?xml version="1.0" encoding="utf-8"?>
<ds:datastoreItem xmlns:ds="http://schemas.openxmlformats.org/officeDocument/2006/customXml" ds:itemID="{3D15A8F1-4DDC-4AA7-A5F9-B7C05FA30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BF2C1-7FC5-49F4-9D80-592A6487326C}">
  <ds:schemaRefs>
    <ds:schemaRef ds:uri="http://schemas.microsoft.com/sharepoint/v3/contenttype/forms"/>
  </ds:schemaRefs>
</ds:datastoreItem>
</file>

<file path=customXml/itemProps3.xml><?xml version="1.0" encoding="utf-8"?>
<ds:datastoreItem xmlns:ds="http://schemas.openxmlformats.org/officeDocument/2006/customXml" ds:itemID="{03ADFAB5-5320-4C57-AE8D-5DFBA9886190}">
  <ds:schemaRefs>
    <ds:schemaRef ds:uri="26cc9b95-bf92-4103-b8de-0e6845ac7fa9"/>
    <ds:schemaRef ds:uri="http://schemas.microsoft.com/office/2006/metadata/properties"/>
    <ds:schemaRef ds:uri="http://schemas.microsoft.com/office/infopath/2007/PartnerControls"/>
    <ds:schemaRef ds:uri="580a2e17-f139-49de-a9ea-8883fe6eb758"/>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880</TotalTime>
  <Words>5510</Words>
  <Application>Microsoft Office PowerPoint</Application>
  <PresentationFormat>Grand écran</PresentationFormat>
  <Paragraphs>391</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Arial,Sans-Serif</vt:lpstr>
      <vt:lpstr>Calibri</vt:lpstr>
      <vt:lpstr>Courier New</vt:lpstr>
      <vt:lpstr>Wingdings</vt:lpstr>
      <vt:lpstr>PrésentationPWP_jeunesse_jeunes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Kim Bélanger-Baillargeon</cp:lastModifiedBy>
  <cp:revision>268</cp:revision>
  <dcterms:created xsi:type="dcterms:W3CDTF">2020-03-19T21:59:57Z</dcterms:created>
  <dcterms:modified xsi:type="dcterms:W3CDTF">2023-01-09T17:34:51Z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6a2d71c1-da7f-4606-96f8-4056fdc665c1</vt:lpwstr>
  </property>
  <property fmtid="{D5CDD505-2E9C-101B-9397-08002B2CF9AE}" pid="4" name="MediaServiceImageTags">
    <vt:lpwstr/>
  </property>
</Properties>
</file>