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7.xml" ContentType="application/vnd.openxmlformats-officedocument.presentationml.notesSlide+xml"/>
  <Override PartName="/ppt/tags/tag51.xml" ContentType="application/vnd.openxmlformats-officedocument.presentationml.tags+xml"/>
  <Override PartName="/ppt/notesSlides/notesSlide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9.xml" ContentType="application/vnd.openxmlformats-officedocument.presentationml.notesSlide+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3.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4.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5.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6.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17.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61" r:id="rId5"/>
    <p:sldId id="266" r:id="rId6"/>
    <p:sldId id="335" r:id="rId7"/>
    <p:sldId id="333" r:id="rId8"/>
    <p:sldId id="334" r:id="rId9"/>
    <p:sldId id="336" r:id="rId10"/>
    <p:sldId id="337" r:id="rId11"/>
    <p:sldId id="338" r:id="rId12"/>
    <p:sldId id="342" r:id="rId13"/>
    <p:sldId id="343" r:id="rId14"/>
    <p:sldId id="344" r:id="rId15"/>
    <p:sldId id="345" r:id="rId16"/>
    <p:sldId id="339" r:id="rId17"/>
    <p:sldId id="346" r:id="rId18"/>
    <p:sldId id="347" r:id="rId19"/>
    <p:sldId id="348" r:id="rId20"/>
    <p:sldId id="349" r:id="rId21"/>
    <p:sldId id="350" r:id="rId22"/>
    <p:sldId id="351" r:id="rId23"/>
    <p:sldId id="352" r:id="rId24"/>
    <p:sldId id="353" r:id="rId25"/>
    <p:sldId id="354" r:id="rId26"/>
    <p:sldId id="355" r:id="rId27"/>
    <p:sldId id="356" r:id="rId28"/>
    <p:sldId id="357" r:id="rId29"/>
    <p:sldId id="326" r:id="rId30"/>
    <p:sldId id="332"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68CDA8-0C58-365A-48DC-8E42EE3EF868}" v="23" dt="2022-12-21T20:29:39.721"/>
    <p1510:client id="{C4261FF7-D4BF-4DFC-BF4E-A7BF23C08E88}" v="22" dt="2022-12-21T21:14:03.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1"/>
    <p:restoredTop sz="81782" autoAdjust="0"/>
  </p:normalViewPr>
  <p:slideViewPr>
    <p:cSldViewPr snapToGrid="0" snapToObjects="1" showGuides="1">
      <p:cViewPr varScale="1">
        <p:scale>
          <a:sx n="51" d="100"/>
          <a:sy n="51" d="100"/>
        </p:scale>
        <p:origin x="48" y="331"/>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Bélanger-Baillargeon" userId="61e8c17a-4f44-4a20-848f-58a57c92f1ad" providerId="ADAL" clId="{C4261FF7-D4BF-4DFC-BF4E-A7BF23C08E88}"/>
    <pc:docChg chg="undo custSel addSld delSld modSld">
      <pc:chgData name="Kim Bélanger-Baillargeon" userId="61e8c17a-4f44-4a20-848f-58a57c92f1ad" providerId="ADAL" clId="{C4261FF7-D4BF-4DFC-BF4E-A7BF23C08E88}" dt="2022-12-21T21:14:06.829" v="444" actId="2696"/>
      <pc:docMkLst>
        <pc:docMk/>
      </pc:docMkLst>
      <pc:sldChg chg="addSp delSp modSp mod modNotesTx">
        <pc:chgData name="Kim Bélanger-Baillargeon" userId="61e8c17a-4f44-4a20-848f-58a57c92f1ad" providerId="ADAL" clId="{C4261FF7-D4BF-4DFC-BF4E-A7BF23C08E88}" dt="2022-12-21T21:01:10.493" v="301" actId="20577"/>
        <pc:sldMkLst>
          <pc:docMk/>
          <pc:sldMk cId="387620748" sldId="261"/>
        </pc:sldMkLst>
        <pc:spChg chg="mod">
          <ac:chgData name="Kim Bélanger-Baillargeon" userId="61e8c17a-4f44-4a20-848f-58a57c92f1ad" providerId="ADAL" clId="{C4261FF7-D4BF-4DFC-BF4E-A7BF23C08E88}" dt="2022-12-21T20:36:57.626" v="148" actId="404"/>
          <ac:spMkLst>
            <pc:docMk/>
            <pc:sldMk cId="387620748" sldId="261"/>
            <ac:spMk id="3" creationId="{D5092838-4393-0744-83F8-A0F8497A27E1}"/>
          </ac:spMkLst>
        </pc:spChg>
        <pc:spChg chg="del">
          <ac:chgData name="Kim Bélanger-Baillargeon" userId="61e8c17a-4f44-4a20-848f-58a57c92f1ad" providerId="ADAL" clId="{C4261FF7-D4BF-4DFC-BF4E-A7BF23C08E88}" dt="2022-12-21T20:37:10.015" v="150" actId="478"/>
          <ac:spMkLst>
            <pc:docMk/>
            <pc:sldMk cId="387620748" sldId="261"/>
            <ac:spMk id="4" creationId="{DD2B239E-1FDD-274F-8094-A964DF8F1BEC}"/>
          </ac:spMkLst>
        </pc:spChg>
        <pc:spChg chg="mod">
          <ac:chgData name="Kim Bélanger-Baillargeon" userId="61e8c17a-4f44-4a20-848f-58a57c92f1ad" providerId="ADAL" clId="{C4261FF7-D4BF-4DFC-BF4E-A7BF23C08E88}" dt="2022-12-21T20:36:03.231" v="22" actId="20577"/>
          <ac:spMkLst>
            <pc:docMk/>
            <pc:sldMk cId="387620748" sldId="261"/>
            <ac:spMk id="8" creationId="{EB706226-4730-FA4D-ABEC-69D1B174C6AA}"/>
          </ac:spMkLst>
        </pc:spChg>
        <pc:picChg chg="add mod">
          <ac:chgData name="Kim Bélanger-Baillargeon" userId="61e8c17a-4f44-4a20-848f-58a57c92f1ad" providerId="ADAL" clId="{C4261FF7-D4BF-4DFC-BF4E-A7BF23C08E88}" dt="2022-12-21T20:37:11.047" v="151" actId="1076"/>
          <ac:picMkLst>
            <pc:docMk/>
            <pc:sldMk cId="387620748" sldId="261"/>
            <ac:picMk id="2" creationId="{E9508D4D-AFED-0D4A-0BE6-6199198CF268}"/>
          </ac:picMkLst>
        </pc:picChg>
      </pc:sldChg>
      <pc:sldChg chg="addSp delSp modSp mod">
        <pc:chgData name="Kim Bélanger-Baillargeon" userId="61e8c17a-4f44-4a20-848f-58a57c92f1ad" providerId="ADAL" clId="{C4261FF7-D4BF-4DFC-BF4E-A7BF23C08E88}" dt="2022-12-21T20:50:36.998" v="218" actId="113"/>
        <pc:sldMkLst>
          <pc:docMk/>
          <pc:sldMk cId="3697603542" sldId="266"/>
        </pc:sldMkLst>
        <pc:spChg chg="add del mod">
          <ac:chgData name="Kim Bélanger-Baillargeon" userId="61e8c17a-4f44-4a20-848f-58a57c92f1ad" providerId="ADAL" clId="{C4261FF7-D4BF-4DFC-BF4E-A7BF23C08E88}" dt="2022-12-21T20:37:46.412" v="159" actId="478"/>
          <ac:spMkLst>
            <pc:docMk/>
            <pc:sldMk cId="3697603542" sldId="266"/>
            <ac:spMk id="3" creationId="{C15FCA9B-F712-87C8-AAF6-3E25E37951F3}"/>
          </ac:spMkLst>
        </pc:spChg>
        <pc:spChg chg="del">
          <ac:chgData name="Kim Bélanger-Baillargeon" userId="61e8c17a-4f44-4a20-848f-58a57c92f1ad" providerId="ADAL" clId="{C4261FF7-D4BF-4DFC-BF4E-A7BF23C08E88}" dt="2022-12-21T20:37:44.922" v="158" actId="478"/>
          <ac:spMkLst>
            <pc:docMk/>
            <pc:sldMk cId="3697603542" sldId="266"/>
            <ac:spMk id="4" creationId="{3A788EAF-4D37-AF40-AE32-C0110FEB5D52}"/>
          </ac:spMkLst>
        </pc:spChg>
        <pc:spChg chg="mod">
          <ac:chgData name="Kim Bélanger-Baillargeon" userId="61e8c17a-4f44-4a20-848f-58a57c92f1ad" providerId="ADAL" clId="{C4261FF7-D4BF-4DFC-BF4E-A7BF23C08E88}" dt="2022-12-21T20:50:36.998" v="218" actId="113"/>
          <ac:spMkLst>
            <pc:docMk/>
            <pc:sldMk cId="3697603542" sldId="266"/>
            <ac:spMk id="5" creationId="{9E4C8C5E-B19D-204E-9453-97003A9D478D}"/>
          </ac:spMkLst>
        </pc:spChg>
        <pc:picChg chg="add del mod">
          <ac:chgData name="Kim Bélanger-Baillargeon" userId="61e8c17a-4f44-4a20-848f-58a57c92f1ad" providerId="ADAL" clId="{C4261FF7-D4BF-4DFC-BF4E-A7BF23C08E88}" dt="2022-12-21T20:38:01.173" v="164" actId="478"/>
          <ac:picMkLst>
            <pc:docMk/>
            <pc:sldMk cId="3697603542" sldId="266"/>
            <ac:picMk id="6" creationId="{1AC7EDA4-1352-19D9-1788-2E1E54B9CB3F}"/>
          </ac:picMkLst>
        </pc:picChg>
      </pc:sldChg>
      <pc:sldChg chg="addSp delSp modSp new mod modNotesTx">
        <pc:chgData name="Kim Bélanger-Baillargeon" userId="61e8c17a-4f44-4a20-848f-58a57c92f1ad" providerId="ADAL" clId="{C4261FF7-D4BF-4DFC-BF4E-A7BF23C08E88}" dt="2022-12-21T20:39:27.197" v="180"/>
        <pc:sldMkLst>
          <pc:docMk/>
          <pc:sldMk cId="665181123" sldId="333"/>
        </pc:sldMkLst>
        <pc:spChg chg="del">
          <ac:chgData name="Kim Bélanger-Baillargeon" userId="61e8c17a-4f44-4a20-848f-58a57c92f1ad" providerId="ADAL" clId="{C4261FF7-D4BF-4DFC-BF4E-A7BF23C08E88}" dt="2022-12-21T20:38:30.141" v="170" actId="478"/>
          <ac:spMkLst>
            <pc:docMk/>
            <pc:sldMk cId="665181123" sldId="333"/>
            <ac:spMk id="2" creationId="{AB043908-BE11-4071-AAB4-4E2C3CF0BF6A}"/>
          </ac:spMkLst>
        </pc:spChg>
        <pc:spChg chg="del">
          <ac:chgData name="Kim Bélanger-Baillargeon" userId="61e8c17a-4f44-4a20-848f-58a57c92f1ad" providerId="ADAL" clId="{C4261FF7-D4BF-4DFC-BF4E-A7BF23C08E88}" dt="2022-12-21T20:38:30.141" v="170" actId="478"/>
          <ac:spMkLst>
            <pc:docMk/>
            <pc:sldMk cId="665181123" sldId="333"/>
            <ac:spMk id="3" creationId="{735DEB67-C8BC-F00C-8B77-64CBF2E6ECFD}"/>
          </ac:spMkLst>
        </pc:spChg>
        <pc:spChg chg="add mod">
          <ac:chgData name="Kim Bélanger-Baillargeon" userId="61e8c17a-4f44-4a20-848f-58a57c92f1ad" providerId="ADAL" clId="{C4261FF7-D4BF-4DFC-BF4E-A7BF23C08E88}" dt="2022-12-21T20:38:47.334" v="172" actId="207"/>
          <ac:spMkLst>
            <pc:docMk/>
            <pc:sldMk cId="665181123" sldId="333"/>
            <ac:spMk id="4" creationId="{6CE2B2A0-D4F7-B3D7-08A6-9CB947A16C62}"/>
          </ac:spMkLst>
        </pc:spChg>
        <pc:spChg chg="add mod">
          <ac:chgData name="Kim Bélanger-Baillargeon" userId="61e8c17a-4f44-4a20-848f-58a57c92f1ad" providerId="ADAL" clId="{C4261FF7-D4BF-4DFC-BF4E-A7BF23C08E88}" dt="2022-12-21T20:38:50.388" v="173" actId="207"/>
          <ac:spMkLst>
            <pc:docMk/>
            <pc:sldMk cId="665181123" sldId="333"/>
            <ac:spMk id="6" creationId="{85C40B2C-A14A-67C9-46CA-88585742092E}"/>
          </ac:spMkLst>
        </pc:spChg>
        <pc:spChg chg="add mod">
          <ac:chgData name="Kim Bélanger-Baillargeon" userId="61e8c17a-4f44-4a20-848f-58a57c92f1ad" providerId="ADAL" clId="{C4261FF7-D4BF-4DFC-BF4E-A7BF23C08E88}" dt="2022-12-21T20:38:42" v="171"/>
          <ac:spMkLst>
            <pc:docMk/>
            <pc:sldMk cId="665181123" sldId="333"/>
            <ac:spMk id="7" creationId="{A5DF8895-9D72-1D93-CC03-B36B5FE609F0}"/>
          </ac:spMkLst>
        </pc:spChg>
        <pc:spChg chg="add mod">
          <ac:chgData name="Kim Bélanger-Baillargeon" userId="61e8c17a-4f44-4a20-848f-58a57c92f1ad" providerId="ADAL" clId="{C4261FF7-D4BF-4DFC-BF4E-A7BF23C08E88}" dt="2022-12-21T20:38:42" v="171"/>
          <ac:spMkLst>
            <pc:docMk/>
            <pc:sldMk cId="665181123" sldId="333"/>
            <ac:spMk id="8" creationId="{D09847BB-7846-1563-93E5-5E4E70A9083F}"/>
          </ac:spMkLst>
        </pc:spChg>
        <pc:spChg chg="add mod">
          <ac:chgData name="Kim Bélanger-Baillargeon" userId="61e8c17a-4f44-4a20-848f-58a57c92f1ad" providerId="ADAL" clId="{C4261FF7-D4BF-4DFC-BF4E-A7BF23C08E88}" dt="2022-12-21T20:39:03.087" v="177" actId="20577"/>
          <ac:spMkLst>
            <pc:docMk/>
            <pc:sldMk cId="665181123" sldId="333"/>
            <ac:spMk id="9" creationId="{92F023D5-DB0A-7B95-14AD-4370573DFB14}"/>
          </ac:spMkLst>
        </pc:spChg>
        <pc:spChg chg="add mod">
          <ac:chgData name="Kim Bélanger-Baillargeon" userId="61e8c17a-4f44-4a20-848f-58a57c92f1ad" providerId="ADAL" clId="{C4261FF7-D4BF-4DFC-BF4E-A7BF23C08E88}" dt="2022-12-21T20:38:42" v="171"/>
          <ac:spMkLst>
            <pc:docMk/>
            <pc:sldMk cId="665181123" sldId="333"/>
            <ac:spMk id="10" creationId="{9289610A-8E0E-ECAF-E698-1FAF524E0F9A}"/>
          </ac:spMkLst>
        </pc:spChg>
        <pc:spChg chg="add mod">
          <ac:chgData name="Kim Bélanger-Baillargeon" userId="61e8c17a-4f44-4a20-848f-58a57c92f1ad" providerId="ADAL" clId="{C4261FF7-D4BF-4DFC-BF4E-A7BF23C08E88}" dt="2022-12-21T20:38:42" v="171"/>
          <ac:spMkLst>
            <pc:docMk/>
            <pc:sldMk cId="665181123" sldId="333"/>
            <ac:spMk id="12" creationId="{AFD0F161-BCF7-FEAC-FCAF-2CCF28685CA0}"/>
          </ac:spMkLst>
        </pc:spChg>
        <pc:spChg chg="add mod">
          <ac:chgData name="Kim Bélanger-Baillargeon" userId="61e8c17a-4f44-4a20-848f-58a57c92f1ad" providerId="ADAL" clId="{C4261FF7-D4BF-4DFC-BF4E-A7BF23C08E88}" dt="2022-12-21T20:38:42" v="171"/>
          <ac:spMkLst>
            <pc:docMk/>
            <pc:sldMk cId="665181123" sldId="333"/>
            <ac:spMk id="13" creationId="{BC2D9E55-BC4E-2883-004A-AE90077168AC}"/>
          </ac:spMkLst>
        </pc:spChg>
        <pc:spChg chg="add mod">
          <ac:chgData name="Kim Bélanger-Baillargeon" userId="61e8c17a-4f44-4a20-848f-58a57c92f1ad" providerId="ADAL" clId="{C4261FF7-D4BF-4DFC-BF4E-A7BF23C08E88}" dt="2022-12-21T20:38:42" v="171"/>
          <ac:spMkLst>
            <pc:docMk/>
            <pc:sldMk cId="665181123" sldId="333"/>
            <ac:spMk id="14" creationId="{176A24D1-9059-ED60-D2D0-DFF5A57F0190}"/>
          </ac:spMkLst>
        </pc:spChg>
        <pc:spChg chg="add mod">
          <ac:chgData name="Kim Bélanger-Baillargeon" userId="61e8c17a-4f44-4a20-848f-58a57c92f1ad" providerId="ADAL" clId="{C4261FF7-D4BF-4DFC-BF4E-A7BF23C08E88}" dt="2022-12-21T20:38:42" v="171"/>
          <ac:spMkLst>
            <pc:docMk/>
            <pc:sldMk cId="665181123" sldId="333"/>
            <ac:spMk id="26" creationId="{5FD2A9F8-2E80-CF5E-F724-1B16EC994DA9}"/>
          </ac:spMkLst>
        </pc:spChg>
        <pc:graphicFrameChg chg="add mod modGraphic">
          <ac:chgData name="Kim Bélanger-Baillargeon" userId="61e8c17a-4f44-4a20-848f-58a57c92f1ad" providerId="ADAL" clId="{C4261FF7-D4BF-4DFC-BF4E-A7BF23C08E88}" dt="2022-12-21T20:39:15.565" v="179" actId="207"/>
          <ac:graphicFrameMkLst>
            <pc:docMk/>
            <pc:sldMk cId="665181123" sldId="333"/>
            <ac:graphicFrameMk id="5" creationId="{6ECE3D1C-DF68-A36A-A1F1-30FE65566FFC}"/>
          </ac:graphicFrameMkLst>
        </pc:graphicFrameChg>
        <pc:cxnChg chg="add mod">
          <ac:chgData name="Kim Bélanger-Baillargeon" userId="61e8c17a-4f44-4a20-848f-58a57c92f1ad" providerId="ADAL" clId="{C4261FF7-D4BF-4DFC-BF4E-A7BF23C08E88}" dt="2022-12-21T20:38:42" v="171"/>
          <ac:cxnSpMkLst>
            <pc:docMk/>
            <pc:sldMk cId="665181123" sldId="333"/>
            <ac:cxnSpMk id="11" creationId="{4249B146-E866-29F1-6297-1C21E326277C}"/>
          </ac:cxnSpMkLst>
        </pc:cxnChg>
        <pc:cxnChg chg="add mod">
          <ac:chgData name="Kim Bélanger-Baillargeon" userId="61e8c17a-4f44-4a20-848f-58a57c92f1ad" providerId="ADAL" clId="{C4261FF7-D4BF-4DFC-BF4E-A7BF23C08E88}" dt="2022-12-21T20:38:42" v="171"/>
          <ac:cxnSpMkLst>
            <pc:docMk/>
            <pc:sldMk cId="665181123" sldId="333"/>
            <ac:cxnSpMk id="15" creationId="{A3E0C926-749E-F4C2-0712-569430B9E119}"/>
          </ac:cxnSpMkLst>
        </pc:cxnChg>
        <pc:cxnChg chg="add mod">
          <ac:chgData name="Kim Bélanger-Baillargeon" userId="61e8c17a-4f44-4a20-848f-58a57c92f1ad" providerId="ADAL" clId="{C4261FF7-D4BF-4DFC-BF4E-A7BF23C08E88}" dt="2022-12-21T20:38:42" v="171"/>
          <ac:cxnSpMkLst>
            <pc:docMk/>
            <pc:sldMk cId="665181123" sldId="333"/>
            <ac:cxnSpMk id="16" creationId="{E49FE78D-AD43-1867-0563-3B613D02DAC4}"/>
          </ac:cxnSpMkLst>
        </pc:cxnChg>
        <pc:cxnChg chg="add mod">
          <ac:chgData name="Kim Bélanger-Baillargeon" userId="61e8c17a-4f44-4a20-848f-58a57c92f1ad" providerId="ADAL" clId="{C4261FF7-D4BF-4DFC-BF4E-A7BF23C08E88}" dt="2022-12-21T20:38:42" v="171"/>
          <ac:cxnSpMkLst>
            <pc:docMk/>
            <pc:sldMk cId="665181123" sldId="333"/>
            <ac:cxnSpMk id="17" creationId="{DABF75FC-A7B1-C525-6314-D89D45C37406}"/>
          </ac:cxnSpMkLst>
        </pc:cxnChg>
        <pc:cxnChg chg="add mod">
          <ac:chgData name="Kim Bélanger-Baillargeon" userId="61e8c17a-4f44-4a20-848f-58a57c92f1ad" providerId="ADAL" clId="{C4261FF7-D4BF-4DFC-BF4E-A7BF23C08E88}" dt="2022-12-21T20:38:42" v="171"/>
          <ac:cxnSpMkLst>
            <pc:docMk/>
            <pc:sldMk cId="665181123" sldId="333"/>
            <ac:cxnSpMk id="18" creationId="{50788E20-B6BA-9F0E-E27A-D567B2D3ED43}"/>
          </ac:cxnSpMkLst>
        </pc:cxnChg>
        <pc:cxnChg chg="add mod">
          <ac:chgData name="Kim Bélanger-Baillargeon" userId="61e8c17a-4f44-4a20-848f-58a57c92f1ad" providerId="ADAL" clId="{C4261FF7-D4BF-4DFC-BF4E-A7BF23C08E88}" dt="2022-12-21T20:38:42" v="171"/>
          <ac:cxnSpMkLst>
            <pc:docMk/>
            <pc:sldMk cId="665181123" sldId="333"/>
            <ac:cxnSpMk id="19" creationId="{06345206-0290-2526-247A-73DB5624322A}"/>
          </ac:cxnSpMkLst>
        </pc:cxnChg>
        <pc:cxnChg chg="add mod">
          <ac:chgData name="Kim Bélanger-Baillargeon" userId="61e8c17a-4f44-4a20-848f-58a57c92f1ad" providerId="ADAL" clId="{C4261FF7-D4BF-4DFC-BF4E-A7BF23C08E88}" dt="2022-12-21T20:38:42" v="171"/>
          <ac:cxnSpMkLst>
            <pc:docMk/>
            <pc:sldMk cId="665181123" sldId="333"/>
            <ac:cxnSpMk id="20" creationId="{B082AC26-1626-8EE1-85BE-A98B1CDE2F98}"/>
          </ac:cxnSpMkLst>
        </pc:cxnChg>
        <pc:cxnChg chg="add mod">
          <ac:chgData name="Kim Bélanger-Baillargeon" userId="61e8c17a-4f44-4a20-848f-58a57c92f1ad" providerId="ADAL" clId="{C4261FF7-D4BF-4DFC-BF4E-A7BF23C08E88}" dt="2022-12-21T20:38:42" v="171"/>
          <ac:cxnSpMkLst>
            <pc:docMk/>
            <pc:sldMk cId="665181123" sldId="333"/>
            <ac:cxnSpMk id="21" creationId="{BCE4901E-9F6E-ED85-65E4-3B01C7645FAC}"/>
          </ac:cxnSpMkLst>
        </pc:cxnChg>
        <pc:cxnChg chg="add mod">
          <ac:chgData name="Kim Bélanger-Baillargeon" userId="61e8c17a-4f44-4a20-848f-58a57c92f1ad" providerId="ADAL" clId="{C4261FF7-D4BF-4DFC-BF4E-A7BF23C08E88}" dt="2022-12-21T20:38:42" v="171"/>
          <ac:cxnSpMkLst>
            <pc:docMk/>
            <pc:sldMk cId="665181123" sldId="333"/>
            <ac:cxnSpMk id="22" creationId="{E5DC67A0-ADC9-0D30-6079-BFF034731C3E}"/>
          </ac:cxnSpMkLst>
        </pc:cxnChg>
        <pc:cxnChg chg="add mod">
          <ac:chgData name="Kim Bélanger-Baillargeon" userId="61e8c17a-4f44-4a20-848f-58a57c92f1ad" providerId="ADAL" clId="{C4261FF7-D4BF-4DFC-BF4E-A7BF23C08E88}" dt="2022-12-21T20:38:42" v="171"/>
          <ac:cxnSpMkLst>
            <pc:docMk/>
            <pc:sldMk cId="665181123" sldId="333"/>
            <ac:cxnSpMk id="23" creationId="{09F0F0DF-F09B-A9AF-7BCE-B38CA3B17D8E}"/>
          </ac:cxnSpMkLst>
        </pc:cxnChg>
        <pc:cxnChg chg="add mod">
          <ac:chgData name="Kim Bélanger-Baillargeon" userId="61e8c17a-4f44-4a20-848f-58a57c92f1ad" providerId="ADAL" clId="{C4261FF7-D4BF-4DFC-BF4E-A7BF23C08E88}" dt="2022-12-21T20:38:42" v="171"/>
          <ac:cxnSpMkLst>
            <pc:docMk/>
            <pc:sldMk cId="665181123" sldId="333"/>
            <ac:cxnSpMk id="24" creationId="{43F76434-2A8C-6FED-0260-02D8506661DA}"/>
          </ac:cxnSpMkLst>
        </pc:cxnChg>
        <pc:cxnChg chg="add mod">
          <ac:chgData name="Kim Bélanger-Baillargeon" userId="61e8c17a-4f44-4a20-848f-58a57c92f1ad" providerId="ADAL" clId="{C4261FF7-D4BF-4DFC-BF4E-A7BF23C08E88}" dt="2022-12-21T20:38:42" v="171"/>
          <ac:cxnSpMkLst>
            <pc:docMk/>
            <pc:sldMk cId="665181123" sldId="333"/>
            <ac:cxnSpMk id="25" creationId="{669EBCEA-727F-DB09-37E2-DBBE4CEEA54A}"/>
          </ac:cxnSpMkLst>
        </pc:cxnChg>
      </pc:sldChg>
      <pc:sldChg chg="addSp delSp modSp new mod modNotesTx">
        <pc:chgData name="Kim Bélanger-Baillargeon" userId="61e8c17a-4f44-4a20-848f-58a57c92f1ad" providerId="ADAL" clId="{C4261FF7-D4BF-4DFC-BF4E-A7BF23C08E88}" dt="2022-12-21T20:49:40.118" v="207" actId="20577"/>
        <pc:sldMkLst>
          <pc:docMk/>
          <pc:sldMk cId="498594834" sldId="334"/>
        </pc:sldMkLst>
        <pc:spChg chg="del">
          <ac:chgData name="Kim Bélanger-Baillargeon" userId="61e8c17a-4f44-4a20-848f-58a57c92f1ad" providerId="ADAL" clId="{C4261FF7-D4BF-4DFC-BF4E-A7BF23C08E88}" dt="2022-12-21T20:41:46.724" v="183" actId="478"/>
          <ac:spMkLst>
            <pc:docMk/>
            <pc:sldMk cId="498594834" sldId="334"/>
            <ac:spMk id="2" creationId="{986C333A-6FA6-2B4A-BB73-FFCA54F27A8B}"/>
          </ac:spMkLst>
        </pc:spChg>
        <pc:spChg chg="mod">
          <ac:chgData name="Kim Bélanger-Baillargeon" userId="61e8c17a-4f44-4a20-848f-58a57c92f1ad" providerId="ADAL" clId="{C4261FF7-D4BF-4DFC-BF4E-A7BF23C08E88}" dt="2022-12-21T20:42:16.176" v="189" actId="1076"/>
          <ac:spMkLst>
            <pc:docMk/>
            <pc:sldMk cId="498594834" sldId="334"/>
            <ac:spMk id="3" creationId="{EE1DB714-306F-3F65-C882-95DB32EE0E6E}"/>
          </ac:spMkLst>
        </pc:spChg>
        <pc:spChg chg="add mod">
          <ac:chgData name="Kim Bélanger-Baillargeon" userId="61e8c17a-4f44-4a20-848f-58a57c92f1ad" providerId="ADAL" clId="{C4261FF7-D4BF-4DFC-BF4E-A7BF23C08E88}" dt="2022-12-21T20:42:02.880" v="186" actId="207"/>
          <ac:spMkLst>
            <pc:docMk/>
            <pc:sldMk cId="498594834" sldId="334"/>
            <ac:spMk id="6" creationId="{A613BBCB-CB49-1DE3-A2D6-103BCE62CDF1}"/>
          </ac:spMkLst>
        </pc:spChg>
        <pc:spChg chg="add mod">
          <ac:chgData name="Kim Bélanger-Baillargeon" userId="61e8c17a-4f44-4a20-848f-58a57c92f1ad" providerId="ADAL" clId="{C4261FF7-D4BF-4DFC-BF4E-A7BF23C08E88}" dt="2022-12-21T20:41:53.217" v="185" actId="207"/>
          <ac:spMkLst>
            <pc:docMk/>
            <pc:sldMk cId="498594834" sldId="334"/>
            <ac:spMk id="7" creationId="{33CECF7F-5D0C-B7DA-35DF-0AA775208ECD}"/>
          </ac:spMkLst>
        </pc:spChg>
        <pc:graphicFrameChg chg="add mod modGraphic">
          <ac:chgData name="Kim Bélanger-Baillargeon" userId="61e8c17a-4f44-4a20-848f-58a57c92f1ad" providerId="ADAL" clId="{C4261FF7-D4BF-4DFC-BF4E-A7BF23C08E88}" dt="2022-12-21T20:42:26.391" v="194" actId="14100"/>
          <ac:graphicFrameMkLst>
            <pc:docMk/>
            <pc:sldMk cId="498594834" sldId="334"/>
            <ac:graphicFrameMk id="4" creationId="{AFCF2F6A-E270-523A-BBC5-32FA357C51DF}"/>
          </ac:graphicFrameMkLst>
        </pc:graphicFrameChg>
        <pc:graphicFrameChg chg="add mod modGraphic">
          <ac:chgData name="Kim Bélanger-Baillargeon" userId="61e8c17a-4f44-4a20-848f-58a57c92f1ad" providerId="ADAL" clId="{C4261FF7-D4BF-4DFC-BF4E-A7BF23C08E88}" dt="2022-12-21T20:42:21.106" v="192" actId="20577"/>
          <ac:graphicFrameMkLst>
            <pc:docMk/>
            <pc:sldMk cId="498594834" sldId="334"/>
            <ac:graphicFrameMk id="5" creationId="{1C1E1868-7569-7559-4E53-14DD61EC301C}"/>
          </ac:graphicFrameMkLst>
        </pc:graphicFrameChg>
      </pc:sldChg>
      <pc:sldChg chg="addSp delSp modSp new mod">
        <pc:chgData name="Kim Bélanger-Baillargeon" userId="61e8c17a-4f44-4a20-848f-58a57c92f1ad" providerId="ADAL" clId="{C4261FF7-D4BF-4DFC-BF4E-A7BF23C08E88}" dt="2022-12-21T20:53:34.423" v="240" actId="931"/>
        <pc:sldMkLst>
          <pc:docMk/>
          <pc:sldMk cId="307026753" sldId="335"/>
        </pc:sldMkLst>
        <pc:spChg chg="mod">
          <ac:chgData name="Kim Bélanger-Baillargeon" userId="61e8c17a-4f44-4a20-848f-58a57c92f1ad" providerId="ADAL" clId="{C4261FF7-D4BF-4DFC-BF4E-A7BF23C08E88}" dt="2022-12-21T20:53:22.894" v="239" actId="20577"/>
          <ac:spMkLst>
            <pc:docMk/>
            <pc:sldMk cId="307026753" sldId="335"/>
            <ac:spMk id="2" creationId="{F68935A3-CF9E-6F47-9545-DDFA1F9970CD}"/>
          </ac:spMkLst>
        </pc:spChg>
        <pc:spChg chg="del">
          <ac:chgData name="Kim Bélanger-Baillargeon" userId="61e8c17a-4f44-4a20-848f-58a57c92f1ad" providerId="ADAL" clId="{C4261FF7-D4BF-4DFC-BF4E-A7BF23C08E88}" dt="2022-12-21T20:53:34.423" v="240" actId="931"/>
          <ac:spMkLst>
            <pc:docMk/>
            <pc:sldMk cId="307026753" sldId="335"/>
            <ac:spMk id="3" creationId="{D3286A6B-36AF-C138-5A78-4A839512D832}"/>
          </ac:spMkLst>
        </pc:spChg>
        <pc:picChg chg="add mod">
          <ac:chgData name="Kim Bélanger-Baillargeon" userId="61e8c17a-4f44-4a20-848f-58a57c92f1ad" providerId="ADAL" clId="{C4261FF7-D4BF-4DFC-BF4E-A7BF23C08E88}" dt="2022-12-21T20:53:34.423" v="240" actId="931"/>
          <ac:picMkLst>
            <pc:docMk/>
            <pc:sldMk cId="307026753" sldId="335"/>
            <ac:picMk id="5" creationId="{15D8F338-CD6D-5887-7DA9-CD472202C4CE}"/>
          </ac:picMkLst>
        </pc:picChg>
      </pc:sldChg>
      <pc:sldChg chg="addSp delSp modSp new mod">
        <pc:chgData name="Kim Bélanger-Baillargeon" userId="61e8c17a-4f44-4a20-848f-58a57c92f1ad" providerId="ADAL" clId="{C4261FF7-D4BF-4DFC-BF4E-A7BF23C08E88}" dt="2022-12-21T20:54:43.474" v="296" actId="931"/>
        <pc:sldMkLst>
          <pc:docMk/>
          <pc:sldMk cId="1962897770" sldId="336"/>
        </pc:sldMkLst>
        <pc:spChg chg="mod">
          <ac:chgData name="Kim Bélanger-Baillargeon" userId="61e8c17a-4f44-4a20-848f-58a57c92f1ad" providerId="ADAL" clId="{C4261FF7-D4BF-4DFC-BF4E-A7BF23C08E88}" dt="2022-12-21T20:54:06.177" v="295" actId="20577"/>
          <ac:spMkLst>
            <pc:docMk/>
            <pc:sldMk cId="1962897770" sldId="336"/>
            <ac:spMk id="2" creationId="{A416413C-4DAB-B882-B7AE-0311AA30EBD6}"/>
          </ac:spMkLst>
        </pc:spChg>
        <pc:spChg chg="del">
          <ac:chgData name="Kim Bélanger-Baillargeon" userId="61e8c17a-4f44-4a20-848f-58a57c92f1ad" providerId="ADAL" clId="{C4261FF7-D4BF-4DFC-BF4E-A7BF23C08E88}" dt="2022-12-21T20:54:43.474" v="296" actId="931"/>
          <ac:spMkLst>
            <pc:docMk/>
            <pc:sldMk cId="1962897770" sldId="336"/>
            <ac:spMk id="3" creationId="{451D89C8-971F-4842-5D06-D87CC90471D4}"/>
          </ac:spMkLst>
        </pc:spChg>
        <pc:picChg chg="add mod">
          <ac:chgData name="Kim Bélanger-Baillargeon" userId="61e8c17a-4f44-4a20-848f-58a57c92f1ad" providerId="ADAL" clId="{C4261FF7-D4BF-4DFC-BF4E-A7BF23C08E88}" dt="2022-12-21T20:54:43.474" v="296" actId="931"/>
          <ac:picMkLst>
            <pc:docMk/>
            <pc:sldMk cId="1962897770" sldId="336"/>
            <ac:picMk id="5" creationId="{886AEB96-CEE4-558D-9EEC-82EBDE3DB742}"/>
          </ac:picMkLst>
        </pc:picChg>
      </pc:sldChg>
      <pc:sldChg chg="addSp delSp modSp new mod">
        <pc:chgData name="Kim Bélanger-Baillargeon" userId="61e8c17a-4f44-4a20-848f-58a57c92f1ad" providerId="ADAL" clId="{C4261FF7-D4BF-4DFC-BF4E-A7BF23C08E88}" dt="2022-12-21T21:02:36.916" v="323" actId="1076"/>
        <pc:sldMkLst>
          <pc:docMk/>
          <pc:sldMk cId="323501008" sldId="337"/>
        </pc:sldMkLst>
        <pc:spChg chg="del">
          <ac:chgData name="Kim Bélanger-Baillargeon" userId="61e8c17a-4f44-4a20-848f-58a57c92f1ad" providerId="ADAL" clId="{C4261FF7-D4BF-4DFC-BF4E-A7BF23C08E88}" dt="2022-12-21T21:01:28.394" v="302" actId="478"/>
          <ac:spMkLst>
            <pc:docMk/>
            <pc:sldMk cId="323501008" sldId="337"/>
            <ac:spMk id="2" creationId="{0558EBB7-CD69-634A-C157-7C18ACF2F091}"/>
          </ac:spMkLst>
        </pc:spChg>
        <pc:spChg chg="del">
          <ac:chgData name="Kim Bélanger-Baillargeon" userId="61e8c17a-4f44-4a20-848f-58a57c92f1ad" providerId="ADAL" clId="{C4261FF7-D4BF-4DFC-BF4E-A7BF23C08E88}" dt="2022-12-21T21:01:28.394" v="302" actId="478"/>
          <ac:spMkLst>
            <pc:docMk/>
            <pc:sldMk cId="323501008" sldId="337"/>
            <ac:spMk id="3" creationId="{89A254D2-9573-0AA6-2E31-F21BFDE3455C}"/>
          </ac:spMkLst>
        </pc:spChg>
        <pc:spChg chg="add mod">
          <ac:chgData name="Kim Bélanger-Baillargeon" userId="61e8c17a-4f44-4a20-848f-58a57c92f1ad" providerId="ADAL" clId="{C4261FF7-D4BF-4DFC-BF4E-A7BF23C08E88}" dt="2022-12-21T21:02:05.611" v="314" actId="207"/>
          <ac:spMkLst>
            <pc:docMk/>
            <pc:sldMk cId="323501008" sldId="337"/>
            <ac:spMk id="6" creationId="{DFAE2ABD-9E80-0821-905F-72B25C20B796}"/>
          </ac:spMkLst>
        </pc:spChg>
        <pc:spChg chg="add mod">
          <ac:chgData name="Kim Bélanger-Baillargeon" userId="61e8c17a-4f44-4a20-848f-58a57c92f1ad" providerId="ADAL" clId="{C4261FF7-D4BF-4DFC-BF4E-A7BF23C08E88}" dt="2022-12-21T21:02:36.916" v="323" actId="1076"/>
          <ac:spMkLst>
            <pc:docMk/>
            <pc:sldMk cId="323501008" sldId="337"/>
            <ac:spMk id="7" creationId="{E39A15E5-F233-69D6-E0C0-76793C214076}"/>
          </ac:spMkLst>
        </pc:spChg>
        <pc:graphicFrameChg chg="add modGraphic">
          <ac:chgData name="Kim Bélanger-Baillargeon" userId="61e8c17a-4f44-4a20-848f-58a57c92f1ad" providerId="ADAL" clId="{C4261FF7-D4BF-4DFC-BF4E-A7BF23C08E88}" dt="2022-12-21T21:00:48.292" v="298" actId="27309"/>
          <ac:graphicFrameMkLst>
            <pc:docMk/>
            <pc:sldMk cId="323501008" sldId="337"/>
            <ac:graphicFrameMk id="5" creationId="{B056DC5E-7C4B-4971-9DD5-3E9855AD312E}"/>
          </ac:graphicFrameMkLst>
        </pc:graphicFrameChg>
        <pc:picChg chg="add del mod">
          <ac:chgData name="Kim Bélanger-Baillargeon" userId="61e8c17a-4f44-4a20-848f-58a57c92f1ad" providerId="ADAL" clId="{C4261FF7-D4BF-4DFC-BF4E-A7BF23C08E88}" dt="2022-12-21T21:01:42.007" v="307" actId="478"/>
          <ac:picMkLst>
            <pc:docMk/>
            <pc:sldMk cId="323501008" sldId="337"/>
            <ac:picMk id="8" creationId="{1E2B8EED-408E-1D69-5D0E-7AF02BAE2413}"/>
          </ac:picMkLst>
        </pc:picChg>
        <pc:picChg chg="add del mod">
          <ac:chgData name="Kim Bélanger-Baillargeon" userId="61e8c17a-4f44-4a20-848f-58a57c92f1ad" providerId="ADAL" clId="{C4261FF7-D4BF-4DFC-BF4E-A7BF23C08E88}" dt="2022-12-21T21:01:42.007" v="307" actId="478"/>
          <ac:picMkLst>
            <pc:docMk/>
            <pc:sldMk cId="323501008" sldId="337"/>
            <ac:picMk id="9" creationId="{30AA5B8C-3F11-C3AE-A279-E9D94D6865C3}"/>
          </ac:picMkLst>
        </pc:picChg>
        <pc:picChg chg="add del mod">
          <ac:chgData name="Kim Bélanger-Baillargeon" userId="61e8c17a-4f44-4a20-848f-58a57c92f1ad" providerId="ADAL" clId="{C4261FF7-D4BF-4DFC-BF4E-A7BF23C08E88}" dt="2022-12-21T21:01:42.007" v="307" actId="478"/>
          <ac:picMkLst>
            <pc:docMk/>
            <pc:sldMk cId="323501008" sldId="337"/>
            <ac:picMk id="10" creationId="{A07EFD92-1EC0-0EAE-7DAF-BEBDCC7130FC}"/>
          </ac:picMkLst>
        </pc:picChg>
        <pc:picChg chg="add mod">
          <ac:chgData name="Kim Bélanger-Baillargeon" userId="61e8c17a-4f44-4a20-848f-58a57c92f1ad" providerId="ADAL" clId="{C4261FF7-D4BF-4DFC-BF4E-A7BF23C08E88}" dt="2022-12-21T21:02:29.070" v="321" actId="1076"/>
          <ac:picMkLst>
            <pc:docMk/>
            <pc:sldMk cId="323501008" sldId="337"/>
            <ac:picMk id="11" creationId="{5D4DDDE4-D013-AE8F-18BA-29EAF85581E0}"/>
          </ac:picMkLst>
        </pc:picChg>
        <pc:picChg chg="add mod">
          <ac:chgData name="Kim Bélanger-Baillargeon" userId="61e8c17a-4f44-4a20-848f-58a57c92f1ad" providerId="ADAL" clId="{C4261FF7-D4BF-4DFC-BF4E-A7BF23C08E88}" dt="2022-12-21T21:02:27.675" v="320" actId="1076"/>
          <ac:picMkLst>
            <pc:docMk/>
            <pc:sldMk cId="323501008" sldId="337"/>
            <ac:picMk id="12" creationId="{1A7BD558-BE77-D22D-4290-49C5620A008B}"/>
          </ac:picMkLst>
        </pc:picChg>
        <pc:picChg chg="add mod">
          <ac:chgData name="Kim Bélanger-Baillargeon" userId="61e8c17a-4f44-4a20-848f-58a57c92f1ad" providerId="ADAL" clId="{C4261FF7-D4BF-4DFC-BF4E-A7BF23C08E88}" dt="2022-12-21T21:02:33.232" v="322" actId="1076"/>
          <ac:picMkLst>
            <pc:docMk/>
            <pc:sldMk cId="323501008" sldId="337"/>
            <ac:picMk id="13" creationId="{08643575-3A6B-36BF-3BB7-DEF7EF79E0FB}"/>
          </ac:picMkLst>
        </pc:picChg>
      </pc:sldChg>
      <pc:sldChg chg="addSp delSp modSp new mod modAnim modNotesTx">
        <pc:chgData name="Kim Bélanger-Baillargeon" userId="61e8c17a-4f44-4a20-848f-58a57c92f1ad" providerId="ADAL" clId="{C4261FF7-D4BF-4DFC-BF4E-A7BF23C08E88}" dt="2022-12-21T21:03:47.904" v="333"/>
        <pc:sldMkLst>
          <pc:docMk/>
          <pc:sldMk cId="4274534417" sldId="338"/>
        </pc:sldMkLst>
        <pc:spChg chg="del">
          <ac:chgData name="Kim Bélanger-Baillargeon" userId="61e8c17a-4f44-4a20-848f-58a57c92f1ad" providerId="ADAL" clId="{C4261FF7-D4BF-4DFC-BF4E-A7BF23C08E88}" dt="2022-12-21T21:03:41.720" v="331" actId="478"/>
          <ac:spMkLst>
            <pc:docMk/>
            <pc:sldMk cId="4274534417" sldId="338"/>
            <ac:spMk id="2" creationId="{27FDC3F9-92AE-0C49-CA4D-E130F6C30EB3}"/>
          </ac:spMkLst>
        </pc:spChg>
        <pc:spChg chg="mod">
          <ac:chgData name="Kim Bélanger-Baillargeon" userId="61e8c17a-4f44-4a20-848f-58a57c92f1ad" providerId="ADAL" clId="{C4261FF7-D4BF-4DFC-BF4E-A7BF23C08E88}" dt="2022-12-21T21:03:25.374" v="330" actId="207"/>
          <ac:spMkLst>
            <pc:docMk/>
            <pc:sldMk cId="4274534417" sldId="338"/>
            <ac:spMk id="3" creationId="{51A46085-F022-9E5A-EC5C-C20A8EE766C4}"/>
          </ac:spMkLst>
        </pc:spChg>
        <pc:spChg chg="add mod">
          <ac:chgData name="Kim Bélanger-Baillargeon" userId="61e8c17a-4f44-4a20-848f-58a57c92f1ad" providerId="ADAL" clId="{C4261FF7-D4BF-4DFC-BF4E-A7BF23C08E88}" dt="2022-12-21T21:03:42.529" v="332"/>
          <ac:spMkLst>
            <pc:docMk/>
            <pc:sldMk cId="4274534417" sldId="338"/>
            <ac:spMk id="4" creationId="{17BC8E93-E573-E9E7-D8EF-5F72C5394874}"/>
          </ac:spMkLst>
        </pc:spChg>
        <pc:spChg chg="mod">
          <ac:chgData name="Kim Bélanger-Baillargeon" userId="61e8c17a-4f44-4a20-848f-58a57c92f1ad" providerId="ADAL" clId="{C4261FF7-D4BF-4DFC-BF4E-A7BF23C08E88}" dt="2022-12-21T21:03:42.529" v="332"/>
          <ac:spMkLst>
            <pc:docMk/>
            <pc:sldMk cId="4274534417" sldId="338"/>
            <ac:spMk id="6" creationId="{588AD28A-0423-F207-025F-4337CE9C930B}"/>
          </ac:spMkLst>
        </pc:spChg>
        <pc:spChg chg="mod">
          <ac:chgData name="Kim Bélanger-Baillargeon" userId="61e8c17a-4f44-4a20-848f-58a57c92f1ad" providerId="ADAL" clId="{C4261FF7-D4BF-4DFC-BF4E-A7BF23C08E88}" dt="2022-12-21T21:03:42.529" v="332"/>
          <ac:spMkLst>
            <pc:docMk/>
            <pc:sldMk cId="4274534417" sldId="338"/>
            <ac:spMk id="7" creationId="{622A81A3-38C6-F610-C9C8-DD6DA7095540}"/>
          </ac:spMkLst>
        </pc:spChg>
        <pc:spChg chg="mod">
          <ac:chgData name="Kim Bélanger-Baillargeon" userId="61e8c17a-4f44-4a20-848f-58a57c92f1ad" providerId="ADAL" clId="{C4261FF7-D4BF-4DFC-BF4E-A7BF23C08E88}" dt="2022-12-21T21:03:42.529" v="332"/>
          <ac:spMkLst>
            <pc:docMk/>
            <pc:sldMk cId="4274534417" sldId="338"/>
            <ac:spMk id="8" creationId="{3F475914-9010-AE12-603D-AB35FAD826E5}"/>
          </ac:spMkLst>
        </pc:spChg>
        <pc:spChg chg="mod">
          <ac:chgData name="Kim Bélanger-Baillargeon" userId="61e8c17a-4f44-4a20-848f-58a57c92f1ad" providerId="ADAL" clId="{C4261FF7-D4BF-4DFC-BF4E-A7BF23C08E88}" dt="2022-12-21T21:03:42.529" v="332"/>
          <ac:spMkLst>
            <pc:docMk/>
            <pc:sldMk cId="4274534417" sldId="338"/>
            <ac:spMk id="9" creationId="{8EC934EA-EAB4-7333-5345-B17AC5A847BE}"/>
          </ac:spMkLst>
        </pc:spChg>
        <pc:spChg chg="mod">
          <ac:chgData name="Kim Bélanger-Baillargeon" userId="61e8c17a-4f44-4a20-848f-58a57c92f1ad" providerId="ADAL" clId="{C4261FF7-D4BF-4DFC-BF4E-A7BF23C08E88}" dt="2022-12-21T21:03:42.529" v="332"/>
          <ac:spMkLst>
            <pc:docMk/>
            <pc:sldMk cId="4274534417" sldId="338"/>
            <ac:spMk id="10" creationId="{0FF1C92E-1BEE-1C58-B881-DBEF305DBACE}"/>
          </ac:spMkLst>
        </pc:spChg>
        <pc:spChg chg="mod">
          <ac:chgData name="Kim Bélanger-Baillargeon" userId="61e8c17a-4f44-4a20-848f-58a57c92f1ad" providerId="ADAL" clId="{C4261FF7-D4BF-4DFC-BF4E-A7BF23C08E88}" dt="2022-12-21T21:03:42.529" v="332"/>
          <ac:spMkLst>
            <pc:docMk/>
            <pc:sldMk cId="4274534417" sldId="338"/>
            <ac:spMk id="11" creationId="{A9619419-51B2-4B90-4042-BE971C50C51C}"/>
          </ac:spMkLst>
        </pc:spChg>
        <pc:spChg chg="mod">
          <ac:chgData name="Kim Bélanger-Baillargeon" userId="61e8c17a-4f44-4a20-848f-58a57c92f1ad" providerId="ADAL" clId="{C4261FF7-D4BF-4DFC-BF4E-A7BF23C08E88}" dt="2022-12-21T21:03:42.529" v="332"/>
          <ac:spMkLst>
            <pc:docMk/>
            <pc:sldMk cId="4274534417" sldId="338"/>
            <ac:spMk id="12" creationId="{57F4EAB4-B146-AE9F-A280-722C46481DF6}"/>
          </ac:spMkLst>
        </pc:spChg>
        <pc:spChg chg="mod">
          <ac:chgData name="Kim Bélanger-Baillargeon" userId="61e8c17a-4f44-4a20-848f-58a57c92f1ad" providerId="ADAL" clId="{C4261FF7-D4BF-4DFC-BF4E-A7BF23C08E88}" dt="2022-12-21T21:03:42.529" v="332"/>
          <ac:spMkLst>
            <pc:docMk/>
            <pc:sldMk cId="4274534417" sldId="338"/>
            <ac:spMk id="14" creationId="{4085F12A-1295-9658-D7DF-4E1C1C8C7163}"/>
          </ac:spMkLst>
        </pc:spChg>
        <pc:spChg chg="mod">
          <ac:chgData name="Kim Bélanger-Baillargeon" userId="61e8c17a-4f44-4a20-848f-58a57c92f1ad" providerId="ADAL" clId="{C4261FF7-D4BF-4DFC-BF4E-A7BF23C08E88}" dt="2022-12-21T21:03:42.529" v="332"/>
          <ac:spMkLst>
            <pc:docMk/>
            <pc:sldMk cId="4274534417" sldId="338"/>
            <ac:spMk id="15" creationId="{F19EE054-CF22-6AB0-0ABF-697BF48E01BA}"/>
          </ac:spMkLst>
        </pc:spChg>
        <pc:spChg chg="mod">
          <ac:chgData name="Kim Bélanger-Baillargeon" userId="61e8c17a-4f44-4a20-848f-58a57c92f1ad" providerId="ADAL" clId="{C4261FF7-D4BF-4DFC-BF4E-A7BF23C08E88}" dt="2022-12-21T21:03:42.529" v="332"/>
          <ac:spMkLst>
            <pc:docMk/>
            <pc:sldMk cId="4274534417" sldId="338"/>
            <ac:spMk id="16" creationId="{6B1F4913-271B-4B28-D3BC-980A8A09312A}"/>
          </ac:spMkLst>
        </pc:spChg>
        <pc:spChg chg="mod">
          <ac:chgData name="Kim Bélanger-Baillargeon" userId="61e8c17a-4f44-4a20-848f-58a57c92f1ad" providerId="ADAL" clId="{C4261FF7-D4BF-4DFC-BF4E-A7BF23C08E88}" dt="2022-12-21T21:03:42.529" v="332"/>
          <ac:spMkLst>
            <pc:docMk/>
            <pc:sldMk cId="4274534417" sldId="338"/>
            <ac:spMk id="18" creationId="{E33107D9-06B4-5454-3794-CC1A37E381FA}"/>
          </ac:spMkLst>
        </pc:spChg>
        <pc:spChg chg="mod">
          <ac:chgData name="Kim Bélanger-Baillargeon" userId="61e8c17a-4f44-4a20-848f-58a57c92f1ad" providerId="ADAL" clId="{C4261FF7-D4BF-4DFC-BF4E-A7BF23C08E88}" dt="2022-12-21T21:03:42.529" v="332"/>
          <ac:spMkLst>
            <pc:docMk/>
            <pc:sldMk cId="4274534417" sldId="338"/>
            <ac:spMk id="19" creationId="{D6AED2EC-35DC-91CE-DC71-01803387B4B7}"/>
          </ac:spMkLst>
        </pc:spChg>
        <pc:spChg chg="mod">
          <ac:chgData name="Kim Bélanger-Baillargeon" userId="61e8c17a-4f44-4a20-848f-58a57c92f1ad" providerId="ADAL" clId="{C4261FF7-D4BF-4DFC-BF4E-A7BF23C08E88}" dt="2022-12-21T21:03:42.529" v="332"/>
          <ac:spMkLst>
            <pc:docMk/>
            <pc:sldMk cId="4274534417" sldId="338"/>
            <ac:spMk id="20" creationId="{0F18FB67-EB94-25D5-5491-D8FAEE5B2F9F}"/>
          </ac:spMkLst>
        </pc:spChg>
        <pc:spChg chg="mod">
          <ac:chgData name="Kim Bélanger-Baillargeon" userId="61e8c17a-4f44-4a20-848f-58a57c92f1ad" providerId="ADAL" clId="{C4261FF7-D4BF-4DFC-BF4E-A7BF23C08E88}" dt="2022-12-21T21:03:42.529" v="332"/>
          <ac:spMkLst>
            <pc:docMk/>
            <pc:sldMk cId="4274534417" sldId="338"/>
            <ac:spMk id="21" creationId="{1667E4BE-C397-DE3E-3CB6-ED0C2F1FC81C}"/>
          </ac:spMkLst>
        </pc:spChg>
        <pc:spChg chg="mod">
          <ac:chgData name="Kim Bélanger-Baillargeon" userId="61e8c17a-4f44-4a20-848f-58a57c92f1ad" providerId="ADAL" clId="{C4261FF7-D4BF-4DFC-BF4E-A7BF23C08E88}" dt="2022-12-21T21:03:42.529" v="332"/>
          <ac:spMkLst>
            <pc:docMk/>
            <pc:sldMk cId="4274534417" sldId="338"/>
            <ac:spMk id="22" creationId="{89E5036B-5D7A-DB0D-678D-441D3EB1E964}"/>
          </ac:spMkLst>
        </pc:spChg>
        <pc:spChg chg="mod">
          <ac:chgData name="Kim Bélanger-Baillargeon" userId="61e8c17a-4f44-4a20-848f-58a57c92f1ad" providerId="ADAL" clId="{C4261FF7-D4BF-4DFC-BF4E-A7BF23C08E88}" dt="2022-12-21T21:03:42.529" v="332"/>
          <ac:spMkLst>
            <pc:docMk/>
            <pc:sldMk cId="4274534417" sldId="338"/>
            <ac:spMk id="24" creationId="{21982D29-5DC9-AAC7-A198-7C565B8B7BDC}"/>
          </ac:spMkLst>
        </pc:spChg>
        <pc:spChg chg="mod">
          <ac:chgData name="Kim Bélanger-Baillargeon" userId="61e8c17a-4f44-4a20-848f-58a57c92f1ad" providerId="ADAL" clId="{C4261FF7-D4BF-4DFC-BF4E-A7BF23C08E88}" dt="2022-12-21T21:03:42.529" v="332"/>
          <ac:spMkLst>
            <pc:docMk/>
            <pc:sldMk cId="4274534417" sldId="338"/>
            <ac:spMk id="26" creationId="{97581BB2-4B94-B431-781B-AF1F1BB4AD43}"/>
          </ac:spMkLst>
        </pc:spChg>
        <pc:spChg chg="mod">
          <ac:chgData name="Kim Bélanger-Baillargeon" userId="61e8c17a-4f44-4a20-848f-58a57c92f1ad" providerId="ADAL" clId="{C4261FF7-D4BF-4DFC-BF4E-A7BF23C08E88}" dt="2022-12-21T21:03:42.529" v="332"/>
          <ac:spMkLst>
            <pc:docMk/>
            <pc:sldMk cId="4274534417" sldId="338"/>
            <ac:spMk id="27" creationId="{AF6741A3-A9D7-6452-C572-9CCCFFFC4FFB}"/>
          </ac:spMkLst>
        </pc:spChg>
        <pc:spChg chg="mod">
          <ac:chgData name="Kim Bélanger-Baillargeon" userId="61e8c17a-4f44-4a20-848f-58a57c92f1ad" providerId="ADAL" clId="{C4261FF7-D4BF-4DFC-BF4E-A7BF23C08E88}" dt="2022-12-21T21:03:42.529" v="332"/>
          <ac:spMkLst>
            <pc:docMk/>
            <pc:sldMk cId="4274534417" sldId="338"/>
            <ac:spMk id="28" creationId="{4EFCFB9A-9D30-7142-2996-1FADFFE8AD57}"/>
          </ac:spMkLst>
        </pc:spChg>
        <pc:spChg chg="mod">
          <ac:chgData name="Kim Bélanger-Baillargeon" userId="61e8c17a-4f44-4a20-848f-58a57c92f1ad" providerId="ADAL" clId="{C4261FF7-D4BF-4DFC-BF4E-A7BF23C08E88}" dt="2022-12-21T21:03:42.529" v="332"/>
          <ac:spMkLst>
            <pc:docMk/>
            <pc:sldMk cId="4274534417" sldId="338"/>
            <ac:spMk id="29" creationId="{1F4C27D8-FAF8-E6D8-32DE-D777DE08ADA5}"/>
          </ac:spMkLst>
        </pc:spChg>
        <pc:spChg chg="mod">
          <ac:chgData name="Kim Bélanger-Baillargeon" userId="61e8c17a-4f44-4a20-848f-58a57c92f1ad" providerId="ADAL" clId="{C4261FF7-D4BF-4DFC-BF4E-A7BF23C08E88}" dt="2022-12-21T21:03:42.529" v="332"/>
          <ac:spMkLst>
            <pc:docMk/>
            <pc:sldMk cId="4274534417" sldId="338"/>
            <ac:spMk id="30" creationId="{7475FDFD-FB03-FCC5-6C97-A89081BAC582}"/>
          </ac:spMkLst>
        </pc:spChg>
        <pc:spChg chg="mod">
          <ac:chgData name="Kim Bélanger-Baillargeon" userId="61e8c17a-4f44-4a20-848f-58a57c92f1ad" providerId="ADAL" clId="{C4261FF7-D4BF-4DFC-BF4E-A7BF23C08E88}" dt="2022-12-21T21:03:42.529" v="332"/>
          <ac:spMkLst>
            <pc:docMk/>
            <pc:sldMk cId="4274534417" sldId="338"/>
            <ac:spMk id="31" creationId="{E817087A-41AB-E676-7CEF-44946A8F6A63}"/>
          </ac:spMkLst>
        </pc:spChg>
        <pc:grpChg chg="add mod">
          <ac:chgData name="Kim Bélanger-Baillargeon" userId="61e8c17a-4f44-4a20-848f-58a57c92f1ad" providerId="ADAL" clId="{C4261FF7-D4BF-4DFC-BF4E-A7BF23C08E88}" dt="2022-12-21T21:03:42.529" v="332"/>
          <ac:grpSpMkLst>
            <pc:docMk/>
            <pc:sldMk cId="4274534417" sldId="338"/>
            <ac:grpSpMk id="5" creationId="{457A57BF-53C6-8345-83A7-36FAECA883E9}"/>
          </ac:grpSpMkLst>
        </pc:grpChg>
        <pc:grpChg chg="add mod">
          <ac:chgData name="Kim Bélanger-Baillargeon" userId="61e8c17a-4f44-4a20-848f-58a57c92f1ad" providerId="ADAL" clId="{C4261FF7-D4BF-4DFC-BF4E-A7BF23C08E88}" dt="2022-12-21T21:03:42.529" v="332"/>
          <ac:grpSpMkLst>
            <pc:docMk/>
            <pc:sldMk cId="4274534417" sldId="338"/>
            <ac:grpSpMk id="13" creationId="{98380FA9-BF81-2FF5-21F8-4CCE1F04B180}"/>
          </ac:grpSpMkLst>
        </pc:grpChg>
        <pc:grpChg chg="add mod">
          <ac:chgData name="Kim Bélanger-Baillargeon" userId="61e8c17a-4f44-4a20-848f-58a57c92f1ad" providerId="ADAL" clId="{C4261FF7-D4BF-4DFC-BF4E-A7BF23C08E88}" dt="2022-12-21T21:03:42.529" v="332"/>
          <ac:grpSpMkLst>
            <pc:docMk/>
            <pc:sldMk cId="4274534417" sldId="338"/>
            <ac:grpSpMk id="23" creationId="{03296C22-2526-B708-9616-D6B4FC9386AA}"/>
          </ac:grpSpMkLst>
        </pc:grpChg>
        <pc:grpChg chg="mod">
          <ac:chgData name="Kim Bélanger-Baillargeon" userId="61e8c17a-4f44-4a20-848f-58a57c92f1ad" providerId="ADAL" clId="{C4261FF7-D4BF-4DFC-BF4E-A7BF23C08E88}" dt="2022-12-21T21:03:42.529" v="332"/>
          <ac:grpSpMkLst>
            <pc:docMk/>
            <pc:sldMk cId="4274534417" sldId="338"/>
            <ac:grpSpMk id="25" creationId="{A75C4CE1-5FED-6A78-AE65-ECF0820D2C67}"/>
          </ac:grpSpMkLst>
        </pc:grpChg>
        <pc:cxnChg chg="mod">
          <ac:chgData name="Kim Bélanger-Baillargeon" userId="61e8c17a-4f44-4a20-848f-58a57c92f1ad" providerId="ADAL" clId="{C4261FF7-D4BF-4DFC-BF4E-A7BF23C08E88}" dt="2022-12-21T21:03:42.529" v="332"/>
          <ac:cxnSpMkLst>
            <pc:docMk/>
            <pc:sldMk cId="4274534417" sldId="338"/>
            <ac:cxnSpMk id="17" creationId="{B6DD6299-95F9-0E28-35F5-980BF38E9738}"/>
          </ac:cxnSpMkLst>
        </pc:cxnChg>
      </pc:sldChg>
      <pc:sldChg chg="addSp modSp new mod modNotesTx">
        <pc:chgData name="Kim Bélanger-Baillargeon" userId="61e8c17a-4f44-4a20-848f-58a57c92f1ad" providerId="ADAL" clId="{C4261FF7-D4BF-4DFC-BF4E-A7BF23C08E88}" dt="2022-12-21T21:11:10.187" v="377"/>
        <pc:sldMkLst>
          <pc:docMk/>
          <pc:sldMk cId="2253418221" sldId="339"/>
        </pc:sldMkLst>
        <pc:spChg chg="mod">
          <ac:chgData name="Kim Bélanger-Baillargeon" userId="61e8c17a-4f44-4a20-848f-58a57c92f1ad" providerId="ADAL" clId="{C4261FF7-D4BF-4DFC-BF4E-A7BF23C08E88}" dt="2022-12-21T21:10:06.381" v="371" actId="1076"/>
          <ac:spMkLst>
            <pc:docMk/>
            <pc:sldMk cId="2253418221" sldId="339"/>
            <ac:spMk id="2" creationId="{7A9C2DDE-23C0-7B50-C870-2D1BE3FB6BF9}"/>
          </ac:spMkLst>
        </pc:spChg>
        <pc:spChg chg="mod">
          <ac:chgData name="Kim Bélanger-Baillargeon" userId="61e8c17a-4f44-4a20-848f-58a57c92f1ad" providerId="ADAL" clId="{C4261FF7-D4BF-4DFC-BF4E-A7BF23C08E88}" dt="2022-12-21T21:07:34.687" v="363" actId="1076"/>
          <ac:spMkLst>
            <pc:docMk/>
            <pc:sldMk cId="2253418221" sldId="339"/>
            <ac:spMk id="3" creationId="{F4CB7688-FA95-C14D-CF4C-5E00D2635FBB}"/>
          </ac:spMkLst>
        </pc:spChg>
        <pc:graphicFrameChg chg="add mod modGraphic">
          <ac:chgData name="Kim Bélanger-Baillargeon" userId="61e8c17a-4f44-4a20-848f-58a57c92f1ad" providerId="ADAL" clId="{C4261FF7-D4BF-4DFC-BF4E-A7BF23C08E88}" dt="2022-12-21T21:10:25.055" v="375" actId="207"/>
          <ac:graphicFrameMkLst>
            <pc:docMk/>
            <pc:sldMk cId="2253418221" sldId="339"/>
            <ac:graphicFrameMk id="5" creationId="{616741ED-423F-5BF9-E6D2-EB3686372989}"/>
          </ac:graphicFrameMkLst>
        </pc:graphicFrameChg>
        <pc:picChg chg="add mod">
          <ac:chgData name="Kim Bélanger-Baillargeon" userId="61e8c17a-4f44-4a20-848f-58a57c92f1ad" providerId="ADAL" clId="{C4261FF7-D4BF-4DFC-BF4E-A7BF23C08E88}" dt="2022-12-21T21:10:02.705" v="370" actId="1076"/>
          <ac:picMkLst>
            <pc:docMk/>
            <pc:sldMk cId="2253418221" sldId="339"/>
            <ac:picMk id="4" creationId="{4B854B07-E7E7-E014-C02A-65A8D155EB22}"/>
          </ac:picMkLst>
        </pc:picChg>
      </pc:sldChg>
      <pc:sldChg chg="new del">
        <pc:chgData name="Kim Bélanger-Baillargeon" userId="61e8c17a-4f44-4a20-848f-58a57c92f1ad" providerId="ADAL" clId="{C4261FF7-D4BF-4DFC-BF4E-A7BF23C08E88}" dt="2022-12-21T21:14:06.829" v="444" actId="2696"/>
        <pc:sldMkLst>
          <pc:docMk/>
          <pc:sldMk cId="3987648814" sldId="340"/>
        </pc:sldMkLst>
      </pc:sldChg>
      <pc:sldChg chg="new del">
        <pc:chgData name="Kim Bélanger-Baillargeon" userId="61e8c17a-4f44-4a20-848f-58a57c92f1ad" providerId="ADAL" clId="{C4261FF7-D4BF-4DFC-BF4E-A7BF23C08E88}" dt="2022-12-21T21:14:06.829" v="444" actId="2696"/>
        <pc:sldMkLst>
          <pc:docMk/>
          <pc:sldMk cId="2449920765" sldId="341"/>
        </pc:sldMkLst>
      </pc:sldChg>
      <pc:sldChg chg="add">
        <pc:chgData name="Kim Bélanger-Baillargeon" userId="61e8c17a-4f44-4a20-848f-58a57c92f1ad" providerId="ADAL" clId="{C4261FF7-D4BF-4DFC-BF4E-A7BF23C08E88}" dt="2022-12-21T21:05:10.463" v="334"/>
        <pc:sldMkLst>
          <pc:docMk/>
          <pc:sldMk cId="1994655022" sldId="342"/>
        </pc:sldMkLst>
      </pc:sldChg>
      <pc:sldChg chg="add">
        <pc:chgData name="Kim Bélanger-Baillargeon" userId="61e8c17a-4f44-4a20-848f-58a57c92f1ad" providerId="ADAL" clId="{C4261FF7-D4BF-4DFC-BF4E-A7BF23C08E88}" dt="2022-12-21T21:05:10.463" v="334"/>
        <pc:sldMkLst>
          <pc:docMk/>
          <pc:sldMk cId="2808049101" sldId="343"/>
        </pc:sldMkLst>
      </pc:sldChg>
      <pc:sldChg chg="add">
        <pc:chgData name="Kim Bélanger-Baillargeon" userId="61e8c17a-4f44-4a20-848f-58a57c92f1ad" providerId="ADAL" clId="{C4261FF7-D4BF-4DFC-BF4E-A7BF23C08E88}" dt="2022-12-21T21:05:10.463" v="334"/>
        <pc:sldMkLst>
          <pc:docMk/>
          <pc:sldMk cId="1181719335" sldId="344"/>
        </pc:sldMkLst>
      </pc:sldChg>
      <pc:sldChg chg="addSp modSp new mod modNotesTx">
        <pc:chgData name="Kim Bélanger-Baillargeon" userId="61e8c17a-4f44-4a20-848f-58a57c92f1ad" providerId="ADAL" clId="{C4261FF7-D4BF-4DFC-BF4E-A7BF23C08E88}" dt="2022-12-21T21:07:18.248" v="358"/>
        <pc:sldMkLst>
          <pc:docMk/>
          <pc:sldMk cId="2676018670" sldId="345"/>
        </pc:sldMkLst>
        <pc:spChg chg="mod">
          <ac:chgData name="Kim Bélanger-Baillargeon" userId="61e8c17a-4f44-4a20-848f-58a57c92f1ad" providerId="ADAL" clId="{C4261FF7-D4BF-4DFC-BF4E-A7BF23C08E88}" dt="2022-12-21T21:06:52.328" v="353" actId="403"/>
          <ac:spMkLst>
            <pc:docMk/>
            <pc:sldMk cId="2676018670" sldId="345"/>
            <ac:spMk id="2" creationId="{D5106FBF-497B-7FAD-C9EC-6CF106DC8DE5}"/>
          </ac:spMkLst>
        </pc:spChg>
        <pc:spChg chg="mod">
          <ac:chgData name="Kim Bélanger-Baillargeon" userId="61e8c17a-4f44-4a20-848f-58a57c92f1ad" providerId="ADAL" clId="{C4261FF7-D4BF-4DFC-BF4E-A7BF23C08E88}" dt="2022-12-21T21:07:11.088" v="357" actId="20577"/>
          <ac:spMkLst>
            <pc:docMk/>
            <pc:sldMk cId="2676018670" sldId="345"/>
            <ac:spMk id="3" creationId="{DD2233EE-F65F-A23D-6283-8A2D46BD02F0}"/>
          </ac:spMkLst>
        </pc:spChg>
        <pc:picChg chg="add mod">
          <ac:chgData name="Kim Bélanger-Baillargeon" userId="61e8c17a-4f44-4a20-848f-58a57c92f1ad" providerId="ADAL" clId="{C4261FF7-D4BF-4DFC-BF4E-A7BF23C08E88}" dt="2022-12-21T21:06:55.934" v="354"/>
          <ac:picMkLst>
            <pc:docMk/>
            <pc:sldMk cId="2676018670" sldId="345"/>
            <ac:picMk id="4" creationId="{E9DA8EFF-69FB-80F6-97FF-74C777E4D84D}"/>
          </ac:picMkLst>
        </pc:picChg>
      </pc:sldChg>
      <pc:sldChg chg="add del">
        <pc:chgData name="Kim Bélanger-Baillargeon" userId="61e8c17a-4f44-4a20-848f-58a57c92f1ad" providerId="ADAL" clId="{C4261FF7-D4BF-4DFC-BF4E-A7BF23C08E88}" dt="2022-12-21T21:05:40.077" v="335" actId="2696"/>
        <pc:sldMkLst>
          <pc:docMk/>
          <pc:sldMk cId="3094020700" sldId="345"/>
        </pc:sldMkLst>
      </pc:sldChg>
      <pc:sldChg chg="addSp modSp new mod modNotesTx">
        <pc:chgData name="Kim Bélanger-Baillargeon" userId="61e8c17a-4f44-4a20-848f-58a57c92f1ad" providerId="ADAL" clId="{C4261FF7-D4BF-4DFC-BF4E-A7BF23C08E88}" dt="2022-12-21T21:12:02.207" v="391"/>
        <pc:sldMkLst>
          <pc:docMk/>
          <pc:sldMk cId="1241834903" sldId="346"/>
        </pc:sldMkLst>
        <pc:spChg chg="mod">
          <ac:chgData name="Kim Bélanger-Baillargeon" userId="61e8c17a-4f44-4a20-848f-58a57c92f1ad" providerId="ADAL" clId="{C4261FF7-D4BF-4DFC-BF4E-A7BF23C08E88}" dt="2022-12-21T21:11:49.838" v="390" actId="20577"/>
          <ac:spMkLst>
            <pc:docMk/>
            <pc:sldMk cId="1241834903" sldId="346"/>
            <ac:spMk id="2" creationId="{B709F15D-1CFA-47A0-4757-233539EF8540}"/>
          </ac:spMkLst>
        </pc:spChg>
        <pc:spChg chg="mod">
          <ac:chgData name="Kim Bélanger-Baillargeon" userId="61e8c17a-4f44-4a20-848f-58a57c92f1ad" providerId="ADAL" clId="{C4261FF7-D4BF-4DFC-BF4E-A7BF23C08E88}" dt="2022-12-21T21:11:28.104" v="382" actId="207"/>
          <ac:spMkLst>
            <pc:docMk/>
            <pc:sldMk cId="1241834903" sldId="346"/>
            <ac:spMk id="3" creationId="{330F9B0F-9ABB-94AA-EB20-8901A498BFFB}"/>
          </ac:spMkLst>
        </pc:spChg>
        <pc:picChg chg="add mod">
          <ac:chgData name="Kim Bélanger-Baillargeon" userId="61e8c17a-4f44-4a20-848f-58a57c92f1ad" providerId="ADAL" clId="{C4261FF7-D4BF-4DFC-BF4E-A7BF23C08E88}" dt="2022-12-21T21:11:45.155" v="388" actId="1076"/>
          <ac:picMkLst>
            <pc:docMk/>
            <pc:sldMk cId="1241834903" sldId="346"/>
            <ac:picMk id="4" creationId="{F5EE4E56-5C83-F8DA-1443-DB369E8F3DE6}"/>
          </ac:picMkLst>
        </pc:picChg>
      </pc:sldChg>
      <pc:sldChg chg="add del">
        <pc:chgData name="Kim Bélanger-Baillargeon" userId="61e8c17a-4f44-4a20-848f-58a57c92f1ad" providerId="ADAL" clId="{C4261FF7-D4BF-4DFC-BF4E-A7BF23C08E88}" dt="2022-12-21T21:05:42.189" v="336" actId="2696"/>
        <pc:sldMkLst>
          <pc:docMk/>
          <pc:sldMk cId="4146628511" sldId="346"/>
        </pc:sldMkLst>
      </pc:sldChg>
      <pc:sldChg chg="addSp delSp modSp new mod">
        <pc:chgData name="Kim Bélanger-Baillargeon" userId="61e8c17a-4f44-4a20-848f-58a57c92f1ad" providerId="ADAL" clId="{C4261FF7-D4BF-4DFC-BF4E-A7BF23C08E88}" dt="2022-12-21T21:12:45.758" v="441" actId="931"/>
        <pc:sldMkLst>
          <pc:docMk/>
          <pc:sldMk cId="1417285110" sldId="347"/>
        </pc:sldMkLst>
        <pc:spChg chg="mod">
          <ac:chgData name="Kim Bélanger-Baillargeon" userId="61e8c17a-4f44-4a20-848f-58a57c92f1ad" providerId="ADAL" clId="{C4261FF7-D4BF-4DFC-BF4E-A7BF23C08E88}" dt="2022-12-21T21:12:31.410" v="440" actId="404"/>
          <ac:spMkLst>
            <pc:docMk/>
            <pc:sldMk cId="1417285110" sldId="347"/>
            <ac:spMk id="2" creationId="{B1B37F0B-9438-B242-10B2-A9A8AB133C20}"/>
          </ac:spMkLst>
        </pc:spChg>
        <pc:spChg chg="del">
          <ac:chgData name="Kim Bélanger-Baillargeon" userId="61e8c17a-4f44-4a20-848f-58a57c92f1ad" providerId="ADAL" clId="{C4261FF7-D4BF-4DFC-BF4E-A7BF23C08E88}" dt="2022-12-21T21:12:45.758" v="441" actId="931"/>
          <ac:spMkLst>
            <pc:docMk/>
            <pc:sldMk cId="1417285110" sldId="347"/>
            <ac:spMk id="3" creationId="{6796FFE1-B580-7069-E0EC-DE51DD2E00E0}"/>
          </ac:spMkLst>
        </pc:spChg>
        <pc:picChg chg="add mod">
          <ac:chgData name="Kim Bélanger-Baillargeon" userId="61e8c17a-4f44-4a20-848f-58a57c92f1ad" providerId="ADAL" clId="{C4261FF7-D4BF-4DFC-BF4E-A7BF23C08E88}" dt="2022-12-21T21:12:45.758" v="441" actId="931"/>
          <ac:picMkLst>
            <pc:docMk/>
            <pc:sldMk cId="1417285110" sldId="347"/>
            <ac:picMk id="5" creationId="{84A6B54D-B771-A56C-ABBC-1F4110A38B25}"/>
          </ac:picMkLst>
        </pc:picChg>
      </pc:sldChg>
      <pc:sldChg chg="add">
        <pc:chgData name="Kim Bélanger-Baillargeon" userId="61e8c17a-4f44-4a20-848f-58a57c92f1ad" providerId="ADAL" clId="{C4261FF7-D4BF-4DFC-BF4E-A7BF23C08E88}" dt="2022-12-21T21:13:37.094" v="442"/>
        <pc:sldMkLst>
          <pc:docMk/>
          <pc:sldMk cId="1418024642" sldId="348"/>
        </pc:sldMkLst>
      </pc:sldChg>
      <pc:sldChg chg="add">
        <pc:chgData name="Kim Bélanger-Baillargeon" userId="61e8c17a-4f44-4a20-848f-58a57c92f1ad" providerId="ADAL" clId="{C4261FF7-D4BF-4DFC-BF4E-A7BF23C08E88}" dt="2022-12-21T21:13:37.094" v="442"/>
        <pc:sldMkLst>
          <pc:docMk/>
          <pc:sldMk cId="2691096807" sldId="349"/>
        </pc:sldMkLst>
      </pc:sldChg>
      <pc:sldChg chg="add">
        <pc:chgData name="Kim Bélanger-Baillargeon" userId="61e8c17a-4f44-4a20-848f-58a57c92f1ad" providerId="ADAL" clId="{C4261FF7-D4BF-4DFC-BF4E-A7BF23C08E88}" dt="2022-12-21T21:13:37.094" v="442"/>
        <pc:sldMkLst>
          <pc:docMk/>
          <pc:sldMk cId="3008282702" sldId="350"/>
        </pc:sldMkLst>
      </pc:sldChg>
      <pc:sldChg chg="add">
        <pc:chgData name="Kim Bélanger-Baillargeon" userId="61e8c17a-4f44-4a20-848f-58a57c92f1ad" providerId="ADAL" clId="{C4261FF7-D4BF-4DFC-BF4E-A7BF23C08E88}" dt="2022-12-21T21:13:37.094" v="442"/>
        <pc:sldMkLst>
          <pc:docMk/>
          <pc:sldMk cId="1214235196" sldId="351"/>
        </pc:sldMkLst>
      </pc:sldChg>
      <pc:sldChg chg="add">
        <pc:chgData name="Kim Bélanger-Baillargeon" userId="61e8c17a-4f44-4a20-848f-58a57c92f1ad" providerId="ADAL" clId="{C4261FF7-D4BF-4DFC-BF4E-A7BF23C08E88}" dt="2022-12-21T21:13:37.094" v="442"/>
        <pc:sldMkLst>
          <pc:docMk/>
          <pc:sldMk cId="557626206" sldId="352"/>
        </pc:sldMkLst>
      </pc:sldChg>
      <pc:sldChg chg="add">
        <pc:chgData name="Kim Bélanger-Baillargeon" userId="61e8c17a-4f44-4a20-848f-58a57c92f1ad" providerId="ADAL" clId="{C4261FF7-D4BF-4DFC-BF4E-A7BF23C08E88}" dt="2022-12-21T21:13:37.094" v="442"/>
        <pc:sldMkLst>
          <pc:docMk/>
          <pc:sldMk cId="4250187360" sldId="353"/>
        </pc:sldMkLst>
      </pc:sldChg>
      <pc:sldChg chg="add">
        <pc:chgData name="Kim Bélanger-Baillargeon" userId="61e8c17a-4f44-4a20-848f-58a57c92f1ad" providerId="ADAL" clId="{C4261FF7-D4BF-4DFC-BF4E-A7BF23C08E88}" dt="2022-12-21T21:13:37.094" v="442"/>
        <pc:sldMkLst>
          <pc:docMk/>
          <pc:sldMk cId="3852010129" sldId="354"/>
        </pc:sldMkLst>
      </pc:sldChg>
      <pc:sldChg chg="add">
        <pc:chgData name="Kim Bélanger-Baillargeon" userId="61e8c17a-4f44-4a20-848f-58a57c92f1ad" providerId="ADAL" clId="{C4261FF7-D4BF-4DFC-BF4E-A7BF23C08E88}" dt="2022-12-21T21:13:37.094" v="442"/>
        <pc:sldMkLst>
          <pc:docMk/>
          <pc:sldMk cId="4138767689" sldId="355"/>
        </pc:sldMkLst>
      </pc:sldChg>
      <pc:sldChg chg="add">
        <pc:chgData name="Kim Bélanger-Baillargeon" userId="61e8c17a-4f44-4a20-848f-58a57c92f1ad" providerId="ADAL" clId="{C4261FF7-D4BF-4DFC-BF4E-A7BF23C08E88}" dt="2022-12-21T21:14:03.378" v="443"/>
        <pc:sldMkLst>
          <pc:docMk/>
          <pc:sldMk cId="1651689813" sldId="356"/>
        </pc:sldMkLst>
      </pc:sldChg>
      <pc:sldChg chg="add">
        <pc:chgData name="Kim Bélanger-Baillargeon" userId="61e8c17a-4f44-4a20-848f-58a57c92f1ad" providerId="ADAL" clId="{C4261FF7-D4BF-4DFC-BF4E-A7BF23C08E88}" dt="2022-12-21T21:14:03.378" v="443"/>
        <pc:sldMkLst>
          <pc:docMk/>
          <pc:sldMk cId="2485796071" sldId="357"/>
        </pc:sldMkLst>
      </pc:sldChg>
    </pc:docChg>
  </pc:docChgLst>
  <pc:docChgLst>
    <pc:chgData name="Kim Bélanger-Baillargeon" userId="S::kim.belanger-baillargeon@educaloi.qc.ca::61e8c17a-4f44-4a20-848f-58a57c92f1ad" providerId="AD" clId="Web-{2068CDA8-0C58-365A-48DC-8E42EE3EF868}"/>
    <pc:docChg chg="delSld">
      <pc:chgData name="Kim Bélanger-Baillargeon" userId="S::kim.belanger-baillargeon@educaloi.qc.ca::61e8c17a-4f44-4a20-848f-58a57c92f1ad" providerId="AD" clId="Web-{2068CDA8-0C58-365A-48DC-8E42EE3EF868}" dt="2022-12-21T20:29:39.721" v="22"/>
      <pc:docMkLst>
        <pc:docMk/>
      </pc:docMkLst>
      <pc:sldChg chg="del">
        <pc:chgData name="Kim Bélanger-Baillargeon" userId="S::kim.belanger-baillargeon@educaloi.qc.ca::61e8c17a-4f44-4a20-848f-58a57c92f1ad" providerId="AD" clId="Web-{2068CDA8-0C58-365A-48DC-8E42EE3EF868}" dt="2022-12-21T20:29:39.705" v="0"/>
        <pc:sldMkLst>
          <pc:docMk/>
          <pc:sldMk cId="1581538156" sldId="258"/>
        </pc:sldMkLst>
      </pc:sldChg>
      <pc:sldChg chg="del">
        <pc:chgData name="Kim Bélanger-Baillargeon" userId="S::kim.belanger-baillargeon@educaloi.qc.ca::61e8c17a-4f44-4a20-848f-58a57c92f1ad" providerId="AD" clId="Web-{2068CDA8-0C58-365A-48DC-8E42EE3EF868}" dt="2022-12-21T20:29:39.721" v="22"/>
        <pc:sldMkLst>
          <pc:docMk/>
          <pc:sldMk cId="2826379576" sldId="263"/>
        </pc:sldMkLst>
      </pc:sldChg>
      <pc:sldChg chg="del">
        <pc:chgData name="Kim Bélanger-Baillargeon" userId="S::kim.belanger-baillargeon@educaloi.qc.ca::61e8c17a-4f44-4a20-848f-58a57c92f1ad" providerId="AD" clId="Web-{2068CDA8-0C58-365A-48DC-8E42EE3EF868}" dt="2022-12-21T20:29:39.721" v="21"/>
        <pc:sldMkLst>
          <pc:docMk/>
          <pc:sldMk cId="2761164563" sldId="267"/>
        </pc:sldMkLst>
      </pc:sldChg>
      <pc:sldChg chg="del">
        <pc:chgData name="Kim Bélanger-Baillargeon" userId="S::kim.belanger-baillargeon@educaloi.qc.ca::61e8c17a-4f44-4a20-848f-58a57c92f1ad" providerId="AD" clId="Web-{2068CDA8-0C58-365A-48DC-8E42EE3EF868}" dt="2022-12-21T20:29:39.721" v="20"/>
        <pc:sldMkLst>
          <pc:docMk/>
          <pc:sldMk cId="2710397120" sldId="268"/>
        </pc:sldMkLst>
      </pc:sldChg>
      <pc:sldChg chg="del">
        <pc:chgData name="Kim Bélanger-Baillargeon" userId="S::kim.belanger-baillargeon@educaloi.qc.ca::61e8c17a-4f44-4a20-848f-58a57c92f1ad" providerId="AD" clId="Web-{2068CDA8-0C58-365A-48DC-8E42EE3EF868}" dt="2022-12-21T20:29:39.721" v="18"/>
        <pc:sldMkLst>
          <pc:docMk/>
          <pc:sldMk cId="2421384270" sldId="269"/>
        </pc:sldMkLst>
      </pc:sldChg>
      <pc:sldChg chg="del">
        <pc:chgData name="Kim Bélanger-Baillargeon" userId="S::kim.belanger-baillargeon@educaloi.qc.ca::61e8c17a-4f44-4a20-848f-58a57c92f1ad" providerId="AD" clId="Web-{2068CDA8-0C58-365A-48DC-8E42EE3EF868}" dt="2022-12-21T20:29:39.721" v="17"/>
        <pc:sldMkLst>
          <pc:docMk/>
          <pc:sldMk cId="3633348750" sldId="270"/>
        </pc:sldMkLst>
      </pc:sldChg>
      <pc:sldChg chg="del">
        <pc:chgData name="Kim Bélanger-Baillargeon" userId="S::kim.belanger-baillargeon@educaloi.qc.ca::61e8c17a-4f44-4a20-848f-58a57c92f1ad" providerId="AD" clId="Web-{2068CDA8-0C58-365A-48DC-8E42EE3EF868}" dt="2022-12-21T20:29:39.721" v="16"/>
        <pc:sldMkLst>
          <pc:docMk/>
          <pc:sldMk cId="1521540336" sldId="271"/>
        </pc:sldMkLst>
      </pc:sldChg>
      <pc:sldChg chg="del">
        <pc:chgData name="Kim Bélanger-Baillargeon" userId="S::kim.belanger-baillargeon@educaloi.qc.ca::61e8c17a-4f44-4a20-848f-58a57c92f1ad" providerId="AD" clId="Web-{2068CDA8-0C58-365A-48DC-8E42EE3EF868}" dt="2022-12-21T20:29:39.721" v="15"/>
        <pc:sldMkLst>
          <pc:docMk/>
          <pc:sldMk cId="2236163849" sldId="272"/>
        </pc:sldMkLst>
      </pc:sldChg>
      <pc:sldChg chg="del">
        <pc:chgData name="Kim Bélanger-Baillargeon" userId="S::kim.belanger-baillargeon@educaloi.qc.ca::61e8c17a-4f44-4a20-848f-58a57c92f1ad" providerId="AD" clId="Web-{2068CDA8-0C58-365A-48DC-8E42EE3EF868}" dt="2022-12-21T20:29:39.721" v="14"/>
        <pc:sldMkLst>
          <pc:docMk/>
          <pc:sldMk cId="1237255691" sldId="273"/>
        </pc:sldMkLst>
      </pc:sldChg>
      <pc:sldChg chg="del">
        <pc:chgData name="Kim Bélanger-Baillargeon" userId="S::kim.belanger-baillargeon@educaloi.qc.ca::61e8c17a-4f44-4a20-848f-58a57c92f1ad" providerId="AD" clId="Web-{2068CDA8-0C58-365A-48DC-8E42EE3EF868}" dt="2022-12-21T20:29:39.721" v="13"/>
        <pc:sldMkLst>
          <pc:docMk/>
          <pc:sldMk cId="1481830264" sldId="274"/>
        </pc:sldMkLst>
      </pc:sldChg>
      <pc:sldChg chg="del">
        <pc:chgData name="Kim Bélanger-Baillargeon" userId="S::kim.belanger-baillargeon@educaloi.qc.ca::61e8c17a-4f44-4a20-848f-58a57c92f1ad" providerId="AD" clId="Web-{2068CDA8-0C58-365A-48DC-8E42EE3EF868}" dt="2022-12-21T20:29:39.721" v="8"/>
        <pc:sldMkLst>
          <pc:docMk/>
          <pc:sldMk cId="3037727270" sldId="275"/>
        </pc:sldMkLst>
      </pc:sldChg>
      <pc:sldChg chg="del">
        <pc:chgData name="Kim Bélanger-Baillargeon" userId="S::kim.belanger-baillargeon@educaloi.qc.ca::61e8c17a-4f44-4a20-848f-58a57c92f1ad" providerId="AD" clId="Web-{2068CDA8-0C58-365A-48DC-8E42EE3EF868}" dt="2022-12-21T20:29:39.721" v="7"/>
        <pc:sldMkLst>
          <pc:docMk/>
          <pc:sldMk cId="1664878773" sldId="276"/>
        </pc:sldMkLst>
      </pc:sldChg>
      <pc:sldChg chg="del">
        <pc:chgData name="Kim Bélanger-Baillargeon" userId="S::kim.belanger-baillargeon@educaloi.qc.ca::61e8c17a-4f44-4a20-848f-58a57c92f1ad" providerId="AD" clId="Web-{2068CDA8-0C58-365A-48DC-8E42EE3EF868}" dt="2022-12-21T20:29:39.721" v="6"/>
        <pc:sldMkLst>
          <pc:docMk/>
          <pc:sldMk cId="2193327019" sldId="277"/>
        </pc:sldMkLst>
      </pc:sldChg>
      <pc:sldChg chg="del">
        <pc:chgData name="Kim Bélanger-Baillargeon" userId="S::kim.belanger-baillargeon@educaloi.qc.ca::61e8c17a-4f44-4a20-848f-58a57c92f1ad" providerId="AD" clId="Web-{2068CDA8-0C58-365A-48DC-8E42EE3EF868}" dt="2022-12-21T20:29:39.705" v="5"/>
        <pc:sldMkLst>
          <pc:docMk/>
          <pc:sldMk cId="3905683981" sldId="278"/>
        </pc:sldMkLst>
      </pc:sldChg>
      <pc:sldChg chg="del">
        <pc:chgData name="Kim Bélanger-Baillargeon" userId="S::kim.belanger-baillargeon@educaloi.qc.ca::61e8c17a-4f44-4a20-848f-58a57c92f1ad" providerId="AD" clId="Web-{2068CDA8-0C58-365A-48DC-8E42EE3EF868}" dt="2022-12-21T20:29:39.705" v="2"/>
        <pc:sldMkLst>
          <pc:docMk/>
          <pc:sldMk cId="4150871822" sldId="280"/>
        </pc:sldMkLst>
      </pc:sldChg>
      <pc:sldChg chg="del">
        <pc:chgData name="Kim Bélanger-Baillargeon" userId="S::kim.belanger-baillargeon@educaloi.qc.ca::61e8c17a-4f44-4a20-848f-58a57c92f1ad" providerId="AD" clId="Web-{2068CDA8-0C58-365A-48DC-8E42EE3EF868}" dt="2022-12-21T20:29:39.705" v="1"/>
        <pc:sldMkLst>
          <pc:docMk/>
          <pc:sldMk cId="779627954" sldId="281"/>
        </pc:sldMkLst>
      </pc:sldChg>
      <pc:sldChg chg="del">
        <pc:chgData name="Kim Bélanger-Baillargeon" userId="S::kim.belanger-baillargeon@educaloi.qc.ca::61e8c17a-4f44-4a20-848f-58a57c92f1ad" providerId="AD" clId="Web-{2068CDA8-0C58-365A-48DC-8E42EE3EF868}" dt="2022-12-21T20:29:39.721" v="12"/>
        <pc:sldMkLst>
          <pc:docMk/>
          <pc:sldMk cId="1461120729" sldId="314"/>
        </pc:sldMkLst>
      </pc:sldChg>
      <pc:sldChg chg="del">
        <pc:chgData name="Kim Bélanger-Baillargeon" userId="S::kim.belanger-baillargeon@educaloi.qc.ca::61e8c17a-4f44-4a20-848f-58a57c92f1ad" providerId="AD" clId="Web-{2068CDA8-0C58-365A-48DC-8E42EE3EF868}" dt="2022-12-21T20:29:39.721" v="11"/>
        <pc:sldMkLst>
          <pc:docMk/>
          <pc:sldMk cId="3544659978" sldId="315"/>
        </pc:sldMkLst>
      </pc:sldChg>
      <pc:sldChg chg="del">
        <pc:chgData name="Kim Bélanger-Baillargeon" userId="S::kim.belanger-baillargeon@educaloi.qc.ca::61e8c17a-4f44-4a20-848f-58a57c92f1ad" providerId="AD" clId="Web-{2068CDA8-0C58-365A-48DC-8E42EE3EF868}" dt="2022-12-21T20:29:39.721" v="10"/>
        <pc:sldMkLst>
          <pc:docMk/>
          <pc:sldMk cId="4206589456" sldId="316"/>
        </pc:sldMkLst>
      </pc:sldChg>
      <pc:sldChg chg="del">
        <pc:chgData name="Kim Bélanger-Baillargeon" userId="S::kim.belanger-baillargeon@educaloi.qc.ca::61e8c17a-4f44-4a20-848f-58a57c92f1ad" providerId="AD" clId="Web-{2068CDA8-0C58-365A-48DC-8E42EE3EF868}" dt="2022-12-21T20:29:39.721" v="9"/>
        <pc:sldMkLst>
          <pc:docMk/>
          <pc:sldMk cId="1286252925" sldId="317"/>
        </pc:sldMkLst>
      </pc:sldChg>
      <pc:sldChg chg="del">
        <pc:chgData name="Kim Bélanger-Baillargeon" userId="S::kim.belanger-baillargeon@educaloi.qc.ca::61e8c17a-4f44-4a20-848f-58a57c92f1ad" providerId="AD" clId="Web-{2068CDA8-0C58-365A-48DC-8E42EE3EF868}" dt="2022-12-21T20:29:39.721" v="19"/>
        <pc:sldMkLst>
          <pc:docMk/>
          <pc:sldMk cId="4029774393" sldId="318"/>
        </pc:sldMkLst>
      </pc:sldChg>
      <pc:sldChg chg="del">
        <pc:chgData name="Kim Bélanger-Baillargeon" userId="S::kim.belanger-baillargeon@educaloi.qc.ca::61e8c17a-4f44-4a20-848f-58a57c92f1ad" providerId="AD" clId="Web-{2068CDA8-0C58-365A-48DC-8E42EE3EF868}" dt="2022-12-21T20:29:39.705" v="4"/>
        <pc:sldMkLst>
          <pc:docMk/>
          <pc:sldMk cId="3081994381" sldId="319"/>
        </pc:sldMkLst>
      </pc:sldChg>
      <pc:sldChg chg="del">
        <pc:chgData name="Kim Bélanger-Baillargeon" userId="S::kim.belanger-baillargeon@educaloi.qc.ca::61e8c17a-4f44-4a20-848f-58a57c92f1ad" providerId="AD" clId="Web-{2068CDA8-0C58-365A-48DC-8E42EE3EF868}" dt="2022-12-21T20:29:39.705" v="3"/>
        <pc:sldMkLst>
          <pc:docMk/>
          <pc:sldMk cId="836512014" sldId="3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6DD0D-3656-44AE-BD94-3B6AFCA92C39}" type="datetimeFigureOut">
              <a:rPr lang="fr-CA" smtClean="0"/>
              <a:t>2022-12-21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EF483-CCDC-4FB8-A780-3BD5507A0E1D}" type="slidenum">
              <a:rPr lang="fr-CA" smtClean="0"/>
              <a:t>‹N°›</a:t>
            </a:fld>
            <a:endParaRPr lang="fr-CA"/>
          </a:p>
        </p:txBody>
      </p:sp>
    </p:spTree>
    <p:extLst>
      <p:ext uri="{BB962C8B-B14F-4D97-AF65-F5344CB8AC3E}">
        <p14:creationId xmlns:p14="http://schemas.microsoft.com/office/powerpoint/2010/main" val="2705706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ndex.php?curid=2753919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iversalis.fr/encyclopedie/constitution-francaise-de-179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629"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494"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parl.gc.ca/About/House/compendium/web-content/c_d_executivebranchgovernmentcanada-f.ht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63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526"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perspective.usherbrooke.ca/bilan/servlet/BMDictionnaire?iddictionnaire=1487"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50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aws-lois.justice.gc.ca/fra/const/page-15.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justice.gc.ca/fra/pr-rp/sjc-csj/pji-ilp/his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arousse.fr/encyclopedie/divers/si%C3%A8cle_des_Lumi%C3%A8res/130660"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javascript:displayOtherLang(%22se:905%22);" TargetMode="External"/><Relationship Id="rId5" Type="http://schemas.openxmlformats.org/officeDocument/2006/relationships/hyperlink" Target="http://javascript:displayOtherLang(%22se:900%22);" TargetMode="External"/><Relationship Id="rId4" Type="http://schemas.openxmlformats.org/officeDocument/2006/relationships/hyperlink" Target="http://javascript:displayOtherLang(%22se:947%22);"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larousse.fr/encyclopedie/personnage/Charles_de_Secondat_baron_de_La_Br%C3%A8de_et_de_Montesquieu/13381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629#:~:text=Le%20pouvoir%20l%C3%A9gislatif%20(synonyme%20%3A%20branche,pouvoir%20judiciaire%20(les%20tribunaux).&amp;text=G%C3%A9n%C3%A9ralement%2C%20les%20projets%20doivent%20%C3%AAtre,%C3%89tat)%20pour%20devenir%20des%20loi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63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ooks.google.fr/books?id=Np7A5Q3PqwYC&amp;pg=PA13&amp;dq=D%C3%A9crets+des+4,+6,+7,+8+et+11+ao%C3%BBt+1789&amp;hl=fr&amp;sa=X&amp;ved=0ahUKEwjYqLaL26bQAhXM0xoKHShsCnIQ6AEIHTAA#v=onepage&amp;q&amp;f=fals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louvre.fr/oeuvre-notices/portrait-de-l-artiste-en-chasseur"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lysee.fr/la-presidence/la-declaration-des-droits-de-l-homme-et-du-citoy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b="1" dirty="0">
                <a:latin typeface="Arial"/>
                <a:cs typeface="Arial"/>
              </a:rPr>
              <a:t>Source iconographique </a:t>
            </a:r>
            <a:r>
              <a:rPr lang="fr-CA" dirty="0">
                <a:latin typeface="Arial"/>
                <a:cs typeface="Arial"/>
              </a:rPr>
              <a:t>:</a:t>
            </a:r>
          </a:p>
          <a:p>
            <a:pPr marL="171450" indent="-171450">
              <a:buFont typeface="Arial" panose="020B0604020202020204" pitchFamily="34" charset="0"/>
              <a:buChar char="•"/>
            </a:pPr>
            <a:r>
              <a:rPr lang="fr-CA" dirty="0">
                <a:latin typeface="Arial"/>
                <a:cs typeface="Arial"/>
              </a:rPr>
              <a:t>La liberté guidant le peuple, Par Eugène Delacroix — Erich Lessing Culture and Fine Arts Archives via artsy.net, Domaine public, </a:t>
            </a:r>
            <a:r>
              <a:rPr lang="fr-CA" dirty="0">
                <a:latin typeface="Arial"/>
                <a:cs typeface="Arial"/>
                <a:hlinkClick r:id="rId3"/>
              </a:rPr>
              <a:t>https://commons.wikimedia.org/w/index.php?curid=27539198</a:t>
            </a:r>
            <a:r>
              <a:rPr lang="fr-CA" dirty="0">
                <a:latin typeface="Arial"/>
                <a:cs typeface="Arial"/>
              </a:rPr>
              <a:t> </a:t>
            </a:r>
            <a:endParaRPr lang="fr-CA"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1</a:t>
            </a:fld>
            <a:endParaRPr lang="fr-CA"/>
          </a:p>
        </p:txBody>
      </p:sp>
    </p:spTree>
    <p:extLst>
      <p:ext uri="{BB962C8B-B14F-4D97-AF65-F5344CB8AC3E}">
        <p14:creationId xmlns:p14="http://schemas.microsoft.com/office/powerpoint/2010/main" val="405607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dirty="0">
                <a:latin typeface="Arial"/>
                <a:ea typeface="Times New Roman" panose="02020603050405020304" pitchFamily="18" charset="0"/>
                <a:cs typeface="Arial"/>
              </a:rPr>
              <a:t>INFORMATIONS À TRANSMETTRE AUX ÉLÈVES </a:t>
            </a:r>
            <a:endParaRPr lang="fr-CA" b="1" cap="small" dirty="0">
              <a:latin typeface="Arial" panose="020B0604020202020204" pitchFamily="34" charset="0"/>
              <a:ea typeface="Times New Roman" panose="02020603050405020304" pitchFamily="18" charset="0"/>
              <a:cs typeface="Arial" panose="020B0604020202020204" pitchFamily="34" charset="0"/>
            </a:endParaRPr>
          </a:p>
          <a:p>
            <a:endParaRPr lang="en-CA" dirty="0"/>
          </a:p>
          <a:p>
            <a:pPr marL="0" indent="0">
              <a:buFont typeface="Arial"/>
              <a:buNone/>
            </a:pPr>
            <a:r>
              <a:rPr lang="en-CA" dirty="0">
                <a:cs typeface="Calibri"/>
              </a:rPr>
              <a:t>La </a:t>
            </a:r>
            <a:r>
              <a:rPr lang="en-CA" i="1" dirty="0" err="1">
                <a:cs typeface="Calibri"/>
              </a:rPr>
              <a:t>Déclaration</a:t>
            </a:r>
            <a:r>
              <a:rPr lang="en-CA" i="1" dirty="0">
                <a:cs typeface="Calibri"/>
              </a:rPr>
              <a:t> </a:t>
            </a:r>
            <a:r>
              <a:rPr lang="en-CA" i="1" dirty="0" err="1">
                <a:cs typeface="Calibri"/>
              </a:rPr>
              <a:t>universelle</a:t>
            </a:r>
            <a:r>
              <a:rPr lang="en-CA" i="1" dirty="0">
                <a:cs typeface="Calibri"/>
              </a:rPr>
              <a:t> des droits de </a:t>
            </a:r>
            <a:r>
              <a:rPr lang="en-CA" i="1" dirty="0" err="1">
                <a:cs typeface="Calibri"/>
              </a:rPr>
              <a:t>l'homme</a:t>
            </a:r>
            <a:r>
              <a:rPr lang="en-CA" i="1" dirty="0">
                <a:cs typeface="Calibri"/>
              </a:rPr>
              <a:t> et du </a:t>
            </a:r>
            <a:r>
              <a:rPr lang="en-CA" i="1" dirty="0" err="1">
                <a:cs typeface="Calibri"/>
              </a:rPr>
              <a:t>citoyen</a:t>
            </a:r>
            <a:r>
              <a:rPr lang="en-CA" i="1" dirty="0">
                <a:cs typeface="Calibri"/>
              </a:rPr>
              <a:t> </a:t>
            </a:r>
            <a:r>
              <a:rPr lang="en-CA" dirty="0">
                <a:cs typeface="Calibri"/>
              </a:rPr>
              <a:t>de 1789 </a:t>
            </a:r>
            <a:r>
              <a:rPr lang="en-CA" dirty="0" err="1">
                <a:cs typeface="Calibri"/>
              </a:rPr>
              <a:t>fut</a:t>
            </a:r>
            <a:r>
              <a:rPr lang="en-CA" dirty="0">
                <a:cs typeface="Calibri"/>
              </a:rPr>
              <a:t> </a:t>
            </a:r>
            <a:r>
              <a:rPr lang="en-CA" dirty="0" err="1">
                <a:cs typeface="Calibri"/>
              </a:rPr>
              <a:t>intégrée</a:t>
            </a:r>
            <a:r>
              <a:rPr lang="en-CA" dirty="0">
                <a:cs typeface="Calibri"/>
              </a:rPr>
              <a:t> à la constitution de 1791. </a:t>
            </a:r>
          </a:p>
          <a:p>
            <a:pPr marL="0" indent="0">
              <a:buFont typeface="Arial"/>
              <a:buNone/>
            </a:pPr>
            <a:r>
              <a:rPr lang="en-CA" dirty="0">
                <a:cs typeface="Calibri"/>
              </a:rPr>
              <a:t>La France </a:t>
            </a:r>
            <a:r>
              <a:rPr lang="en-CA" dirty="0" err="1">
                <a:cs typeface="Calibri"/>
              </a:rPr>
              <a:t>changera</a:t>
            </a:r>
            <a:r>
              <a:rPr lang="en-CA" dirty="0">
                <a:cs typeface="Calibri"/>
              </a:rPr>
              <a:t> de constitution à </a:t>
            </a:r>
            <a:r>
              <a:rPr lang="en-CA" dirty="0" err="1">
                <a:cs typeface="Calibri"/>
              </a:rPr>
              <a:t>plusieurs</a:t>
            </a:r>
            <a:r>
              <a:rPr lang="en-CA" dirty="0">
                <a:cs typeface="Calibri"/>
              </a:rPr>
              <a:t> reprises dans son </a:t>
            </a:r>
            <a:r>
              <a:rPr lang="en-CA" dirty="0" err="1">
                <a:cs typeface="Calibri"/>
              </a:rPr>
              <a:t>Histoire</a:t>
            </a:r>
            <a:r>
              <a:rPr lang="en-CA" dirty="0">
                <a:cs typeface="Calibri"/>
              </a:rPr>
              <a:t>.  </a:t>
            </a:r>
            <a:r>
              <a:rPr lang="en-CA" dirty="0" err="1">
                <a:cs typeface="Calibri"/>
              </a:rPr>
              <a:t>Aujourd'hui</a:t>
            </a:r>
            <a:r>
              <a:rPr lang="en-CA" dirty="0">
                <a:cs typeface="Calibri"/>
              </a:rPr>
              <a:t>, </a:t>
            </a:r>
            <a:r>
              <a:rPr lang="en-CA" dirty="0" err="1">
                <a:cs typeface="Calibri"/>
              </a:rPr>
              <a:t>c'est</a:t>
            </a:r>
            <a:r>
              <a:rPr lang="en-CA" dirty="0">
                <a:cs typeface="Calibri"/>
              </a:rPr>
              <a:t> la Constitution de 1958, qui donna naissance à la 5e </a:t>
            </a:r>
            <a:r>
              <a:rPr lang="en-CA" dirty="0" err="1">
                <a:cs typeface="Calibri"/>
              </a:rPr>
              <a:t>République</a:t>
            </a:r>
            <a:r>
              <a:rPr lang="en-CA" dirty="0">
                <a:cs typeface="Calibri"/>
              </a:rPr>
              <a:t>, qui a court </a:t>
            </a:r>
            <a:r>
              <a:rPr lang="en-CA" dirty="0" err="1">
                <a:cs typeface="Calibri"/>
              </a:rPr>
              <a:t>en</a:t>
            </a:r>
            <a:r>
              <a:rPr lang="en-CA" dirty="0">
                <a:cs typeface="Calibri"/>
              </a:rPr>
              <a:t> France.</a:t>
            </a:r>
          </a:p>
          <a:p>
            <a:endParaRPr lang="en-CA" dirty="0">
              <a:cs typeface="Calibri"/>
            </a:endParaRPr>
          </a:p>
          <a:p>
            <a:r>
              <a:rPr lang="en-CA" dirty="0">
                <a:cs typeface="Calibri"/>
              </a:rPr>
              <a:t>La constitution de 1791 </a:t>
            </a:r>
            <a:r>
              <a:rPr lang="en-CA" dirty="0" err="1">
                <a:cs typeface="Calibri"/>
              </a:rPr>
              <a:t>prévoit</a:t>
            </a:r>
            <a:r>
              <a:rPr lang="en-CA" dirty="0">
                <a:cs typeface="Calibri"/>
              </a:rPr>
              <a:t> </a:t>
            </a:r>
            <a:r>
              <a:rPr lang="en-CA" dirty="0" err="1">
                <a:cs typeface="Calibri"/>
              </a:rPr>
              <a:t>aussi</a:t>
            </a:r>
            <a:r>
              <a:rPr lang="en-CA" dirty="0">
                <a:cs typeface="Calibri"/>
              </a:rPr>
              <a:t> :</a:t>
            </a:r>
          </a:p>
          <a:p>
            <a:pPr marL="171450" indent="-171450">
              <a:buFont typeface="Arial"/>
              <a:buChar char="•"/>
            </a:pPr>
            <a:r>
              <a:rPr lang="en-CA" dirty="0">
                <a:cs typeface="Calibri"/>
              </a:rPr>
              <a:t>Les </a:t>
            </a:r>
            <a:r>
              <a:rPr lang="en-CA" dirty="0" err="1">
                <a:cs typeface="Calibri"/>
              </a:rPr>
              <a:t>modalités</a:t>
            </a:r>
            <a:r>
              <a:rPr lang="en-CA" dirty="0">
                <a:cs typeface="Calibri"/>
              </a:rPr>
              <a:t> du droit de vote</a:t>
            </a:r>
          </a:p>
          <a:p>
            <a:pPr marL="171450" indent="-171450">
              <a:buFont typeface="Arial"/>
              <a:buChar char="•"/>
            </a:pPr>
            <a:r>
              <a:rPr lang="en-CA" dirty="0">
                <a:cs typeface="Calibri"/>
              </a:rPr>
              <a:t>La </a:t>
            </a:r>
            <a:r>
              <a:rPr lang="en-CA" dirty="0" err="1">
                <a:cs typeface="Calibri"/>
              </a:rPr>
              <a:t>souveraineté</a:t>
            </a:r>
            <a:r>
              <a:rPr lang="en-CA" dirty="0">
                <a:cs typeface="Calibri"/>
              </a:rPr>
              <a:t> </a:t>
            </a:r>
            <a:r>
              <a:rPr lang="en-CA" dirty="0" err="1">
                <a:cs typeface="Calibri"/>
              </a:rPr>
              <a:t>nationale</a:t>
            </a:r>
            <a:r>
              <a:rPr lang="en-CA" dirty="0">
                <a:cs typeface="Calibri"/>
              </a:rPr>
              <a:t> </a:t>
            </a:r>
          </a:p>
          <a:p>
            <a:pPr marL="171450" indent="-171450">
              <a:buFont typeface="Arial"/>
              <a:buChar char="•"/>
            </a:pPr>
            <a:r>
              <a:rPr lang="en-CA" dirty="0">
                <a:cs typeface="Calibri"/>
              </a:rPr>
              <a:t>La </a:t>
            </a:r>
            <a:r>
              <a:rPr lang="en-CA" dirty="0" err="1">
                <a:cs typeface="Calibri"/>
              </a:rPr>
              <a:t>séparation</a:t>
            </a:r>
            <a:r>
              <a:rPr lang="en-CA" dirty="0">
                <a:cs typeface="Calibri"/>
              </a:rPr>
              <a:t> des </a:t>
            </a:r>
            <a:r>
              <a:rPr lang="en-CA" dirty="0" err="1">
                <a:cs typeface="Calibri"/>
              </a:rPr>
              <a:t>pouvoirs</a:t>
            </a:r>
            <a:r>
              <a:rPr lang="en-CA" dirty="0">
                <a:cs typeface="Calibri"/>
              </a:rPr>
              <a:t> (</a:t>
            </a:r>
            <a:r>
              <a:rPr lang="en-CA" dirty="0" err="1">
                <a:cs typeface="Calibri"/>
              </a:rPr>
              <a:t>expliquée</a:t>
            </a:r>
            <a:r>
              <a:rPr lang="en-CA" dirty="0">
                <a:cs typeface="Calibri"/>
              </a:rPr>
              <a:t> plus loin dans le PPT)</a:t>
            </a:r>
          </a:p>
          <a:p>
            <a:endParaRPr lang="en-CA" dirty="0">
              <a:cs typeface="Calibri"/>
            </a:endParaRPr>
          </a:p>
          <a:p>
            <a:endParaRPr lang="en-CA" b="1" dirty="0">
              <a:cs typeface="Calibri"/>
            </a:endParaRPr>
          </a:p>
          <a:p>
            <a:r>
              <a:rPr lang="en-CA" b="1" dirty="0">
                <a:cs typeface="Calibri"/>
              </a:rPr>
              <a:t>Sources :</a:t>
            </a:r>
          </a:p>
          <a:p>
            <a:pPr marL="171450" indent="-171450">
              <a:buFont typeface="Arial"/>
              <a:buChar char="•"/>
            </a:pPr>
            <a:r>
              <a:rPr lang="en-CA" dirty="0" err="1">
                <a:cs typeface="Calibri"/>
              </a:rPr>
              <a:t>Encyclopédie</a:t>
            </a:r>
            <a:r>
              <a:rPr lang="en-CA" dirty="0">
                <a:cs typeface="Calibri"/>
              </a:rPr>
              <a:t> universalis </a:t>
            </a:r>
            <a:r>
              <a:rPr lang="en-CA" dirty="0" err="1">
                <a:cs typeface="Calibri"/>
              </a:rPr>
              <a:t>en</a:t>
            </a:r>
            <a:r>
              <a:rPr lang="en-CA" dirty="0">
                <a:cs typeface="Calibri"/>
              </a:rPr>
              <a:t> </a:t>
            </a:r>
            <a:r>
              <a:rPr lang="en-CA" dirty="0" err="1">
                <a:cs typeface="Calibri"/>
              </a:rPr>
              <a:t>ligne</a:t>
            </a:r>
            <a:r>
              <a:rPr lang="en-CA" dirty="0">
                <a:cs typeface="Calibri"/>
              </a:rPr>
              <a:t>, Constitution de 1791, </a:t>
            </a:r>
            <a:r>
              <a:rPr lang="en-CA" dirty="0">
                <a:hlinkClick r:id="rId3"/>
              </a:rPr>
              <a:t>https://www.universalis.fr/encyclopedie/constitution-francaise-de-1791/</a:t>
            </a:r>
            <a:r>
              <a:rPr lang="en-CA" dirty="0"/>
              <a:t>, </a:t>
            </a:r>
            <a:r>
              <a:rPr lang="en-CA" dirty="0" err="1"/>
              <a:t>Consulté</a:t>
            </a:r>
            <a:r>
              <a:rPr lang="en-CA" dirty="0"/>
              <a:t> le 19 </a:t>
            </a:r>
            <a:r>
              <a:rPr lang="en-CA" dirty="0" err="1"/>
              <a:t>janvier</a:t>
            </a:r>
            <a:r>
              <a:rPr lang="en-CA" dirty="0"/>
              <a:t> 2021</a:t>
            </a:r>
            <a:endParaRPr lang="en-CA"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14</a:t>
            </a:fld>
            <a:endParaRPr lang="fr-CA"/>
          </a:p>
        </p:txBody>
      </p:sp>
    </p:spTree>
    <p:extLst>
      <p:ext uri="{BB962C8B-B14F-4D97-AF65-F5344CB8AC3E}">
        <p14:creationId xmlns:p14="http://schemas.microsoft.com/office/powerpoint/2010/main" val="2359460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cap="small" dirty="0">
                <a:latin typeface="Arial" panose="020B0604020202020204" pitchFamily="34" charset="0"/>
                <a:ea typeface="Times New Roman" panose="02020603050405020304" pitchFamily="18" charset="0"/>
                <a:cs typeface="Arial" panose="020B0604020202020204" pitchFamily="34" charset="0"/>
              </a:rPr>
              <a:t>INFORMATIONS À TRANSMETTRE AUX ÉLÈVES </a:t>
            </a:r>
          </a:p>
          <a:p>
            <a:endParaRPr lang="fr-CA" b="1" cap="small" dirty="0">
              <a:latin typeface="Arial" panose="020B0604020202020204" pitchFamily="34" charset="0"/>
              <a:cs typeface="Arial" panose="020B0604020202020204" pitchFamily="34" charset="0"/>
            </a:endParaRPr>
          </a:p>
          <a:p>
            <a:pPr defTabSz="960681">
              <a:defRPr/>
            </a:pPr>
            <a:r>
              <a:rPr lang="fr-CA" dirty="0">
                <a:latin typeface="Arial" panose="020B0604020202020204" pitchFamily="34" charset="0"/>
                <a:ea typeface="Calibri" panose="020F0502020204030204" pitchFamily="34" charset="0"/>
                <a:cs typeface="Arial" panose="020B0604020202020204" pitchFamily="34" charset="0"/>
              </a:rPr>
              <a:t>Ce qu’il faut bien comprendre, c’est que le gouvernement fédéral et le gouvernement de chaque province exercent chacun les trois pouvoirs (législatif, exécutif et judiciaire).</a:t>
            </a: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dirty="0">
                <a:latin typeface="Arial" panose="020B0604020202020204" pitchFamily="34" charset="0"/>
                <a:ea typeface="Calibri" panose="020F0502020204030204" pitchFamily="34" charset="0"/>
                <a:cs typeface="Arial" panose="020B0604020202020204" pitchFamily="34" charset="0"/>
              </a:rPr>
              <a:t>Par contre, le gouvernement fédéral et les provinces ne travaillent généralement pas sur les mêmes sujets.</a:t>
            </a: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dirty="0">
                <a:latin typeface="Arial" panose="020B0604020202020204" pitchFamily="34" charset="0"/>
                <a:ea typeface="Calibri" panose="020F0502020204030204" pitchFamily="34" charset="0"/>
                <a:cs typeface="Arial" panose="020B0604020202020204" pitchFamily="34" charset="0"/>
              </a:rPr>
              <a:t>Par exemple, le Fédéral s’occupe :</a:t>
            </a:r>
          </a:p>
          <a:p>
            <a:pPr marL="180128" indent="-180128" defTabSz="960681">
              <a:buFont typeface="Arial" panose="020B0604020202020204" pitchFamily="34" charset="0"/>
              <a:buChar char="•"/>
              <a:defRPr/>
            </a:pPr>
            <a:r>
              <a:rPr lang="fr-CA" dirty="0">
                <a:latin typeface="Arial" panose="020B0604020202020204" pitchFamily="34" charset="0"/>
                <a:ea typeface="Calibri" panose="020F0502020204030204" pitchFamily="34" charset="0"/>
                <a:cs typeface="Arial" panose="020B0604020202020204" pitchFamily="34" charset="0"/>
              </a:rPr>
              <a:t>De l’armée (nous avons une seule armée pour tout le Canada)</a:t>
            </a:r>
          </a:p>
          <a:p>
            <a:pPr marL="180128" indent="-180128" defTabSz="960681">
              <a:buFont typeface="Arial" panose="020B0604020202020204" pitchFamily="34" charset="0"/>
              <a:buChar char="•"/>
              <a:defRPr/>
            </a:pPr>
            <a:r>
              <a:rPr lang="fr-CA" dirty="0">
                <a:latin typeface="Arial" panose="020B0604020202020204" pitchFamily="34" charset="0"/>
                <a:ea typeface="Calibri" panose="020F0502020204030204" pitchFamily="34" charset="0"/>
                <a:cs typeface="Arial" panose="020B0604020202020204" pitchFamily="34" charset="0"/>
              </a:rPr>
              <a:t>Des banques (nous avons la même monnaie partout au Canada)</a:t>
            </a:r>
          </a:p>
          <a:p>
            <a:pPr marL="180128" indent="-180128" defTabSz="960681">
              <a:buFont typeface="Arial" panose="020B0604020202020204" pitchFamily="34" charset="0"/>
              <a:buChar char="•"/>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dirty="0">
                <a:latin typeface="Arial" panose="020B0604020202020204" pitchFamily="34" charset="0"/>
                <a:ea typeface="Calibri" panose="020F0502020204030204" pitchFamily="34" charset="0"/>
                <a:cs typeface="Arial" panose="020B0604020202020204" pitchFamily="34" charset="0"/>
              </a:rPr>
              <a:t>Le Provincial s’occupe par exemple :</a:t>
            </a:r>
          </a:p>
          <a:p>
            <a:pPr marL="180128" indent="-180128" defTabSz="960681">
              <a:buFont typeface="Arial" panose="020B0604020202020204" pitchFamily="34" charset="0"/>
              <a:buChar char="•"/>
              <a:defRPr/>
            </a:pPr>
            <a:r>
              <a:rPr lang="fr-CA" dirty="0">
                <a:latin typeface="Arial" panose="020B0604020202020204" pitchFamily="34" charset="0"/>
                <a:ea typeface="Calibri" panose="020F0502020204030204" pitchFamily="34" charset="0"/>
                <a:cs typeface="Arial" panose="020B0604020202020204" pitchFamily="34" charset="0"/>
              </a:rPr>
              <a:t>Des hôpitaux</a:t>
            </a:r>
          </a:p>
          <a:p>
            <a:pPr marL="180128" indent="-180128" defTabSz="960681">
              <a:buFont typeface="Arial" panose="020B0604020202020204" pitchFamily="34" charset="0"/>
              <a:buChar char="•"/>
              <a:defRPr/>
            </a:pPr>
            <a:r>
              <a:rPr lang="fr-CA" dirty="0">
                <a:latin typeface="Arial" panose="020B0604020202020204" pitchFamily="34" charset="0"/>
                <a:ea typeface="Calibri" panose="020F0502020204030204" pitchFamily="34" charset="0"/>
                <a:cs typeface="Arial" panose="020B0604020202020204" pitchFamily="34" charset="0"/>
              </a:rPr>
              <a:t>Des écoles</a:t>
            </a:r>
          </a:p>
          <a:p>
            <a:pPr defTabSz="960681">
              <a:defRPr/>
            </a:pPr>
            <a:endParaRPr lang="fr-FR"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FR"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FR" sz="900" b="1" dirty="0">
                <a:latin typeface="Arial" panose="020B0604020202020204" pitchFamily="34" charset="0"/>
                <a:ea typeface="Calibri" panose="020F0502020204030204" pitchFamily="34" charset="0"/>
                <a:cs typeface="Arial" panose="020B0604020202020204" pitchFamily="34" charset="0"/>
              </a:rPr>
              <a:t>SOURCES :</a:t>
            </a:r>
          </a:p>
          <a:p>
            <a:pPr marL="171450" indent="-171450" defTabSz="960681">
              <a:buFont typeface="Arial" panose="020B0604020202020204" pitchFamily="34" charset="0"/>
              <a:buChar char="•"/>
              <a:defRPr/>
            </a:pPr>
            <a:r>
              <a:rPr lang="fr-CA" sz="900" i="1" dirty="0">
                <a:latin typeface="Arial" panose="020B0604020202020204" pitchFamily="34" charset="0"/>
                <a:cs typeface="Arial" panose="020B0604020202020204" pitchFamily="34" charset="0"/>
              </a:rPr>
              <a:t>Loi constitutionnelle de 1867 </a:t>
            </a:r>
            <a:r>
              <a:rPr lang="fr-CA" sz="900" dirty="0">
                <a:latin typeface="Arial" panose="020B0604020202020204" pitchFamily="34" charset="0"/>
                <a:cs typeface="Arial" panose="020B0604020202020204" pitchFamily="34" charset="0"/>
              </a:rPr>
              <a:t>(R-U), 30 &amp; 31 </a:t>
            </a:r>
            <a:r>
              <a:rPr lang="fr-CA" sz="900" dirty="0" err="1">
                <a:latin typeface="Arial" panose="020B0604020202020204" pitchFamily="34" charset="0"/>
                <a:cs typeface="Arial" panose="020B0604020202020204" pitchFamily="34" charset="0"/>
              </a:rPr>
              <a:t>Vict</a:t>
            </a:r>
            <a:r>
              <a:rPr lang="fr-CA" sz="900" dirty="0">
                <a:latin typeface="Arial" panose="020B0604020202020204" pitchFamily="34" charset="0"/>
                <a:cs typeface="Arial" panose="020B0604020202020204" pitchFamily="34" charset="0"/>
              </a:rPr>
              <a:t>, c 3, reproduite dans LRC 1985, annexe II, n°5, art 91 (7) (15), 92 (7) et 93. </a:t>
            </a:r>
          </a:p>
          <a:p>
            <a:pPr marL="171450" indent="-171450" defTabSz="960681">
              <a:buFont typeface="Arial" panose="020B0604020202020204" pitchFamily="34" charset="0"/>
              <a:buChar char="•"/>
              <a:defRPr/>
            </a:pPr>
            <a:endParaRPr lang="fr-CA" sz="900" dirty="0">
              <a:latin typeface="Arial" panose="020B0604020202020204" pitchFamily="34" charset="0"/>
              <a:ea typeface="Calibri" panose="020F050202020403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16</a:t>
            </a:fld>
            <a:endParaRPr lang="fr-CA"/>
          </a:p>
        </p:txBody>
      </p:sp>
    </p:spTree>
    <p:extLst>
      <p:ext uri="{BB962C8B-B14F-4D97-AF65-F5344CB8AC3E}">
        <p14:creationId xmlns:p14="http://schemas.microsoft.com/office/powerpoint/2010/main" val="2806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100" b="1" dirty="0">
                <a:latin typeface="Arial" panose="020B0604020202020204" pitchFamily="34" charset="0"/>
                <a:ea typeface="Calibri" panose="020F0502020204030204" pitchFamily="34" charset="0"/>
                <a:cs typeface="Arial" panose="020B0604020202020204" pitchFamily="34" charset="0"/>
              </a:rPr>
              <a:t>INFORMATIONS À TRANSMETTRE AUX ÉLÈVES</a:t>
            </a:r>
          </a:p>
          <a:p>
            <a:endParaRPr lang="fr-CA" sz="1100" b="1" dirty="0">
              <a:latin typeface="Arial" panose="020B0604020202020204" pitchFamily="34" charset="0"/>
              <a:ea typeface="Calibri" panose="020F0502020204030204" pitchFamily="34" charset="0"/>
              <a:cs typeface="Arial" panose="020B0604020202020204" pitchFamily="34" charset="0"/>
            </a:endParaRPr>
          </a:p>
          <a:p>
            <a:r>
              <a:rPr lang="fr-CA" sz="1100" b="1" dirty="0">
                <a:latin typeface="Arial" panose="020B0604020202020204" pitchFamily="34" charset="0"/>
                <a:ea typeface="Calibri" panose="020F0502020204030204" pitchFamily="34" charset="0"/>
                <a:cs typeface="Arial" panose="020B0604020202020204" pitchFamily="34" charset="0"/>
              </a:rPr>
              <a:t>Pouvoir législatif</a:t>
            </a:r>
            <a:endParaRPr lang="fr-CA" sz="1100" dirty="0">
              <a:latin typeface="Arial" panose="020B0604020202020204" pitchFamily="34" charset="0"/>
              <a:ea typeface="Calibri" panose="020F0502020204030204" pitchFamily="34" charset="0"/>
              <a:cs typeface="Arial" panose="020B0604020202020204" pitchFamily="34" charset="0"/>
            </a:endParaRPr>
          </a:p>
          <a:p>
            <a:pPr marL="182073" indent="-182073">
              <a:buFont typeface="Wingdings" panose="05000000000000000000" pitchFamily="2" charset="2"/>
              <a:buChar char="q"/>
            </a:pPr>
            <a:r>
              <a:rPr lang="fr-CA" sz="1100" dirty="0">
                <a:latin typeface="Arial" panose="020B0604020202020204" pitchFamily="34" charset="0"/>
                <a:ea typeface="Calibri" panose="020F0502020204030204" pitchFamily="34" charset="0"/>
                <a:cs typeface="Arial" panose="020B0604020202020204" pitchFamily="34" charset="0"/>
              </a:rPr>
              <a:t>Il </a:t>
            </a:r>
            <a:r>
              <a:rPr lang="fr-CA" sz="1100" b="1" i="1" dirty="0">
                <a:latin typeface="Arial" panose="020B0604020202020204" pitchFamily="34" charset="0"/>
                <a:ea typeface="Calibri" panose="020F0502020204030204" pitchFamily="34" charset="0"/>
                <a:cs typeface="Arial" panose="020B0604020202020204" pitchFamily="34" charset="0"/>
              </a:rPr>
              <a:t>crée </a:t>
            </a:r>
            <a:r>
              <a:rPr lang="fr-CA" sz="1100" dirty="0">
                <a:latin typeface="Arial" panose="020B0604020202020204" pitchFamily="34" charset="0"/>
                <a:ea typeface="Calibri" panose="020F0502020204030204" pitchFamily="34" charset="0"/>
                <a:cs typeface="Arial" panose="020B0604020202020204" pitchFamily="34" charset="0"/>
              </a:rPr>
              <a:t>les lois.</a:t>
            </a:r>
          </a:p>
          <a:p>
            <a:pPr marL="182073" indent="-182073">
              <a:buFont typeface="Wingdings" panose="05000000000000000000" pitchFamily="2" charset="2"/>
              <a:buChar char="q"/>
            </a:pPr>
            <a:r>
              <a:rPr lang="fr-CA" sz="1100" dirty="0">
                <a:latin typeface="Arial" panose="020B0604020202020204" pitchFamily="34" charset="0"/>
                <a:ea typeface="Calibri" panose="020F0502020204030204" pitchFamily="34" charset="0"/>
                <a:cs typeface="Arial" panose="020B0604020202020204" pitchFamily="34" charset="0"/>
              </a:rPr>
              <a:t>Ce pouvoir est </a:t>
            </a:r>
            <a:r>
              <a:rPr lang="fr-CA" sz="1100" dirty="0">
                <a:solidFill>
                  <a:srgbClr val="000000"/>
                </a:solidFill>
                <a:latin typeface="Arial" panose="020B0604020202020204" pitchFamily="34" charset="0"/>
                <a:ea typeface="Calibri" panose="020F0502020204030204" pitchFamily="34" charset="0"/>
                <a:cs typeface="Arial" panose="020B0604020202020204" pitchFamily="34" charset="0"/>
              </a:rPr>
              <a:t>exercé</a:t>
            </a:r>
            <a:r>
              <a:rPr lang="fr-CA" sz="1100" dirty="0">
                <a:latin typeface="Arial" panose="020B0604020202020204" pitchFamily="34" charset="0"/>
                <a:ea typeface="Calibri" panose="020F0502020204030204" pitchFamily="34" charset="0"/>
                <a:cs typeface="Arial" panose="020B0604020202020204" pitchFamily="34" charset="0"/>
              </a:rPr>
              <a:t> par les </a:t>
            </a:r>
            <a:r>
              <a:rPr lang="fr-CA" sz="1100" b="1" dirty="0">
                <a:latin typeface="Arial" panose="020B0604020202020204" pitchFamily="34" charset="0"/>
                <a:ea typeface="Calibri" panose="020F0502020204030204" pitchFamily="34" charset="0"/>
                <a:cs typeface="Arial" panose="020B0604020202020204" pitchFamily="34" charset="0"/>
              </a:rPr>
              <a:t>députés élus</a:t>
            </a:r>
            <a:r>
              <a:rPr lang="fr-CA" sz="1100" dirty="0">
                <a:latin typeface="Arial" panose="020B0604020202020204" pitchFamily="34" charset="0"/>
                <a:ea typeface="Calibri" panose="020F0502020204030204" pitchFamily="34" charset="0"/>
                <a:cs typeface="Arial" panose="020B0604020202020204" pitchFamily="34" charset="0"/>
              </a:rPr>
              <a:t> </a:t>
            </a:r>
            <a:r>
              <a:rPr lang="fr-CA" sz="1100" b="1" dirty="0">
                <a:latin typeface="Arial" panose="020B0604020202020204" pitchFamily="34" charset="0"/>
                <a:ea typeface="Calibri" panose="020F0502020204030204" pitchFamily="34" charset="0"/>
                <a:cs typeface="Arial" panose="020B0604020202020204" pitchFamily="34" charset="0"/>
              </a:rPr>
              <a:t>de tous les partis</a:t>
            </a:r>
            <a:r>
              <a:rPr lang="fr-CA" sz="1100" dirty="0">
                <a:latin typeface="Arial" panose="020B0604020202020204" pitchFamily="34" charset="0"/>
                <a:ea typeface="Calibri" panose="020F0502020204030204" pitchFamily="34" charset="0"/>
                <a:cs typeface="Arial" panose="020B0604020202020204" pitchFamily="34" charset="0"/>
              </a:rPr>
              <a:t>. Tout d’abord, des projets de loi sont rédigés. </a:t>
            </a:r>
            <a:br>
              <a:rPr lang="fr-CA" sz="1100" dirty="0">
                <a:latin typeface="Arial" panose="020B0604020202020204" pitchFamily="34" charset="0"/>
                <a:ea typeface="Calibri" panose="020F0502020204030204" pitchFamily="34" charset="0"/>
                <a:cs typeface="Arial" panose="020B0604020202020204" pitchFamily="34" charset="0"/>
              </a:rPr>
            </a:br>
            <a:r>
              <a:rPr lang="fr-CA" sz="1100" dirty="0">
                <a:latin typeface="Arial" panose="020B0604020202020204" pitchFamily="34" charset="0"/>
                <a:ea typeface="Calibri" panose="020F0502020204030204" pitchFamily="34" charset="0"/>
                <a:cs typeface="Arial" panose="020B0604020202020204" pitchFamily="34" charset="0"/>
              </a:rPr>
              <a:t>Puis, les députés débattent et votent sur ces projets. Un projet de loi deviendra une véritable loi si la </a:t>
            </a:r>
            <a:r>
              <a:rPr lang="fr-CA" sz="1100" b="1" dirty="0">
                <a:latin typeface="Arial" panose="020B0604020202020204" pitchFamily="34" charset="0"/>
                <a:ea typeface="Calibri" panose="020F0502020204030204" pitchFamily="34" charset="0"/>
                <a:cs typeface="Arial" panose="020B0604020202020204" pitchFamily="34" charset="0"/>
              </a:rPr>
              <a:t>majorité</a:t>
            </a:r>
            <a:r>
              <a:rPr lang="fr-CA" sz="1100" dirty="0">
                <a:latin typeface="Arial" panose="020B0604020202020204" pitchFamily="34" charset="0"/>
                <a:ea typeface="Calibri" panose="020F0502020204030204" pitchFamily="34" charset="0"/>
                <a:cs typeface="Arial" panose="020B0604020202020204" pitchFamily="34" charset="0"/>
              </a:rPr>
              <a:t> des députés votent en sa faveur. </a:t>
            </a:r>
          </a:p>
          <a:p>
            <a:pPr marL="849675" lvl="1" indent="-364147">
              <a:buFont typeface="Wingdings" panose="05000000000000000000" pitchFamily="2" charset="2"/>
              <a:buChar char="v"/>
            </a:pPr>
            <a:r>
              <a:rPr lang="fr-CA" sz="1100" b="1" dirty="0">
                <a:latin typeface="Arial" panose="020B0604020202020204" pitchFamily="34" charset="0"/>
                <a:cs typeface="Arial" panose="020B0604020202020204" pitchFamily="34" charset="0"/>
              </a:rPr>
              <a:t>Canada</a:t>
            </a:r>
            <a:br>
              <a:rPr lang="fr-CA" sz="1100" b="1" dirty="0">
                <a:latin typeface="Arial" panose="020B0604020202020204" pitchFamily="34" charset="0"/>
                <a:cs typeface="Arial" panose="020B0604020202020204" pitchFamily="34" charset="0"/>
              </a:rPr>
            </a:br>
            <a:r>
              <a:rPr lang="fr-CA" sz="1100" dirty="0">
                <a:latin typeface="Arial" panose="020B0604020202020204" pitchFamily="34" charset="0"/>
                <a:cs typeface="Arial" panose="020B0604020202020204" pitchFamily="34" charset="0"/>
              </a:rPr>
              <a:t>Les lois sont votées à la Chambre des communes et au Sénat situés à Ottawa.   </a:t>
            </a:r>
          </a:p>
          <a:p>
            <a:pPr marL="849675" lvl="1" indent="-364147">
              <a:buFont typeface="Wingdings" panose="05000000000000000000" pitchFamily="2" charset="2"/>
              <a:buChar char="v"/>
            </a:pPr>
            <a:endParaRPr lang="fr-CA" sz="1100" dirty="0">
              <a:latin typeface="Arial" panose="020B0604020202020204" pitchFamily="34" charset="0"/>
              <a:cs typeface="Arial" panose="020B0604020202020204" pitchFamily="34" charset="0"/>
            </a:endParaRPr>
          </a:p>
          <a:p>
            <a:pPr marL="849675" lvl="1" indent="-364147">
              <a:buFont typeface="Wingdings" panose="05000000000000000000" pitchFamily="2" charset="2"/>
              <a:buChar char="v"/>
            </a:pPr>
            <a:r>
              <a:rPr lang="fr-CA" sz="1100" b="1" dirty="0">
                <a:latin typeface="Arial" panose="020B0604020202020204" pitchFamily="34" charset="0"/>
                <a:cs typeface="Arial" panose="020B0604020202020204" pitchFamily="34" charset="0"/>
              </a:rPr>
              <a:t>Québec</a:t>
            </a:r>
            <a:br>
              <a:rPr lang="fr-CA" sz="1100" b="1" dirty="0">
                <a:latin typeface="Arial" panose="020B0604020202020204" pitchFamily="34" charset="0"/>
                <a:cs typeface="Arial" panose="020B0604020202020204" pitchFamily="34" charset="0"/>
              </a:rPr>
            </a:br>
            <a:r>
              <a:rPr lang="fr-CA" sz="1100" dirty="0">
                <a:latin typeface="Arial" panose="020B0604020202020204" pitchFamily="34" charset="0"/>
                <a:cs typeface="Arial" panose="020B0604020202020204" pitchFamily="34" charset="0"/>
              </a:rPr>
              <a:t>Les lois sont votées à l'Assemblée nationale située à Québec. </a:t>
            </a:r>
          </a:p>
          <a:p>
            <a:pPr marL="485528"/>
            <a:r>
              <a:rPr lang="fr-CA" sz="1100" b="1" dirty="0">
                <a:latin typeface="Arial" panose="020B0604020202020204" pitchFamily="34" charset="0"/>
                <a:ea typeface="Calibri" panose="020F0502020204030204" pitchFamily="34" charset="0"/>
                <a:cs typeface="Arial" panose="020B0604020202020204" pitchFamily="34" charset="0"/>
              </a:rPr>
              <a:t> </a:t>
            </a:r>
            <a:endParaRPr lang="fr-CA" sz="1100" dirty="0">
              <a:latin typeface="Arial" panose="020B0604020202020204" pitchFamily="34" charset="0"/>
              <a:ea typeface="Calibri" panose="020F0502020204030204" pitchFamily="34" charset="0"/>
              <a:cs typeface="Arial" panose="020B0604020202020204" pitchFamily="34" charset="0"/>
            </a:endParaRPr>
          </a:p>
          <a:p>
            <a:r>
              <a:rPr lang="fr-CA" sz="1100" b="1" dirty="0">
                <a:latin typeface="Arial" panose="020B0604020202020204" pitchFamily="34" charset="0"/>
                <a:cs typeface="Arial" panose="020B0604020202020204" pitchFamily="34" charset="0"/>
              </a:rPr>
              <a:t>INFORMATIONS FACULTATIVES </a:t>
            </a:r>
            <a:endParaRPr lang="fr-CA"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 </a:t>
            </a:r>
          </a:p>
          <a:p>
            <a:r>
              <a:rPr lang="fr-CA" sz="1100" b="1" dirty="0">
                <a:latin typeface="Arial" panose="020B0604020202020204" pitchFamily="34" charset="0"/>
                <a:cs typeface="Arial" panose="020B0604020202020204" pitchFamily="34" charset="0"/>
              </a:rPr>
              <a:t>Sénat</a:t>
            </a:r>
            <a:endParaRPr lang="fr-CA" sz="11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en-CA" sz="1100" dirty="0">
                <a:latin typeface="Arial" panose="020B0604020202020204" pitchFamily="34" charset="0"/>
                <a:cs typeface="Arial" panose="020B0604020202020204" pitchFamily="34" charset="0"/>
              </a:rPr>
              <a:t>Le </a:t>
            </a:r>
            <a:r>
              <a:rPr lang="en-CA" sz="1100" dirty="0" err="1">
                <a:latin typeface="Arial" panose="020B0604020202020204" pitchFamily="34" charset="0"/>
                <a:cs typeface="Arial" panose="020B0604020202020204" pitchFamily="34" charset="0"/>
              </a:rPr>
              <a:t>Sénat</a:t>
            </a:r>
            <a:r>
              <a:rPr lang="en-CA" sz="1100" baseline="0" dirty="0">
                <a:latin typeface="Arial" panose="020B0604020202020204" pitchFamily="34" charset="0"/>
                <a:cs typeface="Arial" panose="020B0604020202020204" pitchFamily="34" charset="0"/>
              </a:rPr>
              <a:t> </a:t>
            </a:r>
            <a:r>
              <a:rPr lang="en-CA" sz="1100" baseline="0" dirty="0" err="1">
                <a:latin typeface="Arial" panose="020B0604020202020204" pitchFamily="34" charset="0"/>
                <a:cs typeface="Arial" panose="020B0604020202020204" pitchFamily="34" charset="0"/>
              </a:rPr>
              <a:t>est</a:t>
            </a:r>
            <a:r>
              <a:rPr lang="en-CA" sz="1100" baseline="0" dirty="0">
                <a:latin typeface="Arial" panose="020B0604020202020204" pitchFamily="34" charset="0"/>
                <a:cs typeface="Arial" panose="020B0604020202020204" pitchFamily="34" charset="0"/>
              </a:rPr>
              <a:t> un </a:t>
            </a:r>
            <a:r>
              <a:rPr lang="en-CA" sz="1100" baseline="0" dirty="0" err="1">
                <a:latin typeface="Arial" panose="020B0604020202020204" pitchFamily="34" charset="0"/>
                <a:cs typeface="Arial" panose="020B0604020202020204" pitchFamily="34" charset="0"/>
              </a:rPr>
              <a:t>organe</a:t>
            </a:r>
            <a:r>
              <a:rPr lang="en-CA" sz="1100" baseline="0" dirty="0">
                <a:latin typeface="Arial" panose="020B0604020202020204" pitchFamily="34" charset="0"/>
                <a:cs typeface="Arial" panose="020B0604020202020204" pitchFamily="34" charset="0"/>
              </a:rPr>
              <a:t> </a:t>
            </a:r>
            <a:r>
              <a:rPr lang="en-CA" sz="1100" baseline="0" dirty="0" err="1">
                <a:latin typeface="Arial" panose="020B0604020202020204" pitchFamily="34" charset="0"/>
                <a:cs typeface="Arial" panose="020B0604020202020204" pitchFamily="34" charset="0"/>
              </a:rPr>
              <a:t>décisionnel</a:t>
            </a:r>
            <a:r>
              <a:rPr lang="en-CA" sz="1100" baseline="0" dirty="0">
                <a:latin typeface="Arial" panose="020B0604020202020204" pitchFamily="34" charset="0"/>
                <a:cs typeface="Arial" panose="020B0604020202020204" pitchFamily="34" charset="0"/>
              </a:rPr>
              <a:t> qui </a:t>
            </a:r>
            <a:r>
              <a:rPr lang="en-CA" sz="1100" baseline="0" dirty="0" err="1">
                <a:latin typeface="Arial" panose="020B0604020202020204" pitchFamily="34" charset="0"/>
                <a:cs typeface="Arial" panose="020B0604020202020204" pitchFamily="34" charset="0"/>
              </a:rPr>
              <a:t>n’existe</a:t>
            </a:r>
            <a:r>
              <a:rPr lang="en-CA" sz="1100" baseline="0" dirty="0">
                <a:latin typeface="Arial" panose="020B0604020202020204" pitchFamily="34" charset="0"/>
                <a:cs typeface="Arial" panose="020B0604020202020204" pitchFamily="34" charset="0"/>
              </a:rPr>
              <a:t> </a:t>
            </a:r>
            <a:r>
              <a:rPr lang="en-CA" sz="1100" baseline="0" dirty="0" err="1">
                <a:latin typeface="Arial" panose="020B0604020202020204" pitchFamily="34" charset="0"/>
                <a:cs typeface="Arial" panose="020B0604020202020204" pitchFamily="34" charset="0"/>
              </a:rPr>
              <a:t>qu’au</a:t>
            </a:r>
            <a:r>
              <a:rPr lang="en-CA" sz="1100" baseline="0" dirty="0">
                <a:latin typeface="Arial" panose="020B0604020202020204" pitchFamily="34" charset="0"/>
                <a:cs typeface="Arial" panose="020B0604020202020204" pitchFamily="34" charset="0"/>
              </a:rPr>
              <a:t> </a:t>
            </a:r>
            <a:r>
              <a:rPr lang="en-CA" sz="1100" baseline="0" dirty="0" err="1">
                <a:latin typeface="Arial" panose="020B0604020202020204" pitchFamily="34" charset="0"/>
                <a:cs typeface="Arial" panose="020B0604020202020204" pitchFamily="34" charset="0"/>
              </a:rPr>
              <a:t>niveau</a:t>
            </a:r>
            <a:r>
              <a:rPr lang="en-CA" sz="1100" baseline="0" dirty="0">
                <a:latin typeface="Arial" panose="020B0604020202020204" pitchFamily="34" charset="0"/>
                <a:cs typeface="Arial" panose="020B0604020202020204" pitchFamily="34" charset="0"/>
              </a:rPr>
              <a:t> </a:t>
            </a:r>
            <a:r>
              <a:rPr lang="en-CA" sz="1100" baseline="0" dirty="0" err="1">
                <a:latin typeface="Arial" panose="020B0604020202020204" pitchFamily="34" charset="0"/>
                <a:cs typeface="Arial" panose="020B0604020202020204" pitchFamily="34" charset="0"/>
              </a:rPr>
              <a:t>fédéral</a:t>
            </a:r>
            <a:r>
              <a:rPr lang="en-CA" sz="1100" baseline="0" dirty="0">
                <a:latin typeface="Arial" panose="020B0604020202020204" pitchFamily="34" charset="0"/>
                <a:cs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fr-CA" sz="1100" dirty="0">
                <a:latin typeface="Arial" panose="020B0604020202020204" pitchFamily="34" charset="0"/>
                <a:cs typeface="Arial" panose="020B0604020202020204" pitchFamily="34" charset="0"/>
              </a:rPr>
              <a:t>Les sénateurs sont nommés par le gouverneur général, sous la recommandation du premier ministre du Canada. </a:t>
            </a:r>
          </a:p>
          <a:p>
            <a:pPr marL="182073" indent="-182073">
              <a:buFont typeface="Wingdings" panose="05000000000000000000" pitchFamily="2" charset="2"/>
              <a:buChar char="q"/>
            </a:pPr>
            <a:r>
              <a:rPr lang="fr-CA" sz="1100" dirty="0">
                <a:latin typeface="Arial" panose="020B0604020202020204" pitchFamily="34" charset="0"/>
                <a:cs typeface="Arial" panose="020B0604020202020204" pitchFamily="34" charset="0"/>
              </a:rPr>
              <a:t>Le principal rôle du Sénat est d’étudier et de débattre des projets de lois proposés par la Chambre des communes. Pour devenir une véritable loi, le projet doit être adopté par la Chambre des communes et le Sénat, puis sanctionné par le gouverneur général.</a:t>
            </a:r>
          </a:p>
          <a:p>
            <a:pPr marL="182073" indent="-182073">
              <a:buFont typeface="Wingdings" panose="05000000000000000000" pitchFamily="2" charset="2"/>
              <a:buChar char="q"/>
            </a:pPr>
            <a:r>
              <a:rPr lang="fr-CA" sz="1100" dirty="0">
                <a:latin typeface="Arial" panose="020B0604020202020204" pitchFamily="34" charset="0"/>
                <a:cs typeface="Arial" panose="020B0604020202020204" pitchFamily="34" charset="0"/>
              </a:rPr>
              <a:t>Dans la pratique, il est très rare que le Sénat refuse un projet de loi. </a:t>
            </a:r>
          </a:p>
          <a:p>
            <a:pPr marL="639273" lvl="1" indent="-182073">
              <a:buFont typeface="Wingdings" panose="05000000000000000000" pitchFamily="2" charset="2"/>
              <a:buChar char="ü"/>
            </a:pPr>
            <a:r>
              <a:rPr lang="fr-FR" sz="1100" dirty="0">
                <a:latin typeface="Arial" panose="020B0604020202020204" pitchFamily="34" charset="0"/>
                <a:cs typeface="Arial" panose="020B0604020202020204" pitchFamily="34" charset="0"/>
              </a:rPr>
              <a:t>Par exemple, en 1991,</a:t>
            </a:r>
            <a:r>
              <a:rPr lang="fr-FR" sz="1100" baseline="0" dirty="0">
                <a:latin typeface="Arial" panose="020B0604020202020204" pitchFamily="34" charset="0"/>
                <a:cs typeface="Arial" panose="020B0604020202020204" pitchFamily="34" charset="0"/>
              </a:rPr>
              <a:t> </a:t>
            </a:r>
            <a:r>
              <a:rPr lang="fr-FR" sz="1100" dirty="0">
                <a:latin typeface="Arial" panose="020B0604020202020204" pitchFamily="34" charset="0"/>
                <a:cs typeface="Arial" panose="020B0604020202020204" pitchFamily="34" charset="0"/>
              </a:rPr>
              <a:t>le sénat a refusé l’adoption du controversé</a:t>
            </a:r>
            <a:r>
              <a:rPr lang="fr-FR" sz="1100" baseline="0" dirty="0">
                <a:latin typeface="Arial" panose="020B0604020202020204" pitchFamily="34" charset="0"/>
                <a:cs typeface="Arial" panose="020B0604020202020204" pitchFamily="34" charset="0"/>
              </a:rPr>
              <a:t> projet de loi C-43 concernant l’avortement rédigé suite à l’affaire </a:t>
            </a:r>
            <a:r>
              <a:rPr lang="fr-FR" sz="1100" i="1" baseline="0" dirty="0">
                <a:latin typeface="Arial" panose="020B0604020202020204" pitchFamily="34" charset="0"/>
                <a:cs typeface="Arial" panose="020B0604020202020204" pitchFamily="34" charset="0"/>
              </a:rPr>
              <a:t>Daigle</a:t>
            </a:r>
            <a:r>
              <a:rPr lang="fr-FR" sz="1100" baseline="0" dirty="0">
                <a:latin typeface="Arial" panose="020B0604020202020204" pitchFamily="34" charset="0"/>
                <a:cs typeface="Arial" panose="020B0604020202020204" pitchFamily="34" charset="0"/>
              </a:rPr>
              <a:t> c. </a:t>
            </a:r>
            <a:r>
              <a:rPr lang="fr-FR" sz="1100" i="1" baseline="0" dirty="0">
                <a:latin typeface="Arial" panose="020B0604020202020204" pitchFamily="34" charset="0"/>
                <a:cs typeface="Arial" panose="020B0604020202020204" pitchFamily="34" charset="0"/>
              </a:rPr>
              <a:t>Tremblay</a:t>
            </a:r>
            <a:r>
              <a:rPr lang="fr-FR" sz="1100" baseline="0" dirty="0">
                <a:latin typeface="Arial" panose="020B0604020202020204" pitchFamily="34" charset="0"/>
                <a:cs typeface="Arial" panose="020B0604020202020204" pitchFamily="34" charset="0"/>
              </a:rPr>
              <a:t>. </a:t>
            </a:r>
            <a:endParaRPr lang="fr-CA" sz="1100" dirty="0">
              <a:latin typeface="Arial" panose="020B0604020202020204" pitchFamily="34" charset="0"/>
              <a:cs typeface="Arial" panose="020B0604020202020204" pitchFamily="34" charset="0"/>
            </a:endParaRPr>
          </a:p>
          <a:p>
            <a:r>
              <a:rPr lang="fr-CA" sz="1100" dirty="0">
                <a:latin typeface="Arial" panose="020B0604020202020204" pitchFamily="34" charset="0"/>
                <a:cs typeface="Arial" panose="020B0604020202020204" pitchFamily="34" charset="0"/>
              </a:rPr>
              <a:t> </a:t>
            </a:r>
          </a:p>
          <a:p>
            <a:r>
              <a:rPr lang="fr-CA" sz="1100" b="1" dirty="0">
                <a:latin typeface="Arial" panose="020B0604020202020204" pitchFamily="34" charset="0"/>
                <a:cs typeface="Arial" panose="020B0604020202020204" pitchFamily="34" charset="0"/>
              </a:rPr>
              <a:t>NOTES AUX ENSEIGNANTS</a:t>
            </a:r>
            <a:endParaRPr lang="fr-CA" sz="1100" dirty="0">
              <a:latin typeface="Arial" panose="020B0604020202020204" pitchFamily="34" charset="0"/>
              <a:cs typeface="Arial" panose="020B0604020202020204" pitchFamily="34" charset="0"/>
            </a:endParaRPr>
          </a:p>
          <a:p>
            <a:r>
              <a:rPr lang="fr-CA" sz="1100" dirty="0">
                <a:latin typeface="Arial" panose="020B0604020202020204" pitchFamily="34" charset="0"/>
                <a:ea typeface="Calibri" panose="020F0502020204030204" pitchFamily="34" charset="0"/>
                <a:cs typeface="Arial" panose="020B0604020202020204" pitchFamily="34" charset="0"/>
              </a:rPr>
              <a:t>Pour en savoir plus sur le processus d’adoption des lois, vous pouvez lire l’article « L’adoption d’une loi » sur le site d’Éducaloi : www.educaloi.qc.ca/jeunesse/capsules/ladoption-dune-loi</a:t>
            </a:r>
            <a:endParaRPr lang="fr-CA" sz="1100" dirty="0">
              <a:latin typeface="Arial" panose="020B0604020202020204" pitchFamily="34" charset="0"/>
              <a:ea typeface="Calibri" panose="020F0502020204030204" pitchFamily="34" charset="0"/>
              <a:cs typeface="Times New Roman" panose="02020603050405020304" pitchFamily="18" charset="0"/>
            </a:endParaRPr>
          </a:p>
          <a:p>
            <a:endParaRPr lang="fr-FR" sz="800" b="1" dirty="0">
              <a:latin typeface="Arial" panose="020B0604020202020204" pitchFamily="34" charset="0"/>
              <a:ea typeface="Calibri" panose="020F0502020204030204" pitchFamily="34" charset="0"/>
              <a:cs typeface="Times New Roman" panose="02020603050405020304" pitchFamily="18" charset="0"/>
            </a:endParaRPr>
          </a:p>
          <a:p>
            <a:endParaRPr lang="fr-CA" sz="800" b="1" dirty="0">
              <a:latin typeface="Arial" panose="020B0604020202020204" pitchFamily="34" charset="0"/>
              <a:ea typeface="Calibri" panose="020F0502020204030204" pitchFamily="34" charset="0"/>
              <a:cs typeface="Times New Roman" panose="02020603050405020304" pitchFamily="18" charset="0"/>
            </a:endParaRPr>
          </a:p>
          <a:p>
            <a:r>
              <a:rPr lang="fr-CA" sz="800" b="1" dirty="0">
                <a:latin typeface="Arial" panose="020B0604020202020204" pitchFamily="34" charset="0"/>
                <a:ea typeface="Calibri" panose="020F0502020204030204" pitchFamily="34" charset="0"/>
                <a:cs typeface="Times New Roman" panose="02020603050405020304" pitchFamily="18" charset="0"/>
              </a:rPr>
              <a:t>SOURCES</a:t>
            </a:r>
          </a:p>
          <a:p>
            <a:pPr marL="182073" indent="-182073">
              <a:buFont typeface="Arial" panose="020B0604020202020204" pitchFamily="34" charset="0"/>
              <a:buChar char="•"/>
            </a:pPr>
            <a:r>
              <a:rPr lang="fr-CA" sz="800" i="1" dirty="0">
                <a:latin typeface="Arial" panose="020B0604020202020204" pitchFamily="34" charset="0"/>
                <a:ea typeface="Calibri" panose="020F0502020204030204" pitchFamily="34" charset="0"/>
                <a:cs typeface="Times New Roman" panose="02020603050405020304" pitchFamily="18" charset="0"/>
              </a:rPr>
              <a:t>Loi constitutionnelle de 1867</a:t>
            </a:r>
            <a:r>
              <a:rPr lang="fr-CA" sz="800" dirty="0">
                <a:latin typeface="Arial" panose="020B0604020202020204" pitchFamily="34" charset="0"/>
                <a:ea typeface="Calibri" panose="020F0502020204030204" pitchFamily="34" charset="0"/>
                <a:cs typeface="Times New Roman" panose="02020603050405020304" pitchFamily="18" charset="0"/>
              </a:rPr>
              <a:t>, art. 17, 21 et </a:t>
            </a:r>
            <a:r>
              <a:rPr lang="fr-CA" sz="800" dirty="0" err="1">
                <a:latin typeface="Arial" panose="020B0604020202020204" pitchFamily="34" charset="0"/>
                <a:ea typeface="Calibri" panose="020F0502020204030204" pitchFamily="34" charset="0"/>
                <a:cs typeface="Times New Roman" panose="02020603050405020304" pitchFamily="18" charset="0"/>
              </a:rPr>
              <a:t>suiv</a:t>
            </a:r>
            <a:r>
              <a:rPr lang="fr-CA" sz="800" dirty="0">
                <a:latin typeface="Arial" panose="020B0604020202020204" pitchFamily="34" charset="0"/>
                <a:ea typeface="Calibri" panose="020F0502020204030204" pitchFamily="34" charset="0"/>
                <a:cs typeface="Times New Roman" panose="02020603050405020304" pitchFamily="18" charset="0"/>
              </a:rPr>
              <a:t>., 37 et </a:t>
            </a:r>
            <a:r>
              <a:rPr lang="fr-CA" sz="800" dirty="0" err="1">
                <a:latin typeface="Arial" panose="020B0604020202020204" pitchFamily="34" charset="0"/>
                <a:ea typeface="Calibri" panose="020F0502020204030204" pitchFamily="34" charset="0"/>
                <a:cs typeface="Times New Roman" panose="02020603050405020304" pitchFamily="18" charset="0"/>
              </a:rPr>
              <a:t>suiv</a:t>
            </a:r>
            <a:r>
              <a:rPr lang="fr-CA" sz="800" dirty="0">
                <a:latin typeface="Arial" panose="020B0604020202020204" pitchFamily="34" charset="0"/>
                <a:ea typeface="Calibri" panose="020F0502020204030204" pitchFamily="34" charset="0"/>
                <a:cs typeface="Times New Roman" panose="02020603050405020304" pitchFamily="18" charset="0"/>
              </a:rPr>
              <a:t>. et 49.</a:t>
            </a:r>
          </a:p>
          <a:p>
            <a:pPr marL="182073" indent="-182073" defTabSz="971057">
              <a:buFont typeface="Arial" panose="020B0604020202020204" pitchFamily="34" charset="0"/>
              <a:buChar char="•"/>
              <a:defRPr/>
            </a:pPr>
            <a:r>
              <a:rPr lang="fr-CA" sz="800" i="1" dirty="0">
                <a:solidFill>
                  <a:prstClr val="black"/>
                </a:solidFill>
                <a:latin typeface="Arial" panose="020B0604020202020204" pitchFamily="34" charset="0"/>
                <a:ea typeface="Calibri" panose="020F0502020204030204" pitchFamily="34" charset="0"/>
                <a:cs typeface="Arial" panose="020B0604020202020204" pitchFamily="34" charset="0"/>
              </a:rPr>
              <a:t>Loi sur l’Assemblée nationale</a:t>
            </a:r>
            <a:r>
              <a:rPr lang="fr-CA" sz="800" dirty="0">
                <a:solidFill>
                  <a:prstClr val="black"/>
                </a:solidFill>
                <a:latin typeface="Arial" panose="020B0604020202020204" pitchFamily="34" charset="0"/>
                <a:ea typeface="Calibri" panose="020F0502020204030204" pitchFamily="34" charset="0"/>
                <a:cs typeface="Arial" panose="020B0604020202020204" pitchFamily="34" charset="0"/>
              </a:rPr>
              <a:t>, RLRQ, A-23.1, art. 29-30.</a:t>
            </a:r>
          </a:p>
          <a:p>
            <a:pPr marL="182073" indent="-182073" defTabSz="971057">
              <a:buFont typeface="Arial" panose="020B0604020202020204" pitchFamily="34" charset="0"/>
              <a:buChar char="•"/>
              <a:defRPr/>
            </a:pPr>
            <a:r>
              <a:rPr lang="fr-CA" sz="800" i="1" dirty="0">
                <a:solidFill>
                  <a:prstClr val="black"/>
                </a:solidFill>
                <a:latin typeface="Arial" panose="020B0604020202020204" pitchFamily="34" charset="0"/>
                <a:ea typeface="Calibri" panose="020F0502020204030204" pitchFamily="34" charset="0"/>
                <a:cs typeface="Arial" panose="020B0604020202020204" pitchFamily="34" charset="0"/>
              </a:rPr>
              <a:t>Règlement de l’Assemblée nationale</a:t>
            </a:r>
            <a:r>
              <a:rPr lang="fr-CA" sz="800" dirty="0">
                <a:solidFill>
                  <a:prstClr val="black"/>
                </a:solidFill>
                <a:latin typeface="Arial" panose="020B0604020202020204" pitchFamily="34" charset="0"/>
                <a:ea typeface="Calibri" panose="020F0502020204030204" pitchFamily="34" charset="0"/>
                <a:cs typeface="Arial" panose="020B0604020202020204" pitchFamily="34" charset="0"/>
              </a:rPr>
              <a:t>, art. 219 al.1, p. 256-257 : http://www.assnat.qc.ca/fr/abc-assemblee/fondements-procedure-parlementaire/reglement-assemblee.html.</a:t>
            </a:r>
            <a:endParaRPr lang="fr-CA" sz="800" i="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800" i="1" dirty="0">
                <a:latin typeface="Arial" panose="020B0604020202020204" pitchFamily="34" charset="0"/>
                <a:ea typeface="Calibri" panose="020F0502020204030204" pitchFamily="34" charset="0"/>
                <a:cs typeface="Arial" panose="020B0604020202020204" pitchFamily="34" charset="0"/>
              </a:rPr>
              <a:t>Droit constitutionnel</a:t>
            </a:r>
            <a:r>
              <a:rPr lang="fr-CA" sz="800" dirty="0">
                <a:latin typeface="Arial" panose="020B0604020202020204" pitchFamily="34" charset="0"/>
                <a:ea typeface="Calibri" panose="020F0502020204030204" pitchFamily="34" charset="0"/>
                <a:cs typeface="Arial" panose="020B0604020202020204" pitchFamily="34" charset="0"/>
              </a:rPr>
              <a:t>, 6</a:t>
            </a:r>
            <a:r>
              <a:rPr lang="fr-CA" sz="800" baseline="30000" dirty="0">
                <a:latin typeface="Arial" panose="020B0604020202020204" pitchFamily="34" charset="0"/>
                <a:ea typeface="Calibri" panose="020F0502020204030204" pitchFamily="34" charset="0"/>
                <a:cs typeface="Arial" panose="020B0604020202020204" pitchFamily="34" charset="0"/>
              </a:rPr>
              <a:t>e</a:t>
            </a:r>
            <a:r>
              <a:rPr lang="fr-CA" sz="800" dirty="0">
                <a:latin typeface="Arial" panose="020B0604020202020204" pitchFamily="34" charset="0"/>
                <a:ea typeface="Calibri" panose="020F0502020204030204" pitchFamily="34" charset="0"/>
                <a:cs typeface="Arial" panose="020B0604020202020204" pitchFamily="34" charset="0"/>
              </a:rPr>
              <a:t> éd, Éditions Yvon Blais, Cowansville, 2014, par. II.84-II.88 et V-1.273 et </a:t>
            </a:r>
            <a:r>
              <a:rPr lang="fr-CA" sz="800" dirty="0" err="1">
                <a:latin typeface="Arial" panose="020B0604020202020204" pitchFamily="34" charset="0"/>
                <a:ea typeface="Calibri" panose="020F0502020204030204" pitchFamily="34" charset="0"/>
                <a:cs typeface="Arial" panose="020B0604020202020204" pitchFamily="34" charset="0"/>
              </a:rPr>
              <a:t>suiv</a:t>
            </a:r>
            <a:r>
              <a:rPr lang="fr-CA" sz="800" dirty="0">
                <a:latin typeface="Arial" panose="020B0604020202020204" pitchFamily="34" charset="0"/>
                <a:ea typeface="Calibri" panose="020F0502020204030204" pitchFamily="34" charset="0"/>
                <a:cs typeface="Arial" panose="020B0604020202020204" pitchFamily="34" charset="0"/>
              </a:rPr>
              <a:t>.</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Perspective Monde, </a:t>
            </a:r>
            <a:r>
              <a:rPr lang="fr-CA" sz="800" i="1" dirty="0">
                <a:latin typeface="Arial" panose="020B0604020202020204" pitchFamily="34" charset="0"/>
                <a:ea typeface="Calibri" panose="020F0502020204030204" pitchFamily="34" charset="0"/>
                <a:cs typeface="Arial" panose="020B0604020202020204" pitchFamily="34" charset="0"/>
              </a:rPr>
              <a:t>Pouvoir législatif,</a:t>
            </a:r>
            <a:r>
              <a:rPr lang="fr-CA" sz="800" dirty="0">
                <a:latin typeface="Arial" panose="020B0604020202020204" pitchFamily="34" charset="0"/>
                <a:ea typeface="Calibri" panose="020F0502020204030204" pitchFamily="34" charset="0"/>
                <a:cs typeface="Arial" panose="020B0604020202020204" pitchFamily="34" charset="0"/>
              </a:rPr>
              <a:t> École de politique appliquée, Université de Sherbrooke, en ligne : </a:t>
            </a:r>
            <a:r>
              <a:rPr lang="fr-CA" sz="800" dirty="0">
                <a:latin typeface="Arial" panose="020B0604020202020204" pitchFamily="34" charset="0"/>
                <a:ea typeface="Calibri" panose="020F0502020204030204" pitchFamily="34" charset="0"/>
                <a:cs typeface="Arial" panose="020B0604020202020204" pitchFamily="34" charset="0"/>
                <a:hlinkClick r:id="rId3"/>
              </a:rPr>
              <a:t>http://perspective.usherbrooke.ca/bilan/servlet/BMDictionnaire?iddictionnaire=1629</a:t>
            </a:r>
            <a:r>
              <a:rPr lang="fr-CA" sz="800" dirty="0">
                <a:latin typeface="Arial" panose="020B0604020202020204" pitchFamily="34" charset="0"/>
                <a:ea typeface="Calibri" panose="020F0502020204030204" pitchFamily="34" charset="0"/>
                <a:cs typeface="Arial" panose="020B0604020202020204" pitchFamily="34" charset="0"/>
              </a:rPr>
              <a:t> (consulté le 25 octobre 2016).</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Assemblée nationale</a:t>
            </a:r>
            <a:r>
              <a:rPr lang="fr-CA" sz="800" i="1" dirty="0">
                <a:latin typeface="Arial" panose="020B0604020202020204" pitchFamily="34" charset="0"/>
                <a:ea typeface="Calibri" panose="020F0502020204030204" pitchFamily="34" charset="0"/>
                <a:cs typeface="Arial" panose="020B0604020202020204" pitchFamily="34" charset="0"/>
              </a:rPr>
              <a:t>, Projet de loi,</a:t>
            </a:r>
            <a:r>
              <a:rPr lang="fr-CA" sz="800" dirty="0">
                <a:latin typeface="Arial" panose="020B0604020202020204" pitchFamily="34" charset="0"/>
                <a:ea typeface="Calibri" panose="020F0502020204030204" pitchFamily="34" charset="0"/>
                <a:cs typeface="Arial" panose="020B0604020202020204" pitchFamily="34" charset="0"/>
              </a:rPr>
              <a:t> L’ABC de l’assemblée, en ligne : www.assnat.qc.ca/fr/abc-assemblee/projets-loi.html (consulté le 25 octobre</a:t>
            </a:r>
            <a:r>
              <a:rPr lang="fr-CA" sz="800" baseline="0" dirty="0">
                <a:latin typeface="Arial" panose="020B0604020202020204" pitchFamily="34" charset="0"/>
                <a:ea typeface="Calibri" panose="020F0502020204030204" pitchFamily="34" charset="0"/>
                <a:cs typeface="Arial" panose="020B0604020202020204" pitchFamily="34" charset="0"/>
              </a:rPr>
              <a:t> 2016). </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Assemblée nationale du Québec</a:t>
            </a:r>
            <a:r>
              <a:rPr lang="fr-CA" sz="800" i="1" dirty="0">
                <a:latin typeface="Arial" panose="020B0604020202020204" pitchFamily="34" charset="0"/>
                <a:ea typeface="Calibri" panose="020F0502020204030204" pitchFamily="34" charset="0"/>
                <a:cs typeface="Arial" panose="020B0604020202020204" pitchFamily="34" charset="0"/>
              </a:rPr>
              <a:t>, Vote,</a:t>
            </a:r>
            <a:r>
              <a:rPr lang="fr-CA" sz="800" dirty="0">
                <a:latin typeface="Arial" panose="020B0604020202020204" pitchFamily="34" charset="0"/>
                <a:ea typeface="Calibri" panose="020F0502020204030204" pitchFamily="34" charset="0"/>
                <a:cs typeface="Arial" panose="020B0604020202020204" pitchFamily="34" charset="0"/>
              </a:rPr>
              <a:t> en ligne :</a:t>
            </a:r>
            <a:r>
              <a:rPr lang="fr-CA" sz="800" baseline="0" dirty="0">
                <a:latin typeface="Arial" panose="020B0604020202020204" pitchFamily="34" charset="0"/>
                <a:ea typeface="Calibri" panose="020F0502020204030204" pitchFamily="34" charset="0"/>
                <a:cs typeface="Arial" panose="020B0604020202020204" pitchFamily="34" charset="0"/>
              </a:rPr>
              <a:t> </a:t>
            </a:r>
            <a:r>
              <a:rPr lang="fr-CA" sz="800" dirty="0">
                <a:latin typeface="Arial" panose="020B0604020202020204" pitchFamily="34" charset="0"/>
                <a:ea typeface="Calibri" panose="020F0502020204030204" pitchFamily="34" charset="0"/>
                <a:cs typeface="Arial" panose="020B0604020202020204" pitchFamily="34" charset="0"/>
              </a:rPr>
              <a:t>http://www.assnat.qc.ca/fr/patrimoine/lexique/vote.html (consulté le 25 octobre</a:t>
            </a:r>
            <a:r>
              <a:rPr lang="fr-CA" sz="800" baseline="0" dirty="0">
                <a:latin typeface="Arial" panose="020B0604020202020204" pitchFamily="34" charset="0"/>
                <a:ea typeface="Calibri" panose="020F0502020204030204" pitchFamily="34" charset="0"/>
                <a:cs typeface="Arial" panose="020B0604020202020204" pitchFamily="34" charset="0"/>
              </a:rPr>
              <a:t> 2016). </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Parlement du Canada, </a:t>
            </a:r>
            <a:r>
              <a:rPr lang="fr-CA" sz="800" i="1" dirty="0">
                <a:latin typeface="Arial" panose="020B0604020202020204" pitchFamily="34" charset="0"/>
                <a:ea typeface="Calibri" panose="020F0502020204030204" pitchFamily="34" charset="0"/>
                <a:cs typeface="Arial" panose="020B0604020202020204" pitchFamily="34" charset="0"/>
              </a:rPr>
              <a:t>Le processus d’adoption d’un projet de loi</a:t>
            </a:r>
            <a:r>
              <a:rPr lang="fr-CA" sz="800" dirty="0">
                <a:latin typeface="Arial" panose="020B0604020202020204" pitchFamily="34" charset="0"/>
                <a:ea typeface="Calibri" panose="020F0502020204030204" pitchFamily="34" charset="0"/>
                <a:cs typeface="Arial" panose="020B0604020202020204" pitchFamily="34" charset="0"/>
              </a:rPr>
              <a:t>, Notre pays, notre Parlement, Une introduction au fonctionnement du Parlement, en ligne : http://lop.parl.gc.ca/About/Parliament/Education/OurCountryOurParliament/html_booklet/process-passing-bill-f.html (consulté le 25 octobre</a:t>
            </a:r>
            <a:r>
              <a:rPr lang="fr-CA" sz="800" baseline="0" dirty="0">
                <a:latin typeface="Arial" panose="020B0604020202020204" pitchFamily="34" charset="0"/>
                <a:ea typeface="Calibri" panose="020F0502020204030204" pitchFamily="34" charset="0"/>
                <a:cs typeface="Arial" panose="020B0604020202020204" pitchFamily="34" charset="0"/>
              </a:rPr>
              <a:t> 2016). </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800" dirty="0">
                <a:latin typeface="Arial" panose="020B0604020202020204" pitchFamily="34" charset="0"/>
                <a:ea typeface="Calibri" panose="020F0502020204030204" pitchFamily="34" charset="0"/>
                <a:cs typeface="Arial" panose="020B0604020202020204" pitchFamily="34" charset="0"/>
              </a:rPr>
              <a:t>Parlement du Canada, </a:t>
            </a:r>
            <a:r>
              <a:rPr lang="fr-CA" sz="800" i="1" dirty="0">
                <a:latin typeface="Arial" panose="020B0604020202020204" pitchFamily="34" charset="0"/>
                <a:ea typeface="Calibri" panose="020F0502020204030204" pitchFamily="34" charset="0"/>
                <a:cs typeface="Arial" panose="020B0604020202020204" pitchFamily="34" charset="0"/>
              </a:rPr>
              <a:t>Le Sénat</a:t>
            </a:r>
            <a:r>
              <a:rPr lang="fr-CA" sz="800" dirty="0">
                <a:latin typeface="Arial" panose="020B0604020202020204" pitchFamily="34" charset="0"/>
                <a:ea typeface="Calibri" panose="020F0502020204030204" pitchFamily="34" charset="0"/>
                <a:cs typeface="Arial" panose="020B0604020202020204" pitchFamily="34" charset="0"/>
              </a:rPr>
              <a:t>, Notre pays, notre Parlement, Une introduction au fonctionnement du Parlement, en</a:t>
            </a:r>
            <a:r>
              <a:rPr lang="fr-CA" sz="800" baseline="0" dirty="0">
                <a:latin typeface="Arial" panose="020B0604020202020204" pitchFamily="34" charset="0"/>
                <a:ea typeface="Calibri" panose="020F0502020204030204" pitchFamily="34" charset="0"/>
                <a:cs typeface="Arial" panose="020B0604020202020204" pitchFamily="34" charset="0"/>
              </a:rPr>
              <a:t> ligne </a:t>
            </a:r>
            <a:r>
              <a:rPr lang="fr-CA" sz="800" dirty="0">
                <a:latin typeface="Arial" panose="020B0604020202020204" pitchFamily="34" charset="0"/>
                <a:ea typeface="Calibri" panose="020F0502020204030204" pitchFamily="34" charset="0"/>
                <a:cs typeface="Arial" panose="020B0604020202020204" pitchFamily="34" charset="0"/>
              </a:rPr>
              <a:t>: http://lop.parl.gc.ca/About/Parliament/Education/OurCountryOurParliament/html_booklet/senate-f.html (consulté le 25 octobre</a:t>
            </a:r>
            <a:r>
              <a:rPr lang="fr-CA" sz="800" baseline="0" dirty="0">
                <a:latin typeface="Arial" panose="020B0604020202020204" pitchFamily="34" charset="0"/>
                <a:ea typeface="Calibri" panose="020F0502020204030204" pitchFamily="34" charset="0"/>
                <a:cs typeface="Arial" panose="020B0604020202020204" pitchFamily="34" charset="0"/>
              </a:rPr>
              <a:t> 2016). </a:t>
            </a:r>
            <a:endParaRPr lang="fr-CA" sz="800" dirty="0">
              <a:latin typeface="Arial" panose="020B0604020202020204" pitchFamily="34" charset="0"/>
              <a:ea typeface="Calibri" panose="020F0502020204030204" pitchFamily="34" charset="0"/>
              <a:cs typeface="Times New Roman" panose="02020603050405020304" pitchFamily="18" charset="0"/>
            </a:endParaRPr>
          </a:p>
          <a:p>
            <a:r>
              <a:rPr lang="fr-CA" sz="800" dirty="0">
                <a:latin typeface="Arial" panose="020B0604020202020204" pitchFamily="34" charset="0"/>
                <a:ea typeface="Calibri" panose="020F0502020204030204" pitchFamily="34" charset="0"/>
                <a:cs typeface="Arial" panose="020B0604020202020204" pitchFamily="34" charset="0"/>
              </a:rPr>
              <a:t> </a:t>
            </a:r>
            <a:endParaRPr lang="fr-CA" sz="800" dirty="0">
              <a:latin typeface="Arial" panose="020B0604020202020204" pitchFamily="34" charset="0"/>
              <a:ea typeface="Calibri" panose="020F0502020204030204" pitchFamily="34" charset="0"/>
              <a:cs typeface="Times New Roman" panose="02020603050405020304" pitchFamily="18" charset="0"/>
            </a:endParaRPr>
          </a:p>
          <a:p>
            <a:endParaRPr lang="fr-CA"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17</a:t>
            </a:fld>
            <a:endParaRPr lang="fr-CA"/>
          </a:p>
        </p:txBody>
      </p:sp>
    </p:spTree>
    <p:extLst>
      <p:ext uri="{BB962C8B-B14F-4D97-AF65-F5344CB8AC3E}">
        <p14:creationId xmlns:p14="http://schemas.microsoft.com/office/powerpoint/2010/main" val="1335659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100" b="1" dirty="0">
                <a:latin typeface="Arial"/>
                <a:ea typeface="Calibri" panose="020F0502020204030204" pitchFamily="34" charset="0"/>
                <a:cs typeface="Arial"/>
              </a:rPr>
              <a:t>INFORMATIONS À TRANSMETTRE AUX ÉLÈVES</a:t>
            </a:r>
          </a:p>
          <a:p>
            <a:endParaRPr lang="fr-CA" sz="11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100" dirty="0">
                <a:latin typeface="Arial"/>
                <a:cs typeface="Arial"/>
              </a:rPr>
              <a:t>Il </a:t>
            </a:r>
            <a:r>
              <a:rPr lang="fr-CA" sz="1100" b="1" i="1" dirty="0">
                <a:latin typeface="Arial"/>
                <a:cs typeface="Arial"/>
              </a:rPr>
              <a:t>met en œuvre </a:t>
            </a:r>
            <a:r>
              <a:rPr lang="fr-CA" sz="1100" dirty="0">
                <a:latin typeface="Arial"/>
                <a:cs typeface="Arial"/>
              </a:rPr>
              <a:t>les lois. </a:t>
            </a:r>
          </a:p>
          <a:p>
            <a:pPr marL="182073" indent="-182073">
              <a:buFont typeface="Wingdings" panose="05000000000000000000" pitchFamily="2" charset="2"/>
              <a:buChar char="q"/>
            </a:pPr>
            <a:r>
              <a:rPr lang="fr-CA" sz="1100" dirty="0">
                <a:latin typeface="Arial"/>
                <a:cs typeface="Arial"/>
              </a:rPr>
              <a:t>Ce pouvoir est exercé par le </a:t>
            </a:r>
            <a:r>
              <a:rPr lang="fr-CA" sz="1100" b="1" dirty="0">
                <a:latin typeface="Arial"/>
                <a:cs typeface="Arial"/>
              </a:rPr>
              <a:t>gouvernement</a:t>
            </a:r>
            <a:r>
              <a:rPr lang="fr-CA" sz="1100" dirty="0">
                <a:latin typeface="Arial"/>
                <a:cs typeface="Arial"/>
              </a:rPr>
              <a:t>, c’est-à-dire le </a:t>
            </a:r>
            <a:r>
              <a:rPr lang="fr-CA" sz="1100" b="1" dirty="0">
                <a:latin typeface="Arial"/>
                <a:cs typeface="Arial"/>
              </a:rPr>
              <a:t>parti politique qui a gagné les élections </a:t>
            </a:r>
            <a:r>
              <a:rPr lang="fr-CA" sz="1100" dirty="0">
                <a:latin typeface="Arial"/>
                <a:cs typeface="Arial"/>
              </a:rPr>
              <a:t>en faisant élire le plus grand nombre de députés. Le gouvernement, qu’il soit fédéral ou provincial, est composé :</a:t>
            </a:r>
          </a:p>
          <a:p>
            <a:pPr marL="242570"/>
            <a:r>
              <a:rPr lang="fr-CA" sz="1100" dirty="0">
                <a:latin typeface="Arial"/>
                <a:cs typeface="Arial"/>
              </a:rPr>
              <a:t> </a:t>
            </a:r>
          </a:p>
          <a:p>
            <a:pPr marL="849630" lvl="1" indent="-363855">
              <a:buFont typeface="Wingdings" panose="05000000000000000000" pitchFamily="2" charset="2"/>
              <a:buChar char=""/>
            </a:pPr>
            <a:r>
              <a:rPr lang="fr-CA" sz="1100" dirty="0">
                <a:latin typeface="Arial"/>
                <a:cs typeface="Arial"/>
              </a:rPr>
              <a:t>du premier ministre : c’est le chef du gouvernement.</a:t>
            </a:r>
          </a:p>
          <a:p>
            <a:pPr marL="849630" lvl="1" indent="-363855">
              <a:buFont typeface="Wingdings" panose="05000000000000000000" pitchFamily="2" charset="2"/>
              <a:buChar char=""/>
            </a:pPr>
            <a:r>
              <a:rPr lang="fr-CA" sz="1100" dirty="0">
                <a:latin typeface="Arial"/>
                <a:cs typeface="Arial"/>
              </a:rPr>
              <a:t>d'un « cabinet » (fédéral) ou d’un « conseil » (provincial) : ce sont les ministres nommés par le premier ministre parmi les députés élus. </a:t>
            </a:r>
          </a:p>
          <a:p>
            <a:pPr marL="242570"/>
            <a:r>
              <a:rPr lang="fr-CA" sz="1100" dirty="0">
                <a:latin typeface="Arial"/>
                <a:cs typeface="Arial"/>
              </a:rPr>
              <a:t> </a:t>
            </a:r>
          </a:p>
          <a:p>
            <a:pPr marL="181610" indent="-181610">
              <a:buFont typeface="Wingdings" panose="05000000000000000000" pitchFamily="2" charset="2"/>
              <a:buChar char="q"/>
            </a:pPr>
            <a:r>
              <a:rPr lang="fr-CA" sz="1100" dirty="0">
                <a:latin typeface="Arial"/>
                <a:cs typeface="Arial"/>
              </a:rPr>
              <a:t>Le gouvernement a pour mission de diriger les services publics (ministères), les forces policières, l’armée, etc. </a:t>
            </a:r>
            <a:endParaRPr lang="fr-CA" sz="11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endParaRPr lang="fr-CA" sz="1100" dirty="0">
              <a:latin typeface="Arial" panose="020B0604020202020204" pitchFamily="34" charset="0"/>
              <a:ea typeface="Calibri" panose="020F0502020204030204" pitchFamily="34" charset="0"/>
              <a:cs typeface="Arial" panose="020B0604020202020204" pitchFamily="34" charset="0"/>
            </a:endParaRPr>
          </a:p>
          <a:p>
            <a:r>
              <a:rPr lang="fr-CA" sz="1100" b="1" dirty="0">
                <a:latin typeface="Arial"/>
                <a:ea typeface="Calibri" panose="020F0502020204030204" pitchFamily="34" charset="0"/>
                <a:cs typeface="Arial"/>
              </a:rPr>
              <a:t>INFORMATIONS FACULTATIVES </a:t>
            </a:r>
            <a:endParaRPr lang="fr-CA" sz="1100" b="1" dirty="0">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fr-CA" sz="1100" dirty="0">
                <a:latin typeface="Arial"/>
                <a:cs typeface="Arial"/>
              </a:rPr>
              <a:t>Présentez à vos élèves les partis politiques au pouvoir et les premiers ministres du fédéral et du Québec. C’est l’occasion d’insérer une touche d’actualité!</a:t>
            </a:r>
          </a:p>
          <a:p>
            <a:endParaRPr lang="fr-CA" sz="1100" dirty="0">
              <a:latin typeface="Arial" panose="020B0604020202020204" pitchFamily="34" charset="0"/>
              <a:cs typeface="Arial" panose="020B0604020202020204" pitchFamily="34" charset="0"/>
            </a:endParaRPr>
          </a:p>
          <a:p>
            <a:r>
              <a:rPr lang="fr-CA" sz="1100" i="1" dirty="0">
                <a:latin typeface="Arial"/>
                <a:ea typeface="Calibri" panose="020F0502020204030204" pitchFamily="34" charset="0"/>
                <a:cs typeface="Arial"/>
              </a:rPr>
              <a:t>Pour aller plus loin avec vos élèves, vous pouvez parler du gouverneur général et du lieutenant-gouverneur. </a:t>
            </a:r>
            <a:endParaRPr lang="fr-CA" sz="1100" i="1" dirty="0">
              <a:latin typeface="Arial" panose="020B0604020202020204" pitchFamily="34" charset="0"/>
              <a:ea typeface="Calibri" panose="020F0502020204030204" pitchFamily="34" charset="0"/>
              <a:cs typeface="Arial" panose="020B0604020202020204" pitchFamily="34" charset="0"/>
            </a:endParaRPr>
          </a:p>
          <a:p>
            <a:endParaRPr lang="fr-CA" sz="1100" i="1" dirty="0">
              <a:latin typeface="Arial" panose="020B0604020202020204" pitchFamily="34" charset="0"/>
              <a:ea typeface="Calibri" panose="020F0502020204030204" pitchFamily="34" charset="0"/>
              <a:cs typeface="Arial" panose="020B0604020202020204" pitchFamily="34" charset="0"/>
            </a:endParaRPr>
          </a:p>
          <a:p>
            <a:pPr defTabSz="971057">
              <a:defRPr/>
            </a:pPr>
            <a:r>
              <a:rPr lang="fr-CA" sz="1100" b="1" dirty="0">
                <a:latin typeface="Arial"/>
                <a:ea typeface="Calibri" panose="020F0502020204030204" pitchFamily="34" charset="0"/>
                <a:cs typeface="Arial"/>
              </a:rPr>
              <a:t>Gouverneur général et lieutenant-gouverneur</a:t>
            </a:r>
            <a:endParaRPr lang="fr-CA" sz="1100" dirty="0">
              <a:latin typeface="Arial"/>
              <a:ea typeface="Calibri" panose="020F0502020204030204" pitchFamily="34" charset="0"/>
              <a:cs typeface="Arial"/>
            </a:endParaRPr>
          </a:p>
          <a:p>
            <a:pPr marL="181610" indent="-181610">
              <a:buFont typeface="Wingdings" panose="05000000000000000000" pitchFamily="2" charset="2"/>
              <a:buChar char="q"/>
            </a:pPr>
            <a:r>
              <a:rPr lang="fr-CA" sz="1100" dirty="0">
                <a:latin typeface="Arial"/>
                <a:ea typeface="Calibri" panose="020F0502020204030204" pitchFamily="34" charset="0"/>
                <a:cs typeface="Arial"/>
              </a:rPr>
              <a:t>Le chef du Canada est le Roi du Canada, soit le Roi d’Angleterre. Au fédéral, il est représenté par le gouverneur</a:t>
            </a:r>
            <a:r>
              <a:rPr lang="fr-CA" sz="1100" baseline="0" dirty="0">
                <a:latin typeface="Arial"/>
                <a:ea typeface="Calibri" panose="020F0502020204030204" pitchFamily="34" charset="0"/>
                <a:cs typeface="Arial"/>
              </a:rPr>
              <a:t> </a:t>
            </a:r>
            <a:r>
              <a:rPr lang="fr-CA" sz="1100" dirty="0">
                <a:latin typeface="Arial"/>
                <a:ea typeface="Calibri" panose="020F0502020204030204" pitchFamily="34" charset="0"/>
                <a:cs typeface="Arial"/>
              </a:rPr>
              <a:t>général et dans chaque province par un lieutenant-gouverneur. </a:t>
            </a:r>
            <a:endParaRPr lang="fr-CA" sz="11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100" dirty="0">
                <a:latin typeface="Arial"/>
                <a:ea typeface="Calibri" panose="020F0502020204030204" pitchFamily="34" charset="0"/>
                <a:cs typeface="Arial"/>
              </a:rPr>
              <a:t>En raison de leur fonction symbolique et historique, le gouverneur</a:t>
            </a:r>
            <a:r>
              <a:rPr lang="fr-CA" sz="1100" baseline="0" dirty="0">
                <a:latin typeface="Arial"/>
                <a:ea typeface="Calibri" panose="020F0502020204030204" pitchFamily="34" charset="0"/>
                <a:cs typeface="Arial"/>
              </a:rPr>
              <a:t> </a:t>
            </a:r>
            <a:r>
              <a:rPr lang="fr-CA" sz="1100" dirty="0">
                <a:latin typeface="Arial"/>
                <a:ea typeface="Calibri" panose="020F0502020204030204" pitchFamily="34" charset="0"/>
                <a:cs typeface="Arial"/>
              </a:rPr>
              <a:t>général et les </a:t>
            </a:r>
            <a:r>
              <a:rPr lang="fr-CA" sz="1100" dirty="0" err="1">
                <a:latin typeface="Arial"/>
                <a:ea typeface="Calibri" panose="020F0502020204030204" pitchFamily="34" charset="0"/>
                <a:cs typeface="Arial"/>
              </a:rPr>
              <a:t>lieutenants-gouverneurs</a:t>
            </a:r>
            <a:r>
              <a:rPr lang="fr-CA" sz="1100" dirty="0">
                <a:latin typeface="Arial"/>
                <a:ea typeface="Calibri" panose="020F0502020204030204" pitchFamily="34" charset="0"/>
                <a:cs typeface="Arial"/>
              </a:rPr>
              <a:t> posent rarement des actes politiques et juridiques déterminants. Ils ont essentiellement pour fonction d’authentifier certaines décisions prises par l’État. Par exemple, ils doivent sanctionner les projets de loi, c’est-à-dire approuver les projets pour qu’ils deviennent des lois. </a:t>
            </a:r>
          </a:p>
          <a:p>
            <a:endParaRPr lang="fr-FR" sz="800" b="1" dirty="0">
              <a:latin typeface="Arial" panose="020B0604020202020204" pitchFamily="34" charset="0"/>
              <a:ea typeface="Calibri" panose="020F0502020204030204" pitchFamily="34" charset="0"/>
              <a:cs typeface="Arial" panose="020B0604020202020204" pitchFamily="34" charset="0"/>
            </a:endParaRPr>
          </a:p>
          <a:p>
            <a:endParaRPr lang="fr-CA" sz="800" b="1" dirty="0">
              <a:latin typeface="Arial" panose="020B0604020202020204" pitchFamily="34" charset="0"/>
              <a:ea typeface="Calibri" panose="020F0502020204030204" pitchFamily="34" charset="0"/>
              <a:cs typeface="Arial" panose="020B0604020202020204" pitchFamily="34" charset="0"/>
            </a:endParaRPr>
          </a:p>
          <a:p>
            <a:r>
              <a:rPr lang="fr-CA" sz="800" b="1" dirty="0">
                <a:latin typeface="Arial"/>
                <a:ea typeface="Calibri" panose="020F0502020204030204" pitchFamily="34" charset="0"/>
                <a:cs typeface="Arial"/>
              </a:rPr>
              <a:t>SOURCES</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Loi constitutionnelle de 1867, </a:t>
            </a:r>
            <a:r>
              <a:rPr lang="fr-CA" sz="800" dirty="0">
                <a:latin typeface="Arial"/>
                <a:ea typeface="Calibri" panose="020F0502020204030204" pitchFamily="34" charset="0"/>
                <a:cs typeface="Arial"/>
              </a:rPr>
              <a:t>art. 15, 55, 58, 63 et 91(7).</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Loi sur la défense nationale</a:t>
            </a:r>
            <a:r>
              <a:rPr lang="fr-CA" sz="800" dirty="0">
                <a:latin typeface="Arial"/>
                <a:ea typeface="Calibri" panose="020F0502020204030204" pitchFamily="34" charset="0"/>
                <a:cs typeface="Arial"/>
              </a:rPr>
              <a:t>, L.R.C. 1985, c. N-5, art. 3 et </a:t>
            </a:r>
            <a:r>
              <a:rPr lang="fr-CA" sz="800" dirty="0" err="1">
                <a:latin typeface="Arial"/>
                <a:ea typeface="Calibri" panose="020F0502020204030204" pitchFamily="34" charset="0"/>
                <a:cs typeface="Arial"/>
              </a:rPr>
              <a:t>suiv</a:t>
            </a:r>
            <a:r>
              <a:rPr lang="fr-CA" sz="800" dirty="0">
                <a:latin typeface="Arial"/>
                <a:ea typeface="Calibri" panose="020F0502020204030204" pitchFamily="34" charset="0"/>
                <a:cs typeface="Arial"/>
              </a:rPr>
              <a:t>.</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Loi sur l’exécutif</a:t>
            </a:r>
            <a:r>
              <a:rPr lang="fr-CA" sz="800" dirty="0">
                <a:latin typeface="Arial"/>
                <a:ea typeface="Calibri" panose="020F0502020204030204" pitchFamily="34" charset="0"/>
                <a:cs typeface="Arial"/>
              </a:rPr>
              <a:t>, RLRQ, c. E-18, art. 4 et 9.</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Loi sur les ministères</a:t>
            </a:r>
            <a:r>
              <a:rPr lang="fr-CA" sz="800" dirty="0">
                <a:latin typeface="Arial"/>
                <a:ea typeface="Calibri" panose="020F0502020204030204" pitchFamily="34" charset="0"/>
                <a:cs typeface="Arial"/>
              </a:rPr>
              <a:t>, RLRQ, c. M-34, art. 1.</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Loi sur les traitements</a:t>
            </a:r>
            <a:r>
              <a:rPr lang="fr-CA" sz="800" dirty="0">
                <a:latin typeface="Arial"/>
                <a:ea typeface="Calibri" panose="020F0502020204030204" pitchFamily="34" charset="0"/>
                <a:cs typeface="Arial"/>
              </a:rPr>
              <a:t>, L.R.C. 1985, c. S-3, art. 4.1. </a:t>
            </a:r>
            <a:endParaRPr lang="fr-CA" sz="800" dirty="0">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Henri BRUN, Guy TREMBLAY et Eugène BROUILLET, </a:t>
            </a:r>
            <a:r>
              <a:rPr lang="fr-CA" sz="800" i="1" dirty="0">
                <a:latin typeface="Arial"/>
                <a:ea typeface="Calibri" panose="020F0502020204030204" pitchFamily="34" charset="0"/>
                <a:cs typeface="Arial"/>
              </a:rPr>
              <a:t>Droit constitutionnel</a:t>
            </a:r>
            <a:r>
              <a:rPr lang="fr-CA" sz="800" dirty="0">
                <a:latin typeface="Arial"/>
                <a:ea typeface="Calibri" panose="020F0502020204030204" pitchFamily="34" charset="0"/>
                <a:cs typeface="Arial"/>
              </a:rPr>
              <a:t>, 6</a:t>
            </a:r>
            <a:r>
              <a:rPr lang="fr-CA" sz="800" baseline="30000" dirty="0">
                <a:latin typeface="Arial"/>
                <a:ea typeface="Calibri" panose="020F0502020204030204" pitchFamily="34" charset="0"/>
                <a:cs typeface="Arial"/>
              </a:rPr>
              <a:t>e</a:t>
            </a:r>
            <a:r>
              <a:rPr lang="fr-CA" sz="800" dirty="0">
                <a:latin typeface="Arial"/>
                <a:ea typeface="Calibri" panose="020F0502020204030204" pitchFamily="34" charset="0"/>
                <a:cs typeface="Arial"/>
              </a:rPr>
              <a:t> éd, Éditions Yvon Blais, Cowansville, 2014, par. II.95-II.99 / V.2.8-V.2.12 / V.2.31-V.2.35 / V-2.40, V-2.47 à V-2.51 / V-2.43, V.247 / IX.178, IX.183 et </a:t>
            </a:r>
            <a:r>
              <a:rPr lang="fr-CA" sz="800" dirty="0" err="1">
                <a:latin typeface="Arial"/>
                <a:ea typeface="Calibri" panose="020F0502020204030204" pitchFamily="34" charset="0"/>
                <a:cs typeface="Arial"/>
              </a:rPr>
              <a:t>suiv</a:t>
            </a:r>
            <a:r>
              <a:rPr lang="fr-CA" sz="800" dirty="0">
                <a:latin typeface="Arial"/>
                <a:ea typeface="Calibri" panose="020F0502020204030204" pitchFamily="34" charset="0"/>
                <a:cs typeface="Arial"/>
              </a:rPr>
              <a:t>. </a:t>
            </a:r>
            <a:endParaRPr lang="fr-CA" sz="800" dirty="0">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Pouvoir exécutif,</a:t>
            </a:r>
            <a:r>
              <a:rPr lang="fr-CA" sz="800" dirty="0">
                <a:latin typeface="Arial"/>
                <a:ea typeface="Calibri" panose="020F0502020204030204" pitchFamily="34" charset="0"/>
                <a:cs typeface="Arial"/>
              </a:rPr>
              <a:t> École de politique appliquée, Université de Sherbrooke, en ligne : </a:t>
            </a:r>
            <a:r>
              <a:rPr lang="fr-CA" sz="800" dirty="0">
                <a:latin typeface="Arial"/>
                <a:ea typeface="Calibri" panose="020F0502020204030204" pitchFamily="34" charset="0"/>
                <a:cs typeface="Arial"/>
                <a:hlinkClick r:id="rId3"/>
              </a:rPr>
              <a:t>http://perspective.usherbrooke.ca/bilan/servlet/BMDictionnaire?iddictionnaire=1494</a:t>
            </a:r>
            <a:r>
              <a:rPr lang="fr-CA" sz="800" dirty="0">
                <a:latin typeface="Arial"/>
                <a:ea typeface="Calibri" panose="020F0502020204030204" pitchFamily="34" charset="0"/>
                <a:cs typeface="Arial"/>
              </a:rPr>
              <a:t> (consulté le 25 octobre 2016).</a:t>
            </a: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Eugene A. FORSEY, </a:t>
            </a:r>
            <a:r>
              <a:rPr lang="fr-CA" sz="800" i="1" dirty="0">
                <a:latin typeface="Arial"/>
                <a:ea typeface="Calibri" panose="020F0502020204030204" pitchFamily="34" charset="0"/>
                <a:cs typeface="Arial"/>
              </a:rPr>
              <a:t>Les Canadiens et leur système de gouvernement</a:t>
            </a:r>
            <a:r>
              <a:rPr lang="fr-CA" sz="800" dirty="0">
                <a:latin typeface="Arial"/>
                <a:ea typeface="Calibri" panose="020F0502020204030204" pitchFamily="34" charset="0"/>
                <a:cs typeface="Arial"/>
              </a:rPr>
              <a:t>, « 6.4 Les partis politiques », Site web du Parlement du Canada, en ligne : www.bdp.parl.gc.ca/About/Parliament/SenatorEugeneForsey/book/chapter_6-f.html (consulté</a:t>
            </a:r>
            <a:r>
              <a:rPr lang="fr-CA" sz="800" baseline="0" dirty="0">
                <a:latin typeface="Arial"/>
                <a:ea typeface="Calibri" panose="020F0502020204030204" pitchFamily="34" charset="0"/>
                <a:cs typeface="Arial"/>
              </a:rPr>
              <a:t> le 25 octobre 2016).</a:t>
            </a:r>
            <a:endParaRPr lang="fr-CA" sz="800" dirty="0">
              <a:latin typeface="Arial"/>
              <a:ea typeface="Calibri" panose="020F0502020204030204" pitchFamily="34" charset="0"/>
              <a:cs typeface="Arial"/>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Parlement du Canada, </a:t>
            </a:r>
            <a:r>
              <a:rPr lang="fr-CA" sz="800" i="1" dirty="0">
                <a:latin typeface="Arial"/>
                <a:ea typeface="Calibri" panose="020F0502020204030204" pitchFamily="34" charset="0"/>
                <a:cs typeface="Arial"/>
              </a:rPr>
              <a:t>Organe exécutif du gouvernement du Canada</a:t>
            </a:r>
            <a:r>
              <a:rPr lang="fr-CA" sz="800" dirty="0">
                <a:latin typeface="Arial"/>
                <a:ea typeface="Calibri" panose="020F0502020204030204" pitchFamily="34" charset="0"/>
                <a:cs typeface="Arial"/>
              </a:rPr>
              <a:t>, Compendium, en ligne : </a:t>
            </a:r>
            <a:r>
              <a:rPr lang="fr-CA" sz="800" dirty="0">
                <a:latin typeface="Arial"/>
                <a:ea typeface="Calibri" panose="020F0502020204030204" pitchFamily="34" charset="0"/>
                <a:cs typeface="Arial"/>
                <a:hlinkClick r:id="rId4"/>
              </a:rPr>
              <a:t>www.parl.gc.ca/About/House/compendium/web-content/c_d_executivebranchgovernmentcanada-f.htm</a:t>
            </a:r>
            <a:r>
              <a:rPr lang="fr-CA" sz="800" dirty="0">
                <a:latin typeface="Arial"/>
                <a:ea typeface="Calibri" panose="020F0502020204030204" pitchFamily="34" charset="0"/>
                <a:cs typeface="Arial"/>
              </a:rPr>
              <a:t> (consulté le 25 octobre 2016).</a:t>
            </a: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Parlement du Canada, </a:t>
            </a:r>
            <a:r>
              <a:rPr lang="fr-CA" sz="800" i="1" dirty="0">
                <a:latin typeface="Arial"/>
                <a:ea typeface="Calibri" panose="020F0502020204030204" pitchFamily="34" charset="0"/>
                <a:cs typeface="Arial"/>
              </a:rPr>
              <a:t>Aperçu du système parlementaire canadien, </a:t>
            </a:r>
            <a:r>
              <a:rPr lang="fr-CA" sz="800" dirty="0">
                <a:latin typeface="Arial"/>
                <a:ea typeface="Calibri" panose="020F0502020204030204" pitchFamily="34" charset="0"/>
                <a:cs typeface="Arial"/>
              </a:rPr>
              <a:t>Notre pays, notre Parlement, Une introduction au fonctionnement du Parlement, en ligne</a:t>
            </a:r>
            <a:r>
              <a:rPr lang="fr-CA" sz="800" baseline="0" dirty="0">
                <a:latin typeface="Arial"/>
                <a:ea typeface="Calibri" panose="020F0502020204030204" pitchFamily="34" charset="0"/>
                <a:cs typeface="Arial"/>
              </a:rPr>
              <a:t> </a:t>
            </a:r>
            <a:r>
              <a:rPr lang="fr-CA" sz="800" dirty="0">
                <a:latin typeface="Arial"/>
                <a:ea typeface="Calibri" panose="020F0502020204030204" pitchFamily="34" charset="0"/>
                <a:cs typeface="Arial"/>
              </a:rPr>
              <a:t>: http://lop.parl.gc.ca/About/Parliament/Education/OurCountryOurParliament/html_booklet/overview-canadian-parliamentary-system-f.html (consulté le 25 octobre 2016).</a:t>
            </a:r>
            <a:endParaRPr lang="fr-CA" sz="1100" dirty="0">
              <a:latin typeface="Arial"/>
              <a:ea typeface="Calibri" panose="020F0502020204030204" pitchFamily="34" charset="0"/>
              <a:cs typeface="Arial"/>
            </a:endParaRPr>
          </a:p>
          <a:p>
            <a:pPr defTabSz="971057">
              <a:defRPr/>
            </a:pPr>
            <a:r>
              <a:rPr lang="fr-CA" sz="1100" dirty="0">
                <a:latin typeface="Arial"/>
                <a:ea typeface="Calibri" panose="020F0502020204030204" pitchFamily="34" charset="0"/>
                <a:cs typeface="Arial"/>
              </a:rPr>
              <a:t> </a:t>
            </a:r>
          </a:p>
          <a:p>
            <a:endParaRPr lang="fr-CA" sz="1100"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18</a:t>
            </a:fld>
            <a:endParaRPr lang="fr-CA"/>
          </a:p>
        </p:txBody>
      </p:sp>
    </p:spTree>
    <p:extLst>
      <p:ext uri="{BB962C8B-B14F-4D97-AF65-F5344CB8AC3E}">
        <p14:creationId xmlns:p14="http://schemas.microsoft.com/office/powerpoint/2010/main" val="344942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dirty="0">
                <a:latin typeface="Arial" panose="020B0604020202020204" pitchFamily="34" charset="0"/>
                <a:ea typeface="Calibri" panose="020F0502020204030204" pitchFamily="34" charset="0"/>
                <a:cs typeface="Arial" panose="020B0604020202020204" pitchFamily="34" charset="0"/>
              </a:rPr>
              <a:t>INFORMATIONS À TRANSMETTRE AUX ÉLÈVES</a:t>
            </a:r>
          </a:p>
          <a:p>
            <a:endParaRPr lang="fr-CA" sz="1200" b="1" dirty="0">
              <a:latin typeface="Arial" panose="020B0604020202020204" pitchFamily="34" charset="0"/>
              <a:ea typeface="Calibri" panose="020F0502020204030204" pitchFamily="34" charset="0"/>
              <a:cs typeface="Arial" panose="020B0604020202020204" pitchFamily="34" charset="0"/>
            </a:endParaRPr>
          </a:p>
          <a:p>
            <a:pPr marL="182073" indent="-182073" defTabSz="960681">
              <a:buFont typeface="Wingdings" panose="05000000000000000000" pitchFamily="2" charset="2"/>
              <a:buChar char="q"/>
              <a:defRPr/>
            </a:pPr>
            <a:r>
              <a:rPr lang="fr-CA" sz="1200" dirty="0">
                <a:latin typeface="Arial" panose="020B0604020202020204" pitchFamily="34" charset="0"/>
                <a:cs typeface="Arial" panose="020B0604020202020204" pitchFamily="34" charset="0"/>
              </a:rPr>
              <a:t>Le pouvoir judiciaire, c’est le pouvoir de trancher</a:t>
            </a:r>
            <a:r>
              <a:rPr lang="fr-CA" sz="1200" baseline="0" dirty="0">
                <a:latin typeface="Arial" panose="020B0604020202020204" pitchFamily="34" charset="0"/>
                <a:cs typeface="Arial" panose="020B0604020202020204" pitchFamily="34" charset="0"/>
              </a:rPr>
              <a:t> </a:t>
            </a:r>
            <a:r>
              <a:rPr lang="fr-CA" sz="1200" dirty="0">
                <a:latin typeface="Arial" panose="020B0604020202020204" pitchFamily="34" charset="0"/>
                <a:cs typeface="Arial" panose="020B0604020202020204" pitchFamily="34" charset="0"/>
              </a:rPr>
              <a:t>lorsqu’il y a des conflits. </a:t>
            </a:r>
            <a:r>
              <a:rPr lang="fr-CA" sz="1200" dirty="0">
                <a:latin typeface="Arial" panose="020B0604020202020204" pitchFamily="34" charset="0"/>
                <a:ea typeface="Calibri" panose="020F0502020204030204" pitchFamily="34" charset="0"/>
                <a:cs typeface="Arial" panose="020B0604020202020204" pitchFamily="34" charset="0"/>
              </a:rPr>
              <a:t>Ce pouvoir est </a:t>
            </a:r>
            <a:r>
              <a:rPr lang="fr-CA" sz="1200" dirty="0">
                <a:solidFill>
                  <a:srgbClr val="000000"/>
                </a:solidFill>
                <a:latin typeface="Arial" panose="020B0604020202020204" pitchFamily="34" charset="0"/>
                <a:ea typeface="Calibri" panose="020F0502020204030204" pitchFamily="34" charset="0"/>
                <a:cs typeface="Arial" panose="020B0604020202020204" pitchFamily="34" charset="0"/>
              </a:rPr>
              <a:t>exercé </a:t>
            </a:r>
            <a:r>
              <a:rPr lang="fr-CA" sz="1200" dirty="0">
                <a:latin typeface="Arial" panose="020B0604020202020204" pitchFamily="34" charset="0"/>
                <a:ea typeface="Calibri" panose="020F0502020204030204" pitchFamily="34" charset="0"/>
                <a:cs typeface="Arial" panose="020B0604020202020204" pitchFamily="34" charset="0"/>
              </a:rPr>
              <a:t>par les </a:t>
            </a:r>
            <a:r>
              <a:rPr lang="fr-CA" sz="1200" b="1" dirty="0">
                <a:latin typeface="Arial" panose="020B0604020202020204" pitchFamily="34" charset="0"/>
                <a:ea typeface="Calibri" panose="020F0502020204030204" pitchFamily="34" charset="0"/>
                <a:cs typeface="Arial" panose="020B0604020202020204" pitchFamily="34" charset="0"/>
              </a:rPr>
              <a:t>tribunaux</a:t>
            </a:r>
            <a:r>
              <a:rPr lang="fr-CA" sz="1200" dirty="0">
                <a:latin typeface="Arial" panose="020B0604020202020204" pitchFamily="34" charset="0"/>
                <a:ea typeface="Calibri" panose="020F0502020204030204" pitchFamily="34" charset="0"/>
                <a:cs typeface="Arial" panose="020B0604020202020204" pitchFamily="34" charset="0"/>
              </a:rPr>
              <a:t> et donc, par les juges. Les tribunaux doivent absolument être neutres et séparés du pouvoir législatif et exécutif.</a:t>
            </a:r>
            <a:r>
              <a:rPr lang="fr-CA" sz="1200" dirty="0">
                <a:latin typeface="Arial" panose="020B0604020202020204" pitchFamily="34" charset="0"/>
                <a:cs typeface="Arial" panose="020B0604020202020204" pitchFamily="34" charset="0"/>
              </a:rPr>
              <a:t> </a:t>
            </a:r>
            <a:r>
              <a:rPr lang="fr-CA" sz="1200" dirty="0">
                <a:latin typeface="Arial" panose="020B0604020202020204" pitchFamily="34" charset="0"/>
                <a:ea typeface="Calibri" panose="020F0502020204030204" pitchFamily="34" charset="0"/>
                <a:cs typeface="Arial" panose="020B0604020202020204" pitchFamily="34" charset="0"/>
              </a:rPr>
              <a:t> </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82073" indent="-182073">
              <a:buFont typeface="Wingdings" panose="05000000000000000000" pitchFamily="2" charset="2"/>
              <a:buChar char="q"/>
            </a:pPr>
            <a:r>
              <a:rPr lang="fr-CA" sz="1200" dirty="0">
                <a:latin typeface="Arial" panose="020B0604020202020204" pitchFamily="34" charset="0"/>
                <a:cs typeface="Arial" panose="020B0604020202020204" pitchFamily="34" charset="0"/>
              </a:rPr>
              <a:t>Les juges peuvent arbitrer des conflits entre deux citoyens, par exemple deux voisins qui se chicanent sur l’emplacement de la clôture. Pour prendre une décision qui est juste, le juge ne doit pas considérer des éléments autres que la loi. Donc, il ne peut pas être un proche d’un des deux voisins, par exemple, et décider en sa faveur parce que c’est son fils ou sa sœur. On dit donc qu’un juge doit être </a:t>
            </a:r>
            <a:r>
              <a:rPr lang="fr-CA" sz="1200" b="1" dirty="0">
                <a:latin typeface="Arial" panose="020B0604020202020204" pitchFamily="34" charset="0"/>
                <a:cs typeface="Arial" panose="020B0604020202020204" pitchFamily="34" charset="0"/>
              </a:rPr>
              <a:t>impartial.</a:t>
            </a:r>
          </a:p>
          <a:p>
            <a:endParaRPr lang="fr-CA" sz="12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fr-CA" sz="1200" dirty="0">
                <a:latin typeface="Arial" panose="020B0604020202020204" pitchFamily="34" charset="0"/>
                <a:cs typeface="Arial" panose="020B0604020202020204" pitchFamily="34" charset="0"/>
              </a:rPr>
              <a:t>Les juges peuvent aussi arbitrer des conflits entre un citoyen et l’État. Par exemple, si un citoyen estime que la police est rentrée de force pour fouiller chez lui sans en avoir le droit. Dans ce cas-là, il faut que le juge soit parfaitement libre de décider que l’État a mal agi, sans avoir peur des conséquences. Par exemple, il ne peut pas être privé de son salaire ou congédié parce qu’il a pris une décision que l’État n’aime pas. On dit donc que les juges doivent être </a:t>
            </a:r>
            <a:r>
              <a:rPr lang="fr-CA" sz="1200" b="1" dirty="0">
                <a:latin typeface="Arial" panose="020B0604020202020204" pitchFamily="34" charset="0"/>
                <a:cs typeface="Arial" panose="020B0604020202020204" pitchFamily="34" charset="0"/>
              </a:rPr>
              <a:t>indépendants.</a:t>
            </a:r>
          </a:p>
          <a:p>
            <a:endParaRPr lang="fr-CA" sz="12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en-CA" sz="1200" dirty="0">
                <a:latin typeface="Arial" panose="020B0604020202020204" pitchFamily="34" charset="0"/>
                <a:cs typeface="Arial" panose="020B0604020202020204" pitchFamily="34" charset="0"/>
              </a:rPr>
              <a:t>Les </a:t>
            </a:r>
            <a:r>
              <a:rPr lang="en-CA" sz="1200" dirty="0" err="1">
                <a:latin typeface="Arial" panose="020B0604020202020204" pitchFamily="34" charset="0"/>
                <a:cs typeface="Arial" panose="020B0604020202020204" pitchFamily="34" charset="0"/>
              </a:rPr>
              <a:t>juges</a:t>
            </a:r>
            <a:r>
              <a:rPr lang="en-CA" sz="1200" dirty="0">
                <a:latin typeface="Arial" panose="020B0604020202020204" pitchFamily="34" charset="0"/>
                <a:cs typeface="Arial" panose="020B0604020202020204" pitchFamily="34" charset="0"/>
              </a:rPr>
              <a:t> </a:t>
            </a:r>
            <a:r>
              <a:rPr lang="en-CA" sz="1200" dirty="0" err="1">
                <a:latin typeface="Arial" panose="020B0604020202020204" pitchFamily="34" charset="0"/>
                <a:cs typeface="Arial" panose="020B0604020202020204" pitchFamily="34" charset="0"/>
              </a:rPr>
              <a:t>sont</a:t>
            </a:r>
            <a:r>
              <a:rPr lang="en-CA" sz="1200" dirty="0">
                <a:latin typeface="Arial" panose="020B0604020202020204" pitchFamily="34" charset="0"/>
                <a:cs typeface="Arial" panose="020B0604020202020204" pitchFamily="34" charset="0"/>
              </a:rPr>
              <a:t> </a:t>
            </a:r>
            <a:r>
              <a:rPr lang="en-CA" sz="1200" dirty="0" err="1">
                <a:latin typeface="Arial" panose="020B0604020202020204" pitchFamily="34" charset="0"/>
                <a:cs typeface="Arial" panose="020B0604020202020204" pitchFamily="34" charset="0"/>
              </a:rPr>
              <a:t>donc</a:t>
            </a:r>
            <a:r>
              <a:rPr lang="en-CA" sz="1200" dirty="0">
                <a:latin typeface="Arial" panose="020B0604020202020204" pitchFamily="34" charset="0"/>
                <a:cs typeface="Arial" panose="020B0604020202020204" pitchFamily="34" charset="0"/>
              </a:rPr>
              <a:t> à la </a:t>
            </a:r>
            <a:r>
              <a:rPr lang="en-CA" sz="1200" dirty="0" err="1">
                <a:latin typeface="Arial" panose="020B0604020202020204" pitchFamily="34" charset="0"/>
                <a:cs typeface="Arial" panose="020B0604020202020204" pitchFamily="34" charset="0"/>
              </a:rPr>
              <a:t>fois</a:t>
            </a:r>
            <a:r>
              <a:rPr lang="en-CA" sz="1200" dirty="0">
                <a:latin typeface="Arial" panose="020B0604020202020204" pitchFamily="34" charset="0"/>
                <a:cs typeface="Arial" panose="020B0604020202020204" pitchFamily="34" charset="0"/>
              </a:rPr>
              <a:t> </a:t>
            </a:r>
            <a:r>
              <a:rPr lang="en-CA" sz="1200" dirty="0" err="1">
                <a:latin typeface="Arial" panose="020B0604020202020204" pitchFamily="34" charset="0"/>
                <a:cs typeface="Arial" panose="020B0604020202020204" pitchFamily="34" charset="0"/>
              </a:rPr>
              <a:t>impartiaux</a:t>
            </a:r>
            <a:r>
              <a:rPr lang="en-CA" sz="1200" dirty="0">
                <a:latin typeface="Arial" panose="020B0604020202020204" pitchFamily="34" charset="0"/>
                <a:cs typeface="Arial" panose="020B0604020202020204" pitchFamily="34" charset="0"/>
              </a:rPr>
              <a:t> et </a:t>
            </a:r>
            <a:r>
              <a:rPr lang="en-CA" sz="1200" dirty="0" err="1">
                <a:latin typeface="Arial" panose="020B0604020202020204" pitchFamily="34" charset="0"/>
                <a:cs typeface="Arial" panose="020B0604020202020204" pitchFamily="34" charset="0"/>
              </a:rPr>
              <a:t>indépendants</a:t>
            </a:r>
            <a:r>
              <a:rPr lang="en-CA" sz="1200" dirty="0">
                <a:latin typeface="Arial" panose="020B0604020202020204" pitchFamily="34" charset="0"/>
                <a:cs typeface="Arial" panose="020B0604020202020204" pitchFamily="34" charset="0"/>
              </a:rPr>
              <a:t>.</a:t>
            </a:r>
          </a:p>
          <a:p>
            <a:pPr marL="0" indent="0">
              <a:buFont typeface="Wingdings" panose="05000000000000000000" pitchFamily="2" charset="2"/>
              <a:buNone/>
            </a:pPr>
            <a:endParaRPr lang="fr-CA" sz="12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fr-CA" sz="1200" dirty="0">
                <a:latin typeface="Arial" panose="020B0604020202020204" pitchFamily="34" charset="0"/>
                <a:cs typeface="Arial" panose="020B0604020202020204" pitchFamily="34" charset="0"/>
              </a:rPr>
              <a:t>Bien sûr, les juges n’arbitrent pas les conflits comme bon leur semble. En fait, toutes les décisions qu’ils prennent sont guidées par la loi. On dit parfois qu’ils </a:t>
            </a:r>
            <a:r>
              <a:rPr lang="fr-CA" sz="1200" b="1" i="1" dirty="0">
                <a:latin typeface="Arial" panose="020B0604020202020204" pitchFamily="34" charset="0"/>
                <a:cs typeface="Arial" panose="020B0604020202020204" pitchFamily="34" charset="0"/>
              </a:rPr>
              <a:t>interprètent </a:t>
            </a:r>
            <a:r>
              <a:rPr lang="fr-CA" sz="1200" dirty="0">
                <a:latin typeface="Arial" panose="020B0604020202020204" pitchFamily="34" charset="0"/>
                <a:cs typeface="Arial" panose="020B0604020202020204" pitchFamily="34" charset="0"/>
              </a:rPr>
              <a:t>les lois (car elles ne sont pas toujours faciles à comprendre) et qu’ils </a:t>
            </a:r>
            <a:r>
              <a:rPr lang="fr-CA" sz="1200" b="1" i="1" dirty="0">
                <a:latin typeface="Arial" panose="020B0604020202020204" pitchFamily="34" charset="0"/>
                <a:cs typeface="Arial" panose="020B0604020202020204" pitchFamily="34" charset="0"/>
              </a:rPr>
              <a:t>rendent les décisions de justice </a:t>
            </a:r>
            <a:r>
              <a:rPr lang="fr-CA" sz="1200" dirty="0">
                <a:latin typeface="Arial" panose="020B0604020202020204" pitchFamily="34" charset="0"/>
                <a:cs typeface="Arial" panose="020B0604020202020204" pitchFamily="34" charset="0"/>
              </a:rPr>
              <a:t>(le plus souvent, les juges doivent écrire la décision qu’ils prennent dans un jugement qui explique leur raisonnement). </a:t>
            </a:r>
          </a:p>
          <a:p>
            <a:endParaRPr lang="fr-CA" sz="12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fr-CA" sz="1200" dirty="0">
                <a:latin typeface="Arial" panose="020B0604020202020204" pitchFamily="34" charset="0"/>
                <a:ea typeface="Calibri" panose="020F0502020204030204" pitchFamily="34" charset="0"/>
                <a:cs typeface="Arial" panose="020B0604020202020204" pitchFamily="34" charset="0"/>
              </a:rPr>
              <a:t>L’image représente la Cour suprême, le plus haut tribunal au pays.</a:t>
            </a:r>
            <a:endParaRPr lang="fr-CA" sz="1200" b="1" dirty="0">
              <a:latin typeface="Arial" panose="020B0604020202020204" pitchFamily="34" charset="0"/>
              <a:ea typeface="Calibri" panose="020F0502020204030204" pitchFamily="34" charset="0"/>
              <a:cs typeface="Arial" panose="020B0604020202020204" pitchFamily="34" charset="0"/>
            </a:endParaRPr>
          </a:p>
          <a:p>
            <a:endParaRPr lang="fr-FR" sz="900" dirty="0">
              <a:latin typeface="Arial" panose="020B0604020202020204" pitchFamily="34" charset="0"/>
              <a:ea typeface="Calibri" panose="020F0502020204030204" pitchFamily="34" charset="0"/>
              <a:cs typeface="Times New Roman" panose="02020603050405020304" pitchFamily="18" charset="0"/>
            </a:endParaRPr>
          </a:p>
          <a:p>
            <a:endParaRPr lang="fr-CA" sz="900" dirty="0">
              <a:latin typeface="Arial" panose="020B0604020202020204" pitchFamily="34" charset="0"/>
              <a:ea typeface="Calibri" panose="020F0502020204030204" pitchFamily="34" charset="0"/>
              <a:cs typeface="Times New Roman" panose="02020603050405020304" pitchFamily="18" charset="0"/>
            </a:endParaRPr>
          </a:p>
          <a:p>
            <a:r>
              <a:rPr lang="fr-CA" sz="1000" b="1" dirty="0">
                <a:latin typeface="Arial" panose="020B0604020202020204" pitchFamily="34" charset="0"/>
                <a:ea typeface="Calibri" panose="020F0502020204030204" pitchFamily="34" charset="0"/>
                <a:cs typeface="Times New Roman" panose="02020603050405020304" pitchFamily="18" charset="0"/>
              </a:rPr>
              <a:t>SOURCES</a:t>
            </a:r>
          </a:p>
          <a:p>
            <a:pPr marL="182073" indent="-182073">
              <a:buFont typeface="Arial" panose="020B0604020202020204" pitchFamily="34" charset="0"/>
              <a:buChar char="•"/>
            </a:pPr>
            <a:r>
              <a:rPr lang="fr-FR" sz="1000" i="1" dirty="0">
                <a:latin typeface="Arial" panose="020B0604020202020204" pitchFamily="34" charset="0"/>
                <a:ea typeface="Calibri" panose="020F0502020204030204" pitchFamily="34" charset="0"/>
                <a:cs typeface="Arial" panose="020B0604020202020204" pitchFamily="34" charset="0"/>
              </a:rPr>
              <a:t>Loi sur la Cour suprême</a:t>
            </a:r>
            <a:r>
              <a:rPr lang="fr-FR" sz="1000" dirty="0">
                <a:latin typeface="Arial" panose="020B0604020202020204" pitchFamily="34" charset="0"/>
                <a:ea typeface="Calibri" panose="020F0502020204030204" pitchFamily="34" charset="0"/>
                <a:cs typeface="Arial" panose="020B0604020202020204" pitchFamily="34" charset="0"/>
              </a:rPr>
              <a:t>, L.R.C. 1985, c. S-26, art. 3 et 52. </a:t>
            </a:r>
            <a:endParaRPr lang="fr-CA" sz="1000" dirty="0">
              <a:latin typeface="Arial" panose="020B0604020202020204" pitchFamily="34" charset="0"/>
              <a:ea typeface="Calibri" panose="020F0502020204030204" pitchFamily="34" charset="0"/>
              <a:cs typeface="Arial" panose="020B0604020202020204" pitchFamily="34" charset="0"/>
            </a:endParaRP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1000" i="1" dirty="0">
                <a:latin typeface="Arial" panose="020B0604020202020204" pitchFamily="34" charset="0"/>
                <a:ea typeface="Calibri" panose="020F0502020204030204" pitchFamily="34" charset="0"/>
                <a:cs typeface="Arial" panose="020B0604020202020204" pitchFamily="34" charset="0"/>
              </a:rPr>
              <a:t>Droit constitutionnel</a:t>
            </a:r>
            <a:r>
              <a:rPr lang="fr-CA" sz="1000" dirty="0">
                <a:latin typeface="Arial" panose="020B0604020202020204" pitchFamily="34" charset="0"/>
                <a:ea typeface="Calibri" panose="020F0502020204030204" pitchFamily="34" charset="0"/>
                <a:cs typeface="Arial" panose="020B0604020202020204" pitchFamily="34" charset="0"/>
              </a:rPr>
              <a:t>, 6</a:t>
            </a:r>
            <a:r>
              <a:rPr lang="fr-CA" sz="1000" baseline="30000" dirty="0">
                <a:latin typeface="Arial" panose="020B0604020202020204" pitchFamily="34" charset="0"/>
                <a:ea typeface="Calibri" panose="020F0502020204030204" pitchFamily="34" charset="0"/>
                <a:cs typeface="Arial" panose="020B0604020202020204" pitchFamily="34" charset="0"/>
              </a:rPr>
              <a:t>e</a:t>
            </a:r>
            <a:r>
              <a:rPr lang="fr-CA" sz="1000" dirty="0">
                <a:latin typeface="Arial" panose="020B0604020202020204" pitchFamily="34" charset="0"/>
                <a:ea typeface="Calibri" panose="020F0502020204030204" pitchFamily="34" charset="0"/>
                <a:cs typeface="Arial" panose="020B0604020202020204" pitchFamily="34" charset="0"/>
              </a:rPr>
              <a:t> éd, Éditions Yvon Blais, Cowansville, 2014, par. II.89-II.94, X.125 et </a:t>
            </a:r>
            <a:r>
              <a:rPr lang="fr-CA" sz="1000" dirty="0" err="1">
                <a:latin typeface="Arial" panose="020B0604020202020204" pitchFamily="34" charset="0"/>
                <a:ea typeface="Calibri" panose="020F0502020204030204" pitchFamily="34" charset="0"/>
                <a:cs typeface="Arial" panose="020B0604020202020204" pitchFamily="34" charset="0"/>
              </a:rPr>
              <a:t>suiv</a:t>
            </a:r>
            <a:r>
              <a:rPr lang="fr-CA" sz="1000" dirty="0">
                <a:latin typeface="Arial" panose="020B0604020202020204" pitchFamily="34" charset="0"/>
                <a:ea typeface="Calibri" panose="020F0502020204030204" pitchFamily="34" charset="0"/>
                <a:cs typeface="Arial" panose="020B0604020202020204" pitchFamily="34" charset="0"/>
              </a:rPr>
              <a:t> et X.147 et </a:t>
            </a:r>
            <a:r>
              <a:rPr lang="fr-CA" sz="1000" dirty="0" err="1">
                <a:latin typeface="Arial" panose="020B0604020202020204" pitchFamily="34" charset="0"/>
                <a:ea typeface="Calibri" panose="020F0502020204030204" pitchFamily="34" charset="0"/>
                <a:cs typeface="Arial" panose="020B0604020202020204" pitchFamily="34" charset="0"/>
              </a:rPr>
              <a:t>suiv</a:t>
            </a:r>
            <a:r>
              <a:rPr lang="fr-CA" sz="1000" dirty="0">
                <a:latin typeface="Arial" panose="020B0604020202020204" pitchFamily="34" charset="0"/>
                <a:ea typeface="Calibri" panose="020F0502020204030204" pitchFamily="34" charset="0"/>
                <a:cs typeface="Arial" panose="020B0604020202020204" pitchFamily="34" charset="0"/>
              </a:rPr>
              <a:t>.</a:t>
            </a: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Perspective Monde, </a:t>
            </a:r>
            <a:r>
              <a:rPr lang="fr-CA" sz="1000" i="1" dirty="0">
                <a:latin typeface="Arial" panose="020B0604020202020204" pitchFamily="34" charset="0"/>
                <a:ea typeface="Calibri" panose="020F0502020204030204" pitchFamily="34" charset="0"/>
                <a:cs typeface="Arial" panose="020B0604020202020204" pitchFamily="34" charset="0"/>
              </a:rPr>
              <a:t>Pouvoir judiciaire</a:t>
            </a:r>
            <a:r>
              <a:rPr lang="fr-CA" sz="1000" dirty="0">
                <a:latin typeface="Arial" panose="020B0604020202020204" pitchFamily="34" charset="0"/>
                <a:ea typeface="Calibri" panose="020F0502020204030204" pitchFamily="34" charset="0"/>
                <a:cs typeface="Arial" panose="020B0604020202020204" pitchFamily="34" charset="0"/>
              </a:rPr>
              <a:t>, École de politique appliquée, Université de Sherbrooke, en ligne : </a:t>
            </a:r>
            <a:r>
              <a:rPr lang="fr-CA" sz="1000" dirty="0">
                <a:latin typeface="Arial" panose="020B0604020202020204" pitchFamily="34" charset="0"/>
                <a:ea typeface="Calibri" panose="020F0502020204030204" pitchFamily="34" charset="0"/>
                <a:cs typeface="Arial" panose="020B0604020202020204" pitchFamily="34" charset="0"/>
                <a:hlinkClick r:id="rId3"/>
              </a:rPr>
              <a:t>http://perspective.usherbrooke.ca/bilan/servlet/BMDictionnaire?iddictionnaire=1637</a:t>
            </a:r>
            <a:r>
              <a:rPr lang="fr-CA" sz="1000" dirty="0">
                <a:latin typeface="Arial" panose="020B0604020202020204" pitchFamily="34" charset="0"/>
                <a:ea typeface="Calibri" panose="020F0502020204030204" pitchFamily="34" charset="0"/>
                <a:cs typeface="Arial" panose="020B0604020202020204" pitchFamily="34" charset="0"/>
              </a:rPr>
              <a:t> (consulté le 26 octobre 2016)</a:t>
            </a:r>
            <a:r>
              <a:rPr lang="fr-CA" dirty="0">
                <a:latin typeface="Arial" panose="020B0604020202020204" pitchFamily="34" charset="0"/>
                <a:cs typeface="Arial" panose="020B0604020202020204" pitchFamily="34" charset="0"/>
              </a:rPr>
              <a:t>.</a:t>
            </a:r>
            <a:endParaRPr lang="fr-CA" sz="1000" dirty="0">
              <a:latin typeface="Arial" panose="020B0604020202020204" pitchFamily="34" charset="0"/>
              <a:ea typeface="Calibri" panose="020F0502020204030204" pitchFamily="34" charset="0"/>
              <a:cs typeface="Times New Roman" panose="02020603050405020304" pitchFamily="18"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19</a:t>
            </a:fld>
            <a:endParaRPr lang="fr-CA"/>
          </a:p>
        </p:txBody>
      </p:sp>
    </p:spTree>
    <p:extLst>
      <p:ext uri="{BB962C8B-B14F-4D97-AF65-F5344CB8AC3E}">
        <p14:creationId xmlns:p14="http://schemas.microsoft.com/office/powerpoint/2010/main" val="2515703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050" b="1" dirty="0">
                <a:latin typeface="Arial"/>
                <a:ea typeface="Calibri" panose="020F0502020204030204" pitchFamily="34" charset="0"/>
                <a:cs typeface="Arial"/>
              </a:rPr>
              <a:t>INFORMATIONS À TRANSMETTRE AUX ÉLÈVES</a:t>
            </a:r>
          </a:p>
          <a:p>
            <a:endParaRPr lang="fr-CA" sz="105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050" b="0" i="0" kern="1200" baseline="0" dirty="0">
                <a:solidFill>
                  <a:schemeClr val="tx1"/>
                </a:solidFill>
                <a:effectLst/>
                <a:latin typeface="Arial"/>
                <a:cs typeface="Arial"/>
              </a:rPr>
              <a:t>Dans une </a:t>
            </a:r>
            <a:r>
              <a:rPr lang="fr-CA" sz="1050" b="1" i="0" kern="1200" baseline="0" dirty="0">
                <a:solidFill>
                  <a:schemeClr val="tx1"/>
                </a:solidFill>
                <a:effectLst/>
                <a:latin typeface="Arial"/>
                <a:cs typeface="Arial"/>
              </a:rPr>
              <a:t>démocratie</a:t>
            </a:r>
            <a:r>
              <a:rPr lang="fr-CA" sz="1050" b="0" i="0" kern="1200" baseline="0" dirty="0">
                <a:solidFill>
                  <a:schemeClr val="tx1"/>
                </a:solidFill>
                <a:effectLst/>
                <a:latin typeface="Arial"/>
                <a:cs typeface="Arial"/>
              </a:rPr>
              <a:t>, l’intérêt de la population est </a:t>
            </a:r>
            <a:r>
              <a:rPr lang="fr-CA" sz="1050" dirty="0">
                <a:latin typeface="Arial"/>
                <a:cs typeface="Arial"/>
              </a:rPr>
              <a:t>central</a:t>
            </a:r>
            <a:r>
              <a:rPr lang="fr-CA" sz="1050" b="0" i="0" kern="1200" baseline="0" dirty="0">
                <a:solidFill>
                  <a:schemeClr val="tx1"/>
                </a:solidFill>
                <a:effectLst/>
                <a:latin typeface="Arial"/>
                <a:cs typeface="Arial"/>
              </a:rPr>
              <a:t>. La population prend à la fois les décisions (car le gouvernement est composé de citoyens) et les respecte (puisque nul n’est au-dessus des lois).</a:t>
            </a:r>
            <a:r>
              <a:rPr lang="fr-CA" sz="1050" dirty="0">
                <a:latin typeface="Arial"/>
                <a:cs typeface="Arial"/>
              </a:rPr>
              <a:t> </a:t>
            </a:r>
          </a:p>
          <a:p>
            <a:r>
              <a:rPr lang="fr-CA" sz="1050" dirty="0">
                <a:latin typeface="Arial"/>
                <a:cs typeface="Arial"/>
              </a:rPr>
              <a:t> </a:t>
            </a:r>
            <a:endParaRPr lang="fr-CA" sz="1050" b="0" i="0" kern="1200" dirty="0">
              <a:solidFill>
                <a:schemeClr val="tx1"/>
              </a:solidFill>
              <a:effectLst/>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fr-CA" sz="1050" dirty="0">
                <a:latin typeface="Arial"/>
                <a:ea typeface="Calibri" panose="020F0502020204030204" pitchFamily="34" charset="0"/>
                <a:cs typeface="Arial"/>
              </a:rPr>
              <a:t>Les citoyens peuvent participer librement, de près ou de loin, aux décisions qui les touchent. Ils peuvent par exemple :</a:t>
            </a:r>
          </a:p>
          <a:p>
            <a:pPr marL="662305" lvl="1" indent="-181610">
              <a:buFont typeface="Wingdings" panose="05000000000000000000" pitchFamily="2" charset="2"/>
              <a:buChar char="q"/>
            </a:pPr>
            <a:r>
              <a:rPr lang="fr-CA" sz="1050" dirty="0">
                <a:latin typeface="Arial"/>
                <a:ea typeface="Calibri" panose="020F0502020204030204" pitchFamily="34" charset="0"/>
                <a:cs typeface="Arial"/>
              </a:rPr>
              <a:t>voter librement lors des élections, </a:t>
            </a:r>
            <a:endParaRPr lang="fr-CA" sz="1050" dirty="0">
              <a:latin typeface="Arial" panose="020B0604020202020204" pitchFamily="34" charset="0"/>
              <a:ea typeface="Calibri" panose="020F0502020204030204" pitchFamily="34" charset="0"/>
              <a:cs typeface="Arial" panose="020B0604020202020204" pitchFamily="34" charset="0"/>
            </a:endParaRPr>
          </a:p>
          <a:p>
            <a:pPr marL="662305" lvl="1" indent="-181610">
              <a:buFont typeface="Wingdings" panose="05000000000000000000" pitchFamily="2" charset="2"/>
              <a:buChar char="q"/>
            </a:pPr>
            <a:r>
              <a:rPr lang="fr-CA" sz="1050" dirty="0">
                <a:latin typeface="Arial"/>
                <a:ea typeface="Calibri" panose="020F0502020204030204" pitchFamily="34" charset="0"/>
                <a:cs typeface="Arial"/>
              </a:rPr>
              <a:t>fonder des journaux, des stations de télévision ou des chaines YouTube, et critiquer le pouvoir en place, </a:t>
            </a:r>
            <a:endParaRPr lang="fr-CA" sz="1050" dirty="0">
              <a:latin typeface="Arial" panose="020B0604020202020204" pitchFamily="34" charset="0"/>
              <a:ea typeface="Calibri" panose="020F0502020204030204" pitchFamily="34" charset="0"/>
              <a:cs typeface="Arial" panose="020B0604020202020204" pitchFamily="34" charset="0"/>
            </a:endParaRPr>
          </a:p>
          <a:p>
            <a:pPr marL="662305" lvl="1" indent="-181610">
              <a:buFont typeface="Wingdings" panose="05000000000000000000" pitchFamily="2" charset="2"/>
              <a:buChar char="q"/>
            </a:pPr>
            <a:r>
              <a:rPr lang="fr-CA" sz="1050" dirty="0">
                <a:latin typeface="Arial"/>
                <a:ea typeface="Calibri" panose="020F0502020204030204" pitchFamily="34" charset="0"/>
                <a:cs typeface="Arial"/>
              </a:rPr>
              <a:t>manifester dans la rue,</a:t>
            </a:r>
          </a:p>
          <a:p>
            <a:pPr marL="662305" lvl="1" indent="-181610">
              <a:buFont typeface="Wingdings" panose="05000000000000000000" pitchFamily="2" charset="2"/>
              <a:buChar char="q"/>
            </a:pPr>
            <a:r>
              <a:rPr lang="fr-CA" sz="1050" dirty="0">
                <a:latin typeface="Arial"/>
                <a:ea typeface="Calibri" panose="020F0502020204030204" pitchFamily="34" charset="0"/>
                <a:cs typeface="Arial"/>
              </a:rPr>
              <a:t>et même créer des partis politiques ou des associations pour faire valoir leur point de vue.</a:t>
            </a:r>
          </a:p>
          <a:p>
            <a:pPr marL="662415" lvl="1" indent="-182073">
              <a:buFont typeface="Wingdings" panose="05000000000000000000" pitchFamily="2" charset="2"/>
              <a:buChar char="q"/>
            </a:pPr>
            <a:endParaRPr lang="fr-CA" sz="105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050" dirty="0">
                <a:latin typeface="Arial"/>
                <a:ea typeface="Calibri" panose="020F0502020204030204" pitchFamily="34" charset="0"/>
                <a:cs typeface="Arial"/>
              </a:rPr>
              <a:t>Dans</a:t>
            </a:r>
            <a:r>
              <a:rPr lang="fr-CA" sz="1050" baseline="0" dirty="0">
                <a:latin typeface="Arial"/>
                <a:ea typeface="Calibri" panose="020F0502020204030204" pitchFamily="34" charset="0"/>
                <a:cs typeface="Arial"/>
              </a:rPr>
              <a:t> les</a:t>
            </a:r>
            <a:r>
              <a:rPr lang="fr-CA" sz="1050" dirty="0">
                <a:latin typeface="Arial"/>
                <a:ea typeface="Calibri" panose="020F0502020204030204" pitchFamily="34" charset="0"/>
                <a:cs typeface="Arial"/>
              </a:rPr>
              <a:t> démocraties, le pouvoir du gouvernement est encadré</a:t>
            </a:r>
            <a:r>
              <a:rPr lang="fr-CA" sz="1050" baseline="0" dirty="0">
                <a:latin typeface="Arial"/>
                <a:ea typeface="Calibri" panose="020F0502020204030204" pitchFamily="34" charset="0"/>
                <a:cs typeface="Arial"/>
              </a:rPr>
              <a:t> par des lois</a:t>
            </a:r>
            <a:r>
              <a:rPr lang="fr-CA" sz="1050" dirty="0">
                <a:latin typeface="Arial"/>
                <a:ea typeface="Calibri" panose="020F0502020204030204" pitchFamily="34" charset="0"/>
                <a:cs typeface="Arial"/>
              </a:rPr>
              <a:t>, au même titre que les citoyens. On appelle ces états où la loi est plus puissante que le gouvernement</a:t>
            </a:r>
            <a:r>
              <a:rPr lang="fr-CA" sz="1050" baseline="0" dirty="0">
                <a:latin typeface="Arial"/>
                <a:ea typeface="Calibri" panose="020F0502020204030204" pitchFamily="34" charset="0"/>
                <a:cs typeface="Arial"/>
              </a:rPr>
              <a:t> « </a:t>
            </a:r>
            <a:r>
              <a:rPr lang="fr-CA" sz="1050" b="1" dirty="0">
                <a:latin typeface="Arial"/>
                <a:ea typeface="Calibri" panose="020F0502020204030204" pitchFamily="34" charset="0"/>
                <a:cs typeface="Arial"/>
              </a:rPr>
              <a:t>état de droit </a:t>
            </a:r>
            <a:r>
              <a:rPr lang="fr-CA" sz="1050" b="0" dirty="0">
                <a:latin typeface="Arial"/>
                <a:ea typeface="Calibri" panose="020F0502020204030204" pitchFamily="34" charset="0"/>
                <a:cs typeface="Arial"/>
              </a:rPr>
              <a:t>».</a:t>
            </a:r>
            <a:endParaRPr lang="fr-CA" sz="1050" dirty="0">
              <a:latin typeface="Arial"/>
              <a:ea typeface="Calibri" panose="020F0502020204030204" pitchFamily="34" charset="0"/>
              <a:cs typeface="Arial"/>
            </a:endParaRPr>
          </a:p>
          <a:p>
            <a:pPr marL="182073" indent="-182073">
              <a:buFont typeface="Wingdings" panose="05000000000000000000" pitchFamily="2" charset="2"/>
              <a:buChar char="q"/>
            </a:pPr>
            <a:endParaRPr lang="fr-CA" sz="1050" dirty="0">
              <a:latin typeface="Arial" panose="020B0604020202020204" pitchFamily="34" charset="0"/>
              <a:ea typeface="Calibri" panose="020F0502020204030204" pitchFamily="34" charset="0"/>
              <a:cs typeface="Arial" panose="020B0604020202020204" pitchFamily="34" charset="0"/>
            </a:endParaRPr>
          </a:p>
          <a:p>
            <a:pPr marL="181610" indent="-181610" defTabSz="960681">
              <a:buFont typeface="Wingdings" panose="05000000000000000000" pitchFamily="2" charset="2"/>
              <a:buChar char="q"/>
              <a:defRPr/>
            </a:pPr>
            <a:r>
              <a:rPr lang="fr-CA" sz="1050" dirty="0">
                <a:latin typeface="Arial"/>
                <a:ea typeface="Calibri" panose="020F0502020204030204" pitchFamily="34" charset="0"/>
                <a:cs typeface="Arial"/>
              </a:rPr>
              <a:t>Par exemple, au Canada, la loi impose que les députés soient élus par des élections tous les 4 ans au </a:t>
            </a:r>
            <a:r>
              <a:rPr lang="fr-CA" sz="1050" b="1" dirty="0">
                <a:latin typeface="Arial"/>
                <a:ea typeface="Calibri" panose="020F0502020204030204" pitchFamily="34" charset="0"/>
                <a:cs typeface="Arial"/>
              </a:rPr>
              <a:t>suffrage universel et au scrutin secret </a:t>
            </a:r>
            <a:r>
              <a:rPr lang="fr-CA" sz="1050" dirty="0">
                <a:latin typeface="Arial"/>
                <a:ea typeface="Calibri" panose="020F0502020204030204" pitchFamily="34" charset="0"/>
                <a:cs typeface="Arial"/>
              </a:rPr>
              <a:t>(c’est-à-dire que tous les citoyens de 18 ans et plus ont le droit de voter et que leur choix doit être tenu secret).</a:t>
            </a:r>
          </a:p>
          <a:p>
            <a:pPr defTabSz="960681">
              <a:defRPr/>
            </a:pPr>
            <a:r>
              <a:rPr lang="fr-CA" sz="1050" dirty="0">
                <a:latin typeface="Arial"/>
                <a:ea typeface="Calibri" panose="020F0502020204030204" pitchFamily="34" charset="0"/>
                <a:cs typeface="Arial"/>
              </a:rPr>
              <a:t> </a:t>
            </a:r>
            <a:endParaRPr lang="fr-CA" sz="1050" dirty="0">
              <a:latin typeface="Arial" panose="020B0604020202020204" pitchFamily="34" charset="0"/>
              <a:ea typeface="Calibri" panose="020F0502020204030204" pitchFamily="34" charset="0"/>
              <a:cs typeface="Arial" panose="020B0604020202020204" pitchFamily="34" charset="0"/>
            </a:endParaRPr>
          </a:p>
          <a:p>
            <a:pPr marL="625475" indent="-180975" defTabSz="960681">
              <a:buFont typeface="Wingdings" panose="05000000000000000000" pitchFamily="2" charset="2"/>
              <a:buChar char="q"/>
              <a:defRPr/>
            </a:pPr>
            <a:r>
              <a:rPr lang="fr-CA" sz="1050" dirty="0">
                <a:latin typeface="Arial"/>
                <a:ea typeface="Calibri" panose="020F0502020204030204" pitchFamily="34" charset="0"/>
                <a:cs typeface="Arial"/>
              </a:rPr>
              <a:t>Au Canada, les citoyens votent pour des députés qui les représenteront et qui prendront les décisions en leur nom. </a:t>
            </a:r>
            <a:endParaRPr lang="fr-CA" sz="1050" dirty="0">
              <a:latin typeface="Arial" panose="020B0604020202020204" pitchFamily="34" charset="0"/>
              <a:ea typeface="Calibri" panose="020F0502020204030204" pitchFamily="34" charset="0"/>
              <a:cs typeface="Arial" panose="020B0604020202020204" pitchFamily="34" charset="0"/>
            </a:endParaRPr>
          </a:p>
          <a:p>
            <a:pPr marL="625475" indent="-180975" defTabSz="960681">
              <a:buFont typeface="Wingdings" panose="05000000000000000000" pitchFamily="2" charset="2"/>
              <a:buChar char="q"/>
              <a:defRPr/>
            </a:pPr>
            <a:endParaRPr lang="fr-CA" sz="1050" b="1"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sz="1050" b="1" dirty="0">
                <a:latin typeface="Arial"/>
                <a:ea typeface="Calibri" panose="020F0502020204030204" pitchFamily="34" charset="0"/>
                <a:cs typeface="Arial"/>
              </a:rPr>
              <a:t>NOTE : démocratie représentative et démocratie directe</a:t>
            </a:r>
          </a:p>
          <a:p>
            <a:pPr defTabSz="960681">
              <a:defRPr/>
            </a:pPr>
            <a:r>
              <a:rPr lang="fr-CA" sz="1050" dirty="0">
                <a:latin typeface="Arial"/>
                <a:ea typeface="Calibri" panose="020F0502020204030204" pitchFamily="34" charset="0"/>
                <a:cs typeface="Arial"/>
              </a:rPr>
              <a:t>Dans cet exemple, on parle de démocratie « représentative » (cela permet de mieux comprendre le système canadien).</a:t>
            </a:r>
          </a:p>
          <a:p>
            <a:pPr defTabSz="960681">
              <a:defRPr/>
            </a:pPr>
            <a:r>
              <a:rPr lang="fr-CA" sz="1050" dirty="0">
                <a:latin typeface="Arial"/>
                <a:ea typeface="Calibri" panose="020F0502020204030204" pitchFamily="34" charset="0"/>
                <a:cs typeface="Arial"/>
              </a:rPr>
              <a:t>Mais il existe d’autres formes de démocratie. Par exemple, la démocratie « directe », où les citoyens participent directement à l’élaboration des lois. </a:t>
            </a:r>
            <a:endParaRPr lang="fr-CA" sz="1050" dirty="0">
              <a:latin typeface="Arial" panose="020B0604020202020204" pitchFamily="34" charset="0"/>
              <a:ea typeface="Calibri" panose="020F0502020204030204" pitchFamily="34" charset="0"/>
              <a:cs typeface="Arial" panose="020B0604020202020204" pitchFamily="34" charset="0"/>
            </a:endParaRPr>
          </a:p>
          <a:p>
            <a:endParaRPr lang="fr-CA" sz="1100" b="1" dirty="0">
              <a:latin typeface="Arial" panose="020B0604020202020204" pitchFamily="34" charset="0"/>
              <a:ea typeface="Calibri" panose="020F0502020204030204" pitchFamily="34" charset="0"/>
              <a:cs typeface="Arial" panose="020B0604020202020204" pitchFamily="34" charset="0"/>
            </a:endParaRPr>
          </a:p>
          <a:p>
            <a:r>
              <a:rPr lang="fr-CA" sz="800" b="1" dirty="0">
                <a:latin typeface="Arial"/>
                <a:ea typeface="Calibri" panose="020F0502020204030204" pitchFamily="34" charset="0"/>
                <a:cs typeface="Arial"/>
              </a:rPr>
              <a:t>SOURCES</a:t>
            </a:r>
          </a:p>
          <a:p>
            <a:pPr marL="181610" indent="-181610">
              <a:buFont typeface="Arial" panose="020B0604020202020204" pitchFamily="34" charset="0"/>
              <a:buChar char="•"/>
            </a:pPr>
            <a:r>
              <a:rPr lang="fr-CA" sz="800" i="1" dirty="0">
                <a:latin typeface="Arial"/>
                <a:cs typeface="Arial"/>
              </a:rPr>
              <a:t>Loi électorale du Canada</a:t>
            </a:r>
            <a:r>
              <a:rPr lang="fr-CA" sz="800" dirty="0">
                <a:latin typeface="Arial"/>
                <a:cs typeface="Arial"/>
              </a:rPr>
              <a:t>, LC 2000, c 9, art. 3, 56.1, 163, 385</a:t>
            </a:r>
            <a:endParaRPr lang="fr-CA" sz="800" dirty="0">
              <a:latin typeface="Arial"/>
              <a:ea typeface="Calibri" panose="020F0502020204030204" pitchFamily="34" charset="0"/>
              <a:cs typeface="Arial"/>
            </a:endParaRPr>
          </a:p>
          <a:p>
            <a:pPr marL="181610" indent="-181610">
              <a:buFont typeface="Arial" panose="020B0604020202020204" pitchFamily="34" charset="0"/>
              <a:buChar char="•"/>
            </a:pPr>
            <a:r>
              <a:rPr lang="fr-FR" sz="800" i="1" dirty="0">
                <a:latin typeface="Arial"/>
                <a:ea typeface="Calibri" panose="020F0502020204030204" pitchFamily="34" charset="0"/>
                <a:cs typeface="Arial"/>
              </a:rPr>
              <a:t>Charte canadienne des droits et libertés, </a:t>
            </a:r>
            <a:r>
              <a:rPr lang="fr-FR" sz="800" dirty="0">
                <a:latin typeface="Arial"/>
                <a:ea typeface="Calibri" panose="020F0502020204030204" pitchFamily="34" charset="0"/>
                <a:cs typeface="Arial"/>
              </a:rPr>
              <a:t>art 2 b), c), d) et 3,</a:t>
            </a:r>
            <a:r>
              <a:rPr lang="fr-FR" sz="800" i="1" dirty="0">
                <a:latin typeface="Arial"/>
                <a:ea typeface="Calibri" panose="020F0502020204030204" pitchFamily="34" charset="0"/>
                <a:cs typeface="Arial"/>
              </a:rPr>
              <a:t> </a:t>
            </a:r>
            <a:r>
              <a:rPr lang="fr-FR" sz="800" dirty="0">
                <a:latin typeface="Arial"/>
                <a:ea typeface="Calibri" panose="020F0502020204030204" pitchFamily="34" charset="0"/>
                <a:cs typeface="Arial"/>
              </a:rPr>
              <a:t>partie I de la </a:t>
            </a:r>
            <a:r>
              <a:rPr lang="fr-FR" sz="800" i="1" dirty="0">
                <a:latin typeface="Arial"/>
                <a:ea typeface="Calibri" panose="020F0502020204030204" pitchFamily="34" charset="0"/>
                <a:cs typeface="Arial"/>
              </a:rPr>
              <a:t>Loi constitutionnelle de 1982, </a:t>
            </a:r>
            <a:r>
              <a:rPr lang="fr-FR" sz="800" dirty="0">
                <a:latin typeface="Arial"/>
                <a:ea typeface="Calibri" panose="020F0502020204030204" pitchFamily="34" charset="0"/>
                <a:cs typeface="Arial"/>
              </a:rPr>
              <a:t>constituant l’annexe B de la </a:t>
            </a:r>
            <a:r>
              <a:rPr lang="fr-FR" sz="800" i="1" dirty="0">
                <a:latin typeface="Arial"/>
                <a:ea typeface="Calibri" panose="020F0502020204030204" pitchFamily="34" charset="0"/>
                <a:cs typeface="Arial"/>
              </a:rPr>
              <a:t>Loi de 1982 sur le Canada </a:t>
            </a:r>
            <a:r>
              <a:rPr lang="fr-FR" sz="800" dirty="0">
                <a:latin typeface="Arial"/>
                <a:ea typeface="Calibri" panose="020F0502020204030204" pitchFamily="34" charset="0"/>
                <a:cs typeface="Arial"/>
              </a:rPr>
              <a:t>(R-U), 1982, c 11.</a:t>
            </a:r>
            <a:endParaRPr lang="fr-FR" sz="800" i="1"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Suffrage universel</a:t>
            </a:r>
            <a:r>
              <a:rPr lang="fr-CA" sz="800" dirty="0">
                <a:latin typeface="Arial"/>
                <a:ea typeface="Calibri" panose="020F0502020204030204" pitchFamily="34" charset="0"/>
                <a:cs typeface="Arial"/>
              </a:rPr>
              <a:t>, École de politique appliquée, Université de Sherbrooke : </a:t>
            </a:r>
            <a:r>
              <a:rPr lang="fr-CA" sz="800" dirty="0">
                <a:latin typeface="Arial"/>
                <a:ea typeface="Calibri" panose="020F0502020204030204" pitchFamily="34" charset="0"/>
                <a:cs typeface="Arial"/>
                <a:hlinkClick r:id="rId3"/>
              </a:rPr>
              <a:t>http://perspective.usherbrooke.ca/bilan/servlet/BMDictionnaire?iddictionnaire=1526</a:t>
            </a:r>
            <a:r>
              <a:rPr lang="fr-CA" sz="800" dirty="0">
                <a:latin typeface="Arial"/>
                <a:ea typeface="Calibri" panose="020F0502020204030204" pitchFamily="34" charset="0"/>
                <a:cs typeface="Arial"/>
              </a:rPr>
              <a:t> (consulté le 7 janvier 2021).</a:t>
            </a:r>
            <a:endParaRPr lang="fr-FR" sz="800"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Démocratie</a:t>
            </a:r>
            <a:r>
              <a:rPr lang="fr-CA" sz="800" dirty="0">
                <a:latin typeface="Arial"/>
                <a:ea typeface="Calibri" panose="020F0502020204030204" pitchFamily="34" charset="0"/>
                <a:cs typeface="Arial"/>
              </a:rPr>
              <a:t>, École de politique appliquée, Université de Sherbrooke : </a:t>
            </a:r>
            <a:r>
              <a:rPr lang="fr-CA" sz="800" dirty="0">
                <a:latin typeface="Arial"/>
                <a:ea typeface="Calibri" panose="020F0502020204030204" pitchFamily="34" charset="0"/>
                <a:cs typeface="Arial"/>
                <a:hlinkClick r:id="rId4"/>
              </a:rPr>
              <a:t>http://perspective.usherbrooke.ca/bilan/servlet/BMDictionnaire?iddictionnaire=1487</a:t>
            </a:r>
            <a:r>
              <a:rPr lang="fr-CA" sz="800" dirty="0">
                <a:latin typeface="Arial"/>
                <a:ea typeface="Calibri" panose="020F0502020204030204" pitchFamily="34" charset="0"/>
                <a:cs typeface="Arial"/>
              </a:rPr>
              <a:t> (consulté le 7 janvier 2021).</a:t>
            </a: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a:t>
            </a:r>
            <a:r>
              <a:rPr lang="fr-CA" sz="800" baseline="0" dirty="0">
                <a:latin typeface="Arial"/>
                <a:ea typeface="Calibri" panose="020F0502020204030204" pitchFamily="34" charset="0"/>
                <a:cs typeface="Arial"/>
              </a:rPr>
              <a:t> Monde, </a:t>
            </a:r>
            <a:r>
              <a:rPr lang="fr-CA" sz="800" i="1" baseline="0" dirty="0">
                <a:latin typeface="Arial"/>
                <a:ea typeface="Calibri" panose="020F0502020204030204" pitchFamily="34" charset="0"/>
                <a:cs typeface="Arial"/>
              </a:rPr>
              <a:t>État de droit, </a:t>
            </a:r>
            <a:r>
              <a:rPr lang="fr-CA" sz="800" i="0" baseline="0" dirty="0">
                <a:latin typeface="Arial"/>
                <a:ea typeface="Calibri" panose="020F0502020204030204" pitchFamily="34" charset="0"/>
                <a:cs typeface="Arial"/>
              </a:rPr>
              <a:t>École de politique appliquée, Université de Sherbrooke : http://perspective.usherbrooke.ca/bilan/servlet/BMDictionnaire?iddictionnaire=1493 (consulté le </a:t>
            </a:r>
            <a:r>
              <a:rPr lang="fr-CA" sz="800" dirty="0">
                <a:latin typeface="Arial"/>
                <a:ea typeface="Calibri" panose="020F0502020204030204" pitchFamily="34" charset="0"/>
                <a:cs typeface="Arial"/>
              </a:rPr>
              <a:t>7 janvier 2021</a:t>
            </a:r>
            <a:r>
              <a:rPr lang="fr-CA" sz="800" i="0" baseline="0" dirty="0">
                <a:latin typeface="Arial"/>
                <a:ea typeface="Calibri" panose="020F0502020204030204" pitchFamily="34" charset="0"/>
                <a:cs typeface="Arial"/>
              </a:rPr>
              <a:t>).</a:t>
            </a:r>
            <a:endParaRPr lang="fr-CA" sz="800"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Philippe Parini, </a:t>
            </a:r>
            <a:r>
              <a:rPr lang="fr-CA" sz="800" i="1" dirty="0">
                <a:latin typeface="Arial"/>
                <a:ea typeface="Calibri" panose="020F0502020204030204" pitchFamily="34" charset="0"/>
                <a:cs typeface="Arial"/>
              </a:rPr>
              <a:t>Régimes politiques contemporains, </a:t>
            </a:r>
            <a:r>
              <a:rPr lang="fr-CA" sz="800" dirty="0">
                <a:latin typeface="Arial"/>
                <a:ea typeface="Calibri" panose="020F0502020204030204" pitchFamily="34" charset="0"/>
                <a:cs typeface="Arial"/>
              </a:rPr>
              <a:t>Masson, Paris, 1991, p.105 à 108.</a:t>
            </a:r>
          </a:p>
          <a:p>
            <a:pPr marL="181610" marR="0" indent="-1816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800" dirty="0">
                <a:latin typeface="Arial"/>
                <a:ea typeface="Calibri" panose="020F0502020204030204" pitchFamily="34" charset="0"/>
                <a:cs typeface="Arial"/>
              </a:rPr>
              <a:t>Raymond Aron, </a:t>
            </a:r>
            <a:r>
              <a:rPr lang="fr-CA" sz="800" i="1" dirty="0">
                <a:latin typeface="Arial"/>
                <a:ea typeface="Calibri" panose="020F0502020204030204" pitchFamily="34" charset="0"/>
                <a:cs typeface="Arial"/>
              </a:rPr>
              <a:t>Démocratie</a:t>
            </a:r>
            <a:r>
              <a:rPr lang="fr-CA" sz="800" i="1" baseline="0" dirty="0">
                <a:latin typeface="Arial"/>
                <a:ea typeface="Calibri" panose="020F0502020204030204" pitchFamily="34" charset="0"/>
                <a:cs typeface="Arial"/>
              </a:rPr>
              <a:t> et totalitarisme, </a:t>
            </a:r>
            <a:r>
              <a:rPr lang="fr-CA" sz="800" i="0" baseline="0" dirty="0">
                <a:latin typeface="Arial"/>
                <a:ea typeface="Calibri" panose="020F0502020204030204" pitchFamily="34" charset="0"/>
                <a:cs typeface="Arial"/>
              </a:rPr>
              <a:t>Gallimard, Paris, 1965, p</a:t>
            </a:r>
            <a:r>
              <a:rPr lang="fr-CA" sz="800" dirty="0">
                <a:latin typeface="Arial"/>
                <a:ea typeface="Calibri" panose="020F0502020204030204" pitchFamily="34" charset="0"/>
                <a:cs typeface="Arial"/>
              </a:rPr>
              <a:t>.76</a:t>
            </a:r>
            <a:endParaRPr lang="fr-FR" sz="800" dirty="0">
              <a:latin typeface="Arial"/>
              <a:ea typeface="Calibri" panose="020F0502020204030204" pitchFamily="34" charset="0"/>
              <a:cs typeface="Arial"/>
            </a:endParaRPr>
          </a:p>
          <a:p>
            <a:pPr marL="181610" indent="-181610">
              <a:buFont typeface="Arial" panose="020B0604020202020204" pitchFamily="34" charset="0"/>
              <a:buChar char="•"/>
            </a:pPr>
            <a:r>
              <a:rPr lang="fr-FR" sz="800" dirty="0">
                <a:latin typeface="Arial"/>
                <a:ea typeface="Calibri" panose="020F0502020204030204" pitchFamily="34" charset="0"/>
                <a:cs typeface="Arial"/>
              </a:rPr>
              <a:t>Dominique </a:t>
            </a:r>
            <a:r>
              <a:rPr lang="fr-FR" sz="800" dirty="0" err="1">
                <a:latin typeface="Arial"/>
                <a:ea typeface="Calibri" panose="020F0502020204030204" pitchFamily="34" charset="0"/>
                <a:cs typeface="Arial"/>
              </a:rPr>
              <a:t>Chagnollaud</a:t>
            </a:r>
            <a:r>
              <a:rPr lang="fr-FR" sz="800" dirty="0">
                <a:latin typeface="Arial"/>
                <a:ea typeface="Calibri" panose="020F0502020204030204" pitchFamily="34" charset="0"/>
                <a:cs typeface="Arial"/>
              </a:rPr>
              <a:t>,</a:t>
            </a:r>
            <a:r>
              <a:rPr lang="fr-FR" sz="800" baseline="0" dirty="0">
                <a:latin typeface="Arial"/>
                <a:ea typeface="Calibri" panose="020F0502020204030204" pitchFamily="34" charset="0"/>
                <a:cs typeface="Arial"/>
              </a:rPr>
              <a:t> </a:t>
            </a:r>
            <a:r>
              <a:rPr lang="fr-FR" sz="800" i="1" baseline="0" dirty="0">
                <a:latin typeface="Arial"/>
                <a:ea typeface="Calibri" panose="020F0502020204030204" pitchFamily="34" charset="0"/>
                <a:cs typeface="Arial"/>
              </a:rPr>
              <a:t>Science politique, </a:t>
            </a:r>
            <a:r>
              <a:rPr lang="fr-FR" sz="800" i="0" baseline="0" dirty="0">
                <a:latin typeface="Arial"/>
                <a:ea typeface="Calibri" panose="020F0502020204030204" pitchFamily="34" charset="0"/>
                <a:cs typeface="Arial"/>
              </a:rPr>
              <a:t>2</a:t>
            </a:r>
            <a:r>
              <a:rPr lang="fr-FR" sz="800" i="0" baseline="30000" dirty="0">
                <a:latin typeface="Arial"/>
                <a:ea typeface="Calibri" panose="020F0502020204030204" pitchFamily="34" charset="0"/>
                <a:cs typeface="Arial"/>
              </a:rPr>
              <a:t>e</a:t>
            </a:r>
            <a:r>
              <a:rPr lang="fr-FR" sz="800" i="0" baseline="0" dirty="0">
                <a:latin typeface="Arial"/>
                <a:ea typeface="Calibri" panose="020F0502020204030204" pitchFamily="34" charset="0"/>
                <a:cs typeface="Arial"/>
              </a:rPr>
              <a:t> éd., Dalloz, Paris, 1999, p</a:t>
            </a:r>
            <a:r>
              <a:rPr lang="fr-FR" sz="800" dirty="0">
                <a:latin typeface="Arial"/>
                <a:ea typeface="Calibri" panose="020F0502020204030204" pitchFamily="34" charset="0"/>
                <a:cs typeface="Arial"/>
              </a:rPr>
              <a:t>. 50, 67 à 69</a:t>
            </a:r>
            <a:r>
              <a:rPr lang="fr-FR" sz="900" dirty="0">
                <a:latin typeface="Arial"/>
                <a:ea typeface="Calibri" panose="020F0502020204030204" pitchFamily="34" charset="0"/>
                <a:cs typeface="Arial"/>
              </a:rPr>
              <a:t>.</a:t>
            </a:r>
          </a:p>
          <a:p>
            <a:pPr marL="182073" indent="-182073">
              <a:buFont typeface="Arial" panose="020B0604020202020204" pitchFamily="34" charset="0"/>
              <a:buChar char="•"/>
            </a:pPr>
            <a:endParaRPr lang="fr-CA" sz="900" dirty="0">
              <a:latin typeface="Arial" panose="020B0604020202020204" pitchFamily="34" charset="0"/>
              <a:ea typeface="Calibri" panose="020F050202020403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20</a:t>
            </a:fld>
            <a:endParaRPr lang="fr-CA"/>
          </a:p>
        </p:txBody>
      </p:sp>
    </p:spTree>
    <p:extLst>
      <p:ext uri="{BB962C8B-B14F-4D97-AF65-F5344CB8AC3E}">
        <p14:creationId xmlns:p14="http://schemas.microsoft.com/office/powerpoint/2010/main" val="1695823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0681">
              <a:defRPr/>
            </a:pPr>
            <a:r>
              <a:rPr lang="fr-CA" sz="1200" b="1" dirty="0">
                <a:latin typeface="Arial" panose="020B0604020202020204" pitchFamily="34" charset="0"/>
                <a:ea typeface="Calibri" panose="020F0502020204030204" pitchFamily="34" charset="0"/>
                <a:cs typeface="Arial" panose="020B0604020202020204" pitchFamily="34" charset="0"/>
              </a:rPr>
              <a:t>INFORMATIONS À</a:t>
            </a:r>
            <a:r>
              <a:rPr lang="fr-CA" sz="1200" b="1" baseline="0" dirty="0">
                <a:latin typeface="Arial" panose="020B0604020202020204" pitchFamily="34" charset="0"/>
                <a:ea typeface="Calibri" panose="020F0502020204030204" pitchFamily="34" charset="0"/>
                <a:cs typeface="Arial" panose="020B0604020202020204" pitchFamily="34" charset="0"/>
              </a:rPr>
              <a:t> TRANSMETTRE AUX ÉLÈVES</a:t>
            </a:r>
            <a:endParaRPr lang="fr-CA" sz="1200" b="1"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dirty="0">
                <a:latin typeface="Arial" panose="020B0604020202020204" pitchFamily="34" charset="0"/>
                <a:ea typeface="Calibri" panose="020F0502020204030204" pitchFamily="34" charset="0"/>
                <a:cs typeface="Arial" panose="020B0604020202020204" pitchFamily="34" charset="0"/>
              </a:rPr>
              <a:t>La séparation entre le législatif et l’exécutif n’est pas toujours évidente. Dans le système politique canadien, on la voit mieux lorsque le gouvernement est minoritaire.</a:t>
            </a:r>
          </a:p>
          <a:p>
            <a:pPr defTabSz="960681">
              <a:defRPr/>
            </a:pPr>
            <a:endParaRPr lang="fr-CA" sz="1200" b="1"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b="1" dirty="0">
                <a:latin typeface="Arial" panose="020B0604020202020204" pitchFamily="34" charset="0"/>
                <a:ea typeface="Calibri" panose="020F0502020204030204" pitchFamily="34" charset="0"/>
                <a:cs typeface="Arial" panose="020B0604020202020204" pitchFamily="34" charset="0"/>
              </a:rPr>
              <a:t>Dans cette diapositive, nous avons un exemple de parti majoritaire.</a:t>
            </a:r>
          </a:p>
          <a:p>
            <a:pPr marL="177800"/>
            <a:r>
              <a:rPr lang="fr-CA" sz="1200" dirty="0">
                <a:latin typeface="Arial" panose="020B0604020202020204" pitchFamily="34" charset="0"/>
                <a:ea typeface="Calibri" panose="020F0502020204030204" pitchFamily="34" charset="0"/>
                <a:cs typeface="Arial" panose="020B0604020202020204" pitchFamily="34" charset="0"/>
              </a:rPr>
              <a:t>Les députés (pouvoir législatif) sont élus par les citoyens, et le gouvernement (pouvoir exécutif) est formé par le parti qui remporte les élections.</a:t>
            </a:r>
          </a:p>
          <a:p>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388"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Dans cette diapositive, </a:t>
            </a:r>
            <a:r>
              <a:rPr lang="fr-CA" sz="1200" b="1" dirty="0">
                <a:latin typeface="Arial" panose="020B0604020202020204" pitchFamily="34" charset="0"/>
                <a:ea typeface="Calibri" panose="020F0502020204030204" pitchFamily="34" charset="0"/>
                <a:cs typeface="Arial" panose="020B0604020202020204" pitchFamily="34" charset="0"/>
              </a:rPr>
              <a:t>le parti orange a remporté les élections avec 13 élus sur 25</a:t>
            </a:r>
            <a:r>
              <a:rPr lang="fr-CA" sz="1200" dirty="0">
                <a:latin typeface="Arial" panose="020B0604020202020204" pitchFamily="34" charset="0"/>
                <a:ea typeface="Calibri" panose="020F0502020204030204" pitchFamily="34" charset="0"/>
                <a:cs typeface="Arial" panose="020B0604020202020204" pitchFamily="34" charset="0"/>
              </a:rPr>
              <a:t>. Ce parti a suffisamment d’avance pour avoir la majorité des voix. </a:t>
            </a:r>
          </a:p>
          <a:p>
            <a:pPr marL="265112"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388" defTabSz="960681">
              <a:buFont typeface="Wingdings" panose="05000000000000000000" pitchFamily="2" charset="2"/>
              <a:buChar char="ü"/>
              <a:defRPr/>
            </a:pPr>
            <a:r>
              <a:rPr lang="fr-CA" sz="1200" b="1" dirty="0">
                <a:latin typeface="Arial" panose="020B0604020202020204" pitchFamily="34" charset="0"/>
                <a:ea typeface="Calibri" panose="020F0502020204030204" pitchFamily="34" charset="0"/>
                <a:cs typeface="Arial" panose="020B0604020202020204" pitchFamily="34" charset="0"/>
              </a:rPr>
              <a:t>Le parti orange va donc former le gouvernement</a:t>
            </a:r>
            <a:r>
              <a:rPr lang="fr-CA" sz="1200" dirty="0">
                <a:latin typeface="Arial" panose="020B0604020202020204" pitchFamily="34" charset="0"/>
                <a:ea typeface="Calibri" panose="020F0502020204030204" pitchFamily="34" charset="0"/>
                <a:cs typeface="Arial" panose="020B0604020202020204" pitchFamily="34" charset="0"/>
              </a:rPr>
              <a:t>. Le chef du parti va devenir premier Ministre et il choisira des députés pour faire partie du gouvernement.</a:t>
            </a:r>
          </a:p>
          <a:p>
            <a:pPr marL="265112"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388" defTabSz="960681">
              <a:buFont typeface="Wingdings" panose="05000000000000000000" pitchFamily="2" charset="2"/>
              <a:buChar char="ü"/>
              <a:defRPr/>
            </a:pPr>
            <a:r>
              <a:rPr lang="fr-CA" sz="1200" b="1" dirty="0">
                <a:latin typeface="Arial" panose="020B0604020202020204" pitchFamily="34" charset="0"/>
                <a:ea typeface="Calibri" panose="020F0502020204030204" pitchFamily="34" charset="0"/>
                <a:cs typeface="Arial" panose="020B0604020202020204" pitchFamily="34" charset="0"/>
              </a:rPr>
              <a:t>Les pouvoirs législatif et exécutif sont alors exercés par les membres d’un même parti</a:t>
            </a:r>
            <a:r>
              <a:rPr lang="fr-CA" sz="1200" dirty="0">
                <a:latin typeface="Arial" panose="020B0604020202020204" pitchFamily="34" charset="0"/>
                <a:ea typeface="Calibri" panose="020F0502020204030204" pitchFamily="34" charset="0"/>
                <a:cs typeface="Arial" panose="020B0604020202020204" pitchFamily="34" charset="0"/>
              </a:rPr>
              <a:t>. </a:t>
            </a:r>
          </a:p>
          <a:p>
            <a:pPr marL="265112"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388"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La séparation des pouvoirs n’est alors pas très claire à identifier : le parti majoritaire a le pouvoir exécutif, mais a aussi le contrôle du pouvoir législatif. – voir DIAPOSITIVE suivante</a:t>
            </a:r>
            <a:endParaRPr lang="fr-CA" sz="1200" dirty="0">
              <a:latin typeface="Arial" panose="020B0604020202020204" pitchFamily="34" charset="0"/>
              <a:cs typeface="Arial" panose="020B0604020202020204" pitchFamily="34" charset="0"/>
            </a:endParaRPr>
          </a:p>
          <a:p>
            <a:endParaRPr lang="fr-CA" dirty="0"/>
          </a:p>
          <a:p>
            <a:r>
              <a:rPr lang="fr-CA" sz="900" b="1" dirty="0">
                <a:latin typeface="Arial" panose="020B0604020202020204" pitchFamily="34" charset="0"/>
                <a:ea typeface="Calibri" panose="020F0502020204030204" pitchFamily="34" charset="0"/>
                <a:cs typeface="Times New Roman" panose="02020603050405020304" pitchFamily="18" charset="0"/>
              </a:rPr>
              <a:t>SOURCES </a:t>
            </a:r>
          </a:p>
          <a:p>
            <a:pPr marL="182073" indent="-182073">
              <a:buFont typeface="Arial" panose="020B0604020202020204" pitchFamily="34" charset="0"/>
              <a:buChar char="•"/>
            </a:pPr>
            <a:r>
              <a:rPr lang="fr-CA" sz="900" dirty="0">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900" i="1" dirty="0">
                <a:latin typeface="Arial" panose="020B0604020202020204" pitchFamily="34" charset="0"/>
                <a:ea typeface="Calibri" panose="020F0502020204030204" pitchFamily="34" charset="0"/>
                <a:cs typeface="Arial" panose="020B0604020202020204" pitchFamily="34" charset="0"/>
              </a:rPr>
              <a:t>Droit constitutionnel</a:t>
            </a:r>
            <a:r>
              <a:rPr lang="fr-CA" sz="900" dirty="0">
                <a:latin typeface="Arial" panose="020B0604020202020204" pitchFamily="34" charset="0"/>
                <a:ea typeface="Calibri" panose="020F0502020204030204" pitchFamily="34" charset="0"/>
                <a:cs typeface="Arial" panose="020B0604020202020204" pitchFamily="34" charset="0"/>
              </a:rPr>
              <a:t>, 6</a:t>
            </a:r>
            <a:r>
              <a:rPr lang="fr-CA" sz="900" baseline="30000" dirty="0">
                <a:latin typeface="Arial" panose="020B0604020202020204" pitchFamily="34" charset="0"/>
                <a:ea typeface="Calibri" panose="020F0502020204030204" pitchFamily="34" charset="0"/>
                <a:cs typeface="Arial" panose="020B0604020202020204" pitchFamily="34" charset="0"/>
              </a:rPr>
              <a:t>e</a:t>
            </a:r>
            <a:r>
              <a:rPr lang="fr-CA" sz="900" dirty="0">
                <a:latin typeface="Arial" panose="020B0604020202020204" pitchFamily="34" charset="0"/>
                <a:ea typeface="Calibri" panose="020F0502020204030204" pitchFamily="34" charset="0"/>
                <a:cs typeface="Arial" panose="020B0604020202020204" pitchFamily="34" charset="0"/>
              </a:rPr>
              <a:t> éd, Éditions Yvon Blais, Cowansville, 2014, par. VII.11.</a:t>
            </a:r>
            <a:endParaRPr lang="fr-CA" sz="900" dirty="0">
              <a:latin typeface="Arial" panose="020B0604020202020204" pitchFamily="34" charset="0"/>
              <a:ea typeface="Calibri" panose="020F0502020204030204" pitchFamily="34" charset="0"/>
              <a:cs typeface="Times New Roman" panose="02020603050405020304" pitchFamily="18" charset="0"/>
            </a:endParaRPr>
          </a:p>
          <a:p>
            <a:pPr marL="182073" indent="-182073">
              <a:buFont typeface="Arial" panose="020B0604020202020204" pitchFamily="34" charset="0"/>
              <a:buChar char="•"/>
            </a:pPr>
            <a:r>
              <a:rPr lang="fr-CA" sz="900" dirty="0">
                <a:latin typeface="Arial" panose="020B0604020202020204" pitchFamily="34" charset="0"/>
                <a:ea typeface="Calibri" panose="020F0502020204030204" pitchFamily="34" charset="0"/>
                <a:cs typeface="Arial" panose="020B0604020202020204" pitchFamily="34" charset="0"/>
              </a:rPr>
              <a:t>Perspective Monde, </a:t>
            </a:r>
            <a:r>
              <a:rPr lang="fr-CA" sz="900" i="1" dirty="0">
                <a:latin typeface="Arial" panose="020B0604020202020204" pitchFamily="34" charset="0"/>
                <a:ea typeface="Calibri" panose="020F0502020204030204" pitchFamily="34" charset="0"/>
                <a:cs typeface="Arial" panose="020B0604020202020204" pitchFamily="34" charset="0"/>
              </a:rPr>
              <a:t>Gouvernement minoritaire</a:t>
            </a:r>
            <a:r>
              <a:rPr lang="fr-CA" sz="900" dirty="0">
                <a:latin typeface="Arial" panose="020B0604020202020204" pitchFamily="34" charset="0"/>
                <a:ea typeface="Calibri" panose="020F0502020204030204" pitchFamily="34" charset="0"/>
                <a:cs typeface="Arial" panose="020B0604020202020204" pitchFamily="34" charset="0"/>
              </a:rPr>
              <a:t>, École de politique appliquée, Université de Sherbrooke, en ligne : </a:t>
            </a:r>
            <a:r>
              <a:rPr lang="fr-CA" sz="900" u="none" dirty="0">
                <a:solidFill>
                  <a:schemeClr val="tx1"/>
                </a:solidFill>
                <a:latin typeface="Arial" panose="020B0604020202020204" pitchFamily="34" charset="0"/>
                <a:ea typeface="Calibri" panose="020F0502020204030204" pitchFamily="34" charset="0"/>
                <a:cs typeface="Arial" panose="020B0604020202020204" pitchFamily="34" charset="0"/>
                <a:hlinkClick r:id="rId3"/>
              </a:rPr>
              <a:t>http://perspective.usherbrooke.ca/bilan/servlet/BMDictionnaire?iddictionnaire=1506</a:t>
            </a:r>
            <a:r>
              <a:rPr lang="fr-CA" sz="900" u="none"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CA" sz="900" dirty="0">
                <a:latin typeface="Arial" panose="020B0604020202020204" pitchFamily="34" charset="0"/>
                <a:ea typeface="Calibri" panose="020F0502020204030204" pitchFamily="34" charset="0"/>
                <a:cs typeface="Arial" panose="020B0604020202020204" pitchFamily="34" charset="0"/>
              </a:rPr>
              <a:t>(consulté le 25 octobre 2016).</a:t>
            </a:r>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21</a:t>
            </a:fld>
            <a:endParaRPr lang="fr-CA"/>
          </a:p>
        </p:txBody>
      </p:sp>
    </p:spTree>
    <p:extLst>
      <p:ext uri="{BB962C8B-B14F-4D97-AF65-F5344CB8AC3E}">
        <p14:creationId xmlns:p14="http://schemas.microsoft.com/office/powerpoint/2010/main" val="772898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0681">
              <a:defRPr/>
            </a:pPr>
            <a:r>
              <a:rPr lang="fr-CA" sz="1200" b="1" dirty="0">
                <a:latin typeface="Arial" panose="020B0604020202020204" pitchFamily="34" charset="0"/>
                <a:ea typeface="Calibri" panose="020F0502020204030204" pitchFamily="34" charset="0"/>
                <a:cs typeface="Arial" panose="020B0604020202020204" pitchFamily="34" charset="0"/>
              </a:rPr>
              <a:t>INFORMATIONS À TRANSMETTRE AUX ÉLÈVES</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b="1" dirty="0">
                <a:latin typeface="Arial" panose="020B0604020202020204" pitchFamily="34" charset="0"/>
                <a:ea typeface="Calibri" panose="020F0502020204030204" pitchFamily="34" charset="0"/>
                <a:cs typeface="Arial" panose="020B0604020202020204" pitchFamily="34" charset="0"/>
              </a:rPr>
              <a:t>Dans cette diapositive, nous avons un exemple de parti minoritaire.</a:t>
            </a:r>
          </a:p>
          <a:p>
            <a:pPr marL="177800"/>
            <a:r>
              <a:rPr lang="fr-CA" sz="1200" dirty="0">
                <a:latin typeface="Arial" panose="020B0604020202020204" pitchFamily="34" charset="0"/>
                <a:ea typeface="Calibri" panose="020F0502020204030204" pitchFamily="34" charset="0"/>
                <a:cs typeface="Arial" panose="020B0604020202020204" pitchFamily="34" charset="0"/>
              </a:rPr>
              <a:t>Les députés (pouvoir législatif) sont élus par les citoyens, et le gouvernement (pouvoir exécutif) est formé par le parti qui remporte les élections.</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Ici, </a:t>
            </a:r>
            <a:r>
              <a:rPr lang="fr-CA" sz="1200" b="1" dirty="0">
                <a:latin typeface="Arial" panose="020B0604020202020204" pitchFamily="34" charset="0"/>
                <a:ea typeface="Calibri" panose="020F0502020204030204" pitchFamily="34" charset="0"/>
                <a:cs typeface="Arial" panose="020B0604020202020204" pitchFamily="34" charset="0"/>
              </a:rPr>
              <a:t>le parti orange a remporté les élections avec une très courte avance</a:t>
            </a:r>
            <a:r>
              <a:rPr lang="fr-CA" sz="1200" dirty="0">
                <a:latin typeface="Arial" panose="020B0604020202020204" pitchFamily="34" charset="0"/>
                <a:ea typeface="Calibri" panose="020F0502020204030204" pitchFamily="34" charset="0"/>
                <a:cs typeface="Arial" panose="020B0604020202020204" pitchFamily="34" charset="0"/>
              </a:rPr>
              <a:t>. Il a obtenu 10 élus, alors que le parti bleu a obtenu 8 élus et le parti gris, 7 élus.</a:t>
            </a: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Les partis bleu et gris réunis ont donc plus d’élus que le parti orange. On dit alors que le gouvernement est minoritaire, parce qu’il n’a </a:t>
            </a:r>
            <a:r>
              <a:rPr lang="fr-CA" sz="1200" b="1" dirty="0">
                <a:latin typeface="Arial" panose="020B0604020202020204" pitchFamily="34" charset="0"/>
                <a:ea typeface="Calibri" panose="020F0502020204030204" pitchFamily="34" charset="0"/>
                <a:cs typeface="Arial" panose="020B0604020202020204" pitchFamily="34" charset="0"/>
              </a:rPr>
              <a:t>pas la majorité absolue</a:t>
            </a:r>
            <a:r>
              <a:rPr lang="fr-CA" sz="1200" dirty="0">
                <a:latin typeface="Arial" panose="020B0604020202020204" pitchFamily="34" charset="0"/>
                <a:ea typeface="Calibri" panose="020F0502020204030204" pitchFamily="34" charset="0"/>
                <a:cs typeface="Arial" panose="020B0604020202020204" pitchFamily="34" charset="0"/>
              </a:rPr>
              <a:t>. </a:t>
            </a: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Autrement dit, le parti gagnant exerce le pouvoir exécutif en formant le nouveau gouvernement, mais </a:t>
            </a:r>
            <a:r>
              <a:rPr lang="fr-CA" sz="1200" b="1" dirty="0">
                <a:latin typeface="Arial" panose="020B0604020202020204" pitchFamily="34" charset="0"/>
                <a:ea typeface="Calibri" panose="020F0502020204030204" pitchFamily="34" charset="0"/>
                <a:cs typeface="Arial" panose="020B0604020202020204" pitchFamily="34" charset="0"/>
              </a:rPr>
              <a:t>les partis perdants, s’ils se mettent ensemble, peuvent bloquer les lois avec lesquelles ils ne sont pas d’accord</a:t>
            </a:r>
            <a:r>
              <a:rPr lang="fr-CA" sz="1200" dirty="0">
                <a:latin typeface="Arial" panose="020B0604020202020204" pitchFamily="34" charset="0"/>
                <a:ea typeface="Calibri" panose="020F0502020204030204" pitchFamily="34" charset="0"/>
                <a:cs typeface="Arial" panose="020B0604020202020204" pitchFamily="34" charset="0"/>
              </a:rPr>
              <a:t>. Ils exercent donc un certain contrôle sur le pouvoir législatif.</a:t>
            </a: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panose="020B0604020202020204" pitchFamily="34" charset="0"/>
                <a:ea typeface="Calibri" panose="020F0502020204030204" pitchFamily="34" charset="0"/>
                <a:cs typeface="Arial" panose="020B0604020202020204" pitchFamily="34" charset="0"/>
              </a:rPr>
              <a:t>Dans ce cas-là, la séparation entre le pouvoir exécutif (parti orange) et le pouvoir législatif (coalitions) est plus claire. </a:t>
            </a:r>
            <a:r>
              <a:rPr lang="fr-CA" sz="1200" b="1" dirty="0">
                <a:latin typeface="Arial" panose="020B0604020202020204" pitchFamily="34" charset="0"/>
                <a:ea typeface="Calibri" panose="020F0502020204030204" pitchFamily="34" charset="0"/>
                <a:cs typeface="Arial" panose="020B0604020202020204" pitchFamily="34" charset="0"/>
              </a:rPr>
              <a:t>Pour passer des lois, le parti orange est obligé de collaborer </a:t>
            </a:r>
            <a:r>
              <a:rPr lang="fr-CA" sz="1200" dirty="0">
                <a:latin typeface="Arial" panose="020B0604020202020204" pitchFamily="34" charset="0"/>
                <a:ea typeface="Calibri" panose="020F0502020204030204" pitchFamily="34" charset="0"/>
                <a:cs typeface="Arial" panose="020B0604020202020204" pitchFamily="34" charset="0"/>
              </a:rPr>
              <a:t>avec les autres partis.</a:t>
            </a: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b="1" dirty="0">
              <a:latin typeface="Arial" panose="020B0604020202020204" pitchFamily="34" charset="0"/>
              <a:ea typeface="Calibri" panose="020F0502020204030204" pitchFamily="34" charset="0"/>
              <a:cs typeface="Arial" panose="020B0604020202020204" pitchFamily="34" charset="0"/>
            </a:endParaRPr>
          </a:p>
          <a:p>
            <a:r>
              <a:rPr lang="fr-CA" sz="1000" b="1" dirty="0">
                <a:latin typeface="Arial" panose="020B0604020202020204" pitchFamily="34" charset="0"/>
                <a:ea typeface="Calibri" panose="020F0502020204030204" pitchFamily="34" charset="0"/>
                <a:cs typeface="Times New Roman" panose="02020603050405020304" pitchFamily="18" charset="0"/>
              </a:rPr>
              <a:t>SOURCES </a:t>
            </a: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1000" i="1" dirty="0">
                <a:latin typeface="Arial" panose="020B0604020202020204" pitchFamily="34" charset="0"/>
                <a:ea typeface="Calibri" panose="020F0502020204030204" pitchFamily="34" charset="0"/>
                <a:cs typeface="Arial" panose="020B0604020202020204" pitchFamily="34" charset="0"/>
              </a:rPr>
              <a:t>Droit constitutionnel</a:t>
            </a:r>
            <a:r>
              <a:rPr lang="fr-CA" sz="1000" dirty="0">
                <a:latin typeface="Arial" panose="020B0604020202020204" pitchFamily="34" charset="0"/>
                <a:ea typeface="Calibri" panose="020F0502020204030204" pitchFamily="34" charset="0"/>
                <a:cs typeface="Arial" panose="020B0604020202020204" pitchFamily="34" charset="0"/>
              </a:rPr>
              <a:t>, 6</a:t>
            </a:r>
            <a:r>
              <a:rPr lang="fr-CA" sz="1000" baseline="30000" dirty="0">
                <a:latin typeface="Arial" panose="020B0604020202020204" pitchFamily="34" charset="0"/>
                <a:ea typeface="Calibri" panose="020F0502020204030204" pitchFamily="34" charset="0"/>
                <a:cs typeface="Arial" panose="020B0604020202020204" pitchFamily="34" charset="0"/>
              </a:rPr>
              <a:t>e</a:t>
            </a:r>
            <a:r>
              <a:rPr lang="fr-CA" sz="1000" dirty="0">
                <a:latin typeface="Arial" panose="020B0604020202020204" pitchFamily="34" charset="0"/>
                <a:ea typeface="Calibri" panose="020F0502020204030204" pitchFamily="34" charset="0"/>
                <a:cs typeface="Arial" panose="020B0604020202020204" pitchFamily="34" charset="0"/>
              </a:rPr>
              <a:t> éd, Éditions Yvon Blais, Cowansville, 2014, par. VII.11.</a:t>
            </a:r>
            <a:endParaRPr lang="fr-CA" sz="1000" dirty="0">
              <a:latin typeface="Arial" panose="020B0604020202020204" pitchFamily="34" charset="0"/>
              <a:ea typeface="Calibri" panose="020F0502020204030204" pitchFamily="34" charset="0"/>
              <a:cs typeface="Times New Roman" panose="02020603050405020304" pitchFamily="18" charset="0"/>
            </a:endParaRP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Perspective Monde, </a:t>
            </a:r>
            <a:r>
              <a:rPr lang="fr-CA" sz="1000" i="1" dirty="0">
                <a:latin typeface="Arial" panose="020B0604020202020204" pitchFamily="34" charset="0"/>
                <a:ea typeface="Calibri" panose="020F0502020204030204" pitchFamily="34" charset="0"/>
                <a:cs typeface="Arial" panose="020B0604020202020204" pitchFamily="34" charset="0"/>
              </a:rPr>
              <a:t>Gouvernement minoritaire</a:t>
            </a:r>
            <a:r>
              <a:rPr lang="fr-CA" sz="1000" dirty="0">
                <a:latin typeface="Arial" panose="020B0604020202020204" pitchFamily="34" charset="0"/>
                <a:ea typeface="Calibri" panose="020F0502020204030204" pitchFamily="34" charset="0"/>
                <a:cs typeface="Arial" panose="020B0604020202020204" pitchFamily="34" charset="0"/>
              </a:rPr>
              <a:t>, École de politique appliquée, Université de Sherbrooke, en</a:t>
            </a:r>
            <a:r>
              <a:rPr lang="fr-CA" sz="1000" baseline="0" dirty="0">
                <a:latin typeface="Arial" panose="020B0604020202020204" pitchFamily="34" charset="0"/>
                <a:ea typeface="Calibri" panose="020F0502020204030204" pitchFamily="34" charset="0"/>
                <a:cs typeface="Arial" panose="020B0604020202020204" pitchFamily="34" charset="0"/>
              </a:rPr>
              <a:t> ligne </a:t>
            </a:r>
            <a:r>
              <a:rPr lang="fr-CA" sz="1000" dirty="0">
                <a:latin typeface="Arial" panose="020B0604020202020204" pitchFamily="34" charset="0"/>
                <a:ea typeface="Calibri" panose="020F0502020204030204" pitchFamily="34" charset="0"/>
                <a:cs typeface="Arial" panose="020B0604020202020204" pitchFamily="34" charset="0"/>
              </a:rPr>
              <a:t>: http://perspective.usherbrooke.ca/bilan/servlet/BMDictionnaire?iddictionnaire=1506 (consulté</a:t>
            </a:r>
            <a:r>
              <a:rPr lang="fr-CA" sz="1000" baseline="0" dirty="0">
                <a:latin typeface="Arial" panose="020B0604020202020204" pitchFamily="34" charset="0"/>
                <a:ea typeface="Calibri" panose="020F0502020204030204" pitchFamily="34" charset="0"/>
                <a:cs typeface="Arial" panose="020B0604020202020204" pitchFamily="34" charset="0"/>
              </a:rPr>
              <a:t> le 25 octobre 2016).</a:t>
            </a:r>
            <a:endParaRPr lang="fr-CA" sz="1000" dirty="0"/>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22</a:t>
            </a:fld>
            <a:endParaRPr lang="fr-CA"/>
          </a:p>
        </p:txBody>
      </p:sp>
    </p:spTree>
    <p:extLst>
      <p:ext uri="{BB962C8B-B14F-4D97-AF65-F5344CB8AC3E}">
        <p14:creationId xmlns:p14="http://schemas.microsoft.com/office/powerpoint/2010/main" val="4056269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kern="1200" dirty="0">
                <a:effectLst/>
              </a:rPr>
              <a:t>NOTES À L'ENSEIGNANT</a:t>
            </a:r>
            <a:r>
              <a:rPr lang="en-US" dirty="0"/>
              <a:t> </a:t>
            </a:r>
            <a:endParaRPr lang="en-US" b="0" i="0" kern="1200" dirty="0">
              <a:effectLst/>
              <a:ea typeface="+mn-ea"/>
              <a:cs typeface="+mn-cs"/>
            </a:endParaRPr>
          </a:p>
          <a:p>
            <a:r>
              <a:rPr lang="fr-CA" dirty="0"/>
              <a:t> </a:t>
            </a:r>
            <a:endParaRPr lang="fr-CA" b="0" i="0" kern="1200" dirty="0">
              <a:effectLst/>
              <a:cs typeface="Calibri"/>
            </a:endParaRPr>
          </a:p>
          <a:p>
            <a:r>
              <a:rPr lang="en-US" b="1" dirty="0"/>
              <a:t>Une </a:t>
            </a:r>
            <a:r>
              <a:rPr lang="en-US" b="1" dirty="0" err="1"/>
              <a:t>charte</a:t>
            </a:r>
            <a:r>
              <a:rPr lang="en-US" b="1" dirty="0"/>
              <a:t>, </a:t>
            </a:r>
            <a:r>
              <a:rPr lang="en-US" b="1" dirty="0" err="1"/>
              <a:t>qu'est-ce</a:t>
            </a:r>
            <a:r>
              <a:rPr lang="en-US" b="1" dirty="0"/>
              <a:t> que </a:t>
            </a:r>
            <a:r>
              <a:rPr lang="en-US" b="1" dirty="0" err="1"/>
              <a:t>c'est</a:t>
            </a:r>
            <a:r>
              <a:rPr lang="en-US" b="1" dirty="0"/>
              <a:t>?</a:t>
            </a:r>
            <a:endParaRPr lang="en-US" dirty="0"/>
          </a:p>
          <a:p>
            <a:endParaRPr lang="en-US" dirty="0"/>
          </a:p>
          <a:p>
            <a:r>
              <a:rPr lang="en-US" dirty="0"/>
              <a:t>Une </a:t>
            </a:r>
            <a:r>
              <a:rPr lang="en-US" dirty="0" err="1"/>
              <a:t>charte</a:t>
            </a:r>
            <a:r>
              <a:rPr lang="en-US" dirty="0"/>
              <a:t> </a:t>
            </a:r>
            <a:r>
              <a:rPr lang="en-US" dirty="0" err="1"/>
              <a:t>c’est</a:t>
            </a:r>
            <a:r>
              <a:rPr lang="en-US" dirty="0"/>
              <a:t> </a:t>
            </a:r>
            <a:r>
              <a:rPr lang="en-US" dirty="0" err="1"/>
              <a:t>une</a:t>
            </a:r>
            <a:r>
              <a:rPr lang="en-US" dirty="0"/>
              <a:t> </a:t>
            </a:r>
            <a:r>
              <a:rPr lang="en-US" dirty="0" err="1"/>
              <a:t>loi</a:t>
            </a:r>
            <a:r>
              <a:rPr lang="en-US" dirty="0"/>
              <a:t>... </a:t>
            </a:r>
            <a:r>
              <a:rPr lang="en-US" dirty="0" err="1"/>
              <a:t>Mais</a:t>
            </a:r>
            <a:r>
              <a:rPr lang="en-US" dirty="0"/>
              <a:t> </a:t>
            </a:r>
            <a:r>
              <a:rPr lang="en-US" dirty="0" err="1"/>
              <a:t>c’est</a:t>
            </a:r>
            <a:r>
              <a:rPr lang="en-US" dirty="0"/>
              <a:t> </a:t>
            </a:r>
            <a:r>
              <a:rPr lang="en-US" dirty="0" err="1"/>
              <a:t>une</a:t>
            </a:r>
            <a:r>
              <a:rPr lang="en-US" dirty="0"/>
              <a:t> </a:t>
            </a:r>
            <a:r>
              <a:rPr lang="en-US" dirty="0" err="1"/>
              <a:t>loi</a:t>
            </a:r>
            <a:r>
              <a:rPr lang="en-US" dirty="0"/>
              <a:t> </a:t>
            </a:r>
            <a:r>
              <a:rPr lang="en-US" dirty="0" err="1"/>
              <a:t>spéciale</a:t>
            </a:r>
            <a:r>
              <a:rPr lang="en-US" dirty="0"/>
              <a:t>, </a:t>
            </a:r>
            <a:r>
              <a:rPr lang="en-US" dirty="0" err="1"/>
              <a:t>une</a:t>
            </a:r>
            <a:r>
              <a:rPr lang="en-US" dirty="0"/>
              <a:t> </a:t>
            </a:r>
            <a:r>
              <a:rPr lang="en-US" dirty="0" err="1"/>
              <a:t>loi</a:t>
            </a:r>
            <a:r>
              <a:rPr lang="en-US" dirty="0"/>
              <a:t> qui a </a:t>
            </a:r>
            <a:r>
              <a:rPr lang="en-US" dirty="0" err="1"/>
              <a:t>préséance</a:t>
            </a:r>
            <a:r>
              <a:rPr lang="en-US" dirty="0"/>
              <a:t> sur les </a:t>
            </a:r>
            <a:r>
              <a:rPr lang="en-US" dirty="0" err="1"/>
              <a:t>autres</a:t>
            </a:r>
            <a:r>
              <a:rPr lang="en-US" dirty="0"/>
              <a:t> </a:t>
            </a:r>
            <a:r>
              <a:rPr lang="en-US" dirty="0" err="1"/>
              <a:t>lois</a:t>
            </a:r>
            <a:r>
              <a:rPr lang="en-US" dirty="0"/>
              <a:t>. </a:t>
            </a:r>
            <a:r>
              <a:rPr lang="en-US" dirty="0" err="1"/>
              <a:t>Cela</a:t>
            </a:r>
            <a:r>
              <a:rPr lang="en-US" dirty="0"/>
              <a:t> </a:t>
            </a:r>
            <a:r>
              <a:rPr lang="en-US" dirty="0" err="1"/>
              <a:t>signifie</a:t>
            </a:r>
            <a:r>
              <a:rPr lang="en-US" dirty="0"/>
              <a:t> que les </a:t>
            </a:r>
            <a:r>
              <a:rPr lang="en-US" dirty="0" err="1"/>
              <a:t>députés</a:t>
            </a:r>
            <a:r>
              <a:rPr lang="en-US" dirty="0"/>
              <a:t> ne </a:t>
            </a:r>
            <a:r>
              <a:rPr lang="en-US" dirty="0" err="1"/>
              <a:t>peuvent</a:t>
            </a:r>
            <a:r>
              <a:rPr lang="en-US" dirty="0"/>
              <a:t> pas </a:t>
            </a:r>
            <a:r>
              <a:rPr lang="en-US" dirty="0" err="1"/>
              <a:t>créer</a:t>
            </a:r>
            <a:r>
              <a:rPr lang="en-US" dirty="0"/>
              <a:t> de </a:t>
            </a:r>
            <a:r>
              <a:rPr lang="en-US" dirty="0" err="1"/>
              <a:t>lois</a:t>
            </a:r>
            <a:r>
              <a:rPr lang="en-US" dirty="0"/>
              <a:t> qui </a:t>
            </a:r>
            <a:r>
              <a:rPr lang="en-US" dirty="0" err="1"/>
              <a:t>vont</a:t>
            </a:r>
            <a:r>
              <a:rPr lang="en-US" dirty="0"/>
              <a:t> à </a:t>
            </a:r>
            <a:r>
              <a:rPr lang="en-US" dirty="0" err="1"/>
              <a:t>l'encontre</a:t>
            </a:r>
            <a:r>
              <a:rPr lang="en-US" dirty="0"/>
              <a:t> de la </a:t>
            </a:r>
            <a:r>
              <a:rPr lang="en-US" dirty="0" err="1"/>
              <a:t>Charte</a:t>
            </a:r>
            <a:r>
              <a:rPr lang="en-US" dirty="0"/>
              <a:t>. </a:t>
            </a:r>
            <a:r>
              <a:rPr lang="en-US" b="1" dirty="0" err="1"/>
              <a:t>Toutes</a:t>
            </a:r>
            <a:r>
              <a:rPr lang="en-US" b="1" dirty="0"/>
              <a:t> les </a:t>
            </a:r>
            <a:r>
              <a:rPr lang="en-US" b="1" dirty="0" err="1"/>
              <a:t>lois</a:t>
            </a:r>
            <a:r>
              <a:rPr lang="en-US" b="1" dirty="0"/>
              <a:t> </a:t>
            </a:r>
            <a:r>
              <a:rPr lang="en-US" b="1" dirty="0" err="1"/>
              <a:t>doivent</a:t>
            </a:r>
            <a:r>
              <a:rPr lang="en-US" b="1" dirty="0"/>
              <a:t> respecter la </a:t>
            </a:r>
            <a:r>
              <a:rPr lang="en-US" b="1" dirty="0" err="1"/>
              <a:t>Charte</a:t>
            </a:r>
            <a:r>
              <a:rPr lang="en-US" b="1" dirty="0"/>
              <a:t> qui </a:t>
            </a:r>
            <a:r>
              <a:rPr lang="en-US" b="1" dirty="0" err="1"/>
              <a:t>est</a:t>
            </a:r>
            <a:r>
              <a:rPr lang="en-US" b="1" dirty="0"/>
              <a:t> </a:t>
            </a:r>
            <a:r>
              <a:rPr lang="en-US" b="1" dirty="0" err="1"/>
              <a:t>une</a:t>
            </a:r>
            <a:r>
              <a:rPr lang="en-US" b="1" dirty="0"/>
              <a:t> « super </a:t>
            </a:r>
            <a:r>
              <a:rPr lang="en-US" b="1" dirty="0" err="1"/>
              <a:t>loi</a:t>
            </a:r>
            <a:r>
              <a:rPr lang="en-US" b="1" dirty="0"/>
              <a:t> » qui se place au-dessus des </a:t>
            </a:r>
            <a:r>
              <a:rPr lang="en-US" b="1" dirty="0" err="1"/>
              <a:t>lois</a:t>
            </a:r>
            <a:r>
              <a:rPr lang="en-US" b="1" dirty="0"/>
              <a:t> </a:t>
            </a:r>
            <a:r>
              <a:rPr lang="en-US" b="1" dirty="0" err="1"/>
              <a:t>canadiennes</a:t>
            </a:r>
            <a:r>
              <a:rPr lang="en-US" b="1" dirty="0"/>
              <a:t> et de </a:t>
            </a:r>
            <a:r>
              <a:rPr lang="en-US" b="1" dirty="0" err="1"/>
              <a:t>chaque</a:t>
            </a:r>
            <a:r>
              <a:rPr lang="en-US" b="1" dirty="0"/>
              <a:t> province et </a:t>
            </a:r>
            <a:r>
              <a:rPr lang="en-US" b="1" dirty="0" err="1"/>
              <a:t>territoire</a:t>
            </a:r>
            <a:r>
              <a:rPr lang="en-US" b="1" dirty="0"/>
              <a:t>.  </a:t>
            </a:r>
            <a:r>
              <a:rPr lang="en-US" dirty="0"/>
              <a:t>Par </a:t>
            </a:r>
            <a:r>
              <a:rPr lang="en-US" dirty="0" err="1"/>
              <a:t>exemple</a:t>
            </a:r>
            <a:r>
              <a:rPr lang="en-US" dirty="0"/>
              <a:t>, </a:t>
            </a:r>
            <a:r>
              <a:rPr lang="en-US" dirty="0" err="1"/>
              <a:t>ils</a:t>
            </a:r>
            <a:r>
              <a:rPr lang="en-US" dirty="0"/>
              <a:t> ne </a:t>
            </a:r>
            <a:r>
              <a:rPr lang="en-US" dirty="0" err="1"/>
              <a:t>pourraient</a:t>
            </a:r>
            <a:r>
              <a:rPr lang="en-US" dirty="0"/>
              <a:t> pas </a:t>
            </a:r>
            <a:r>
              <a:rPr lang="en-US" dirty="0" err="1"/>
              <a:t>mettre</a:t>
            </a:r>
            <a:r>
              <a:rPr lang="en-US" dirty="0"/>
              <a:t> </a:t>
            </a:r>
            <a:r>
              <a:rPr lang="en-US" dirty="0" err="1"/>
              <a:t>en</a:t>
            </a:r>
            <a:r>
              <a:rPr lang="en-US" dirty="0"/>
              <a:t> place </a:t>
            </a:r>
            <a:r>
              <a:rPr lang="en-US" dirty="0" err="1"/>
              <a:t>une</a:t>
            </a:r>
            <a:r>
              <a:rPr lang="en-US" dirty="0"/>
              <a:t> </a:t>
            </a:r>
            <a:r>
              <a:rPr lang="en-US" dirty="0" err="1"/>
              <a:t>loi</a:t>
            </a:r>
            <a:r>
              <a:rPr lang="en-US" dirty="0"/>
              <a:t> qui </a:t>
            </a:r>
            <a:r>
              <a:rPr lang="en-US" dirty="0" err="1"/>
              <a:t>indiquerait</a:t>
            </a:r>
            <a:r>
              <a:rPr lang="en-US" dirty="0"/>
              <a:t> que </a:t>
            </a:r>
            <a:r>
              <a:rPr lang="en-US" dirty="0" err="1"/>
              <a:t>seuls</a:t>
            </a:r>
            <a:r>
              <a:rPr lang="en-US" dirty="0"/>
              <a:t> les hommes </a:t>
            </a:r>
            <a:r>
              <a:rPr lang="en-US" dirty="0" err="1"/>
              <a:t>peuvent</a:t>
            </a:r>
            <a:r>
              <a:rPr lang="en-US" dirty="0"/>
              <a:t> </a:t>
            </a:r>
            <a:r>
              <a:rPr lang="en-US" dirty="0" err="1"/>
              <a:t>joindre</a:t>
            </a:r>
            <a:r>
              <a:rPr lang="en-US" dirty="0"/>
              <a:t> </a:t>
            </a:r>
            <a:r>
              <a:rPr lang="en-US" dirty="0" err="1"/>
              <a:t>l'armée</a:t>
            </a:r>
            <a:r>
              <a:rPr lang="en-US" dirty="0"/>
              <a:t>, car le droit à </a:t>
            </a:r>
            <a:r>
              <a:rPr lang="en-US" dirty="0" err="1"/>
              <a:t>l'égalité</a:t>
            </a:r>
            <a:r>
              <a:rPr lang="en-US" dirty="0"/>
              <a:t> </a:t>
            </a:r>
            <a:r>
              <a:rPr lang="en-US" dirty="0" err="1"/>
              <a:t>est</a:t>
            </a:r>
            <a:r>
              <a:rPr lang="en-US" dirty="0"/>
              <a:t> </a:t>
            </a:r>
            <a:r>
              <a:rPr lang="en-US" dirty="0" err="1"/>
              <a:t>inscrit</a:t>
            </a:r>
            <a:r>
              <a:rPr lang="en-US" dirty="0"/>
              <a:t> dans la </a:t>
            </a:r>
            <a:r>
              <a:rPr lang="en-US" dirty="0" err="1"/>
              <a:t>Charte</a:t>
            </a:r>
            <a:r>
              <a:rPr lang="en-US" dirty="0"/>
              <a:t> </a:t>
            </a:r>
            <a:r>
              <a:rPr lang="en-US" dirty="0" err="1"/>
              <a:t>canadienne</a:t>
            </a:r>
            <a:r>
              <a:rPr lang="en-US" dirty="0"/>
              <a:t> des droits et </a:t>
            </a:r>
            <a:r>
              <a:rPr lang="en-US" dirty="0" err="1"/>
              <a:t>libertés</a:t>
            </a:r>
            <a:r>
              <a:rPr lang="en-US" dirty="0"/>
              <a:t>. </a:t>
            </a:r>
            <a:r>
              <a:rPr lang="en-US" b="1" dirty="0"/>
              <a:t>Un </a:t>
            </a:r>
            <a:r>
              <a:rPr lang="en-US" b="1" dirty="0" err="1"/>
              <a:t>autre</a:t>
            </a:r>
            <a:r>
              <a:rPr lang="en-US" b="1" dirty="0"/>
              <a:t> </a:t>
            </a:r>
            <a:r>
              <a:rPr lang="en-US" b="1" dirty="0" err="1"/>
              <a:t>exemple</a:t>
            </a:r>
            <a:r>
              <a:rPr lang="en-US" b="1" dirty="0"/>
              <a:t> </a:t>
            </a:r>
            <a:r>
              <a:rPr lang="en-US" b="1" dirty="0" err="1"/>
              <a:t>d'une</a:t>
            </a:r>
            <a:r>
              <a:rPr lang="en-US" b="1" dirty="0"/>
              <a:t> </a:t>
            </a:r>
            <a:r>
              <a:rPr lang="en-US" b="1" dirty="0" err="1"/>
              <a:t>loi</a:t>
            </a:r>
            <a:r>
              <a:rPr lang="en-US" b="1" dirty="0"/>
              <a:t> qui </a:t>
            </a:r>
            <a:r>
              <a:rPr lang="en-US" b="1" dirty="0" err="1"/>
              <a:t>existait</a:t>
            </a:r>
            <a:r>
              <a:rPr lang="en-US" b="1" dirty="0"/>
              <a:t> pour de </a:t>
            </a:r>
            <a:r>
              <a:rPr lang="en-US" b="1" dirty="0" err="1"/>
              <a:t>vrai</a:t>
            </a:r>
            <a:r>
              <a:rPr lang="en-US" b="1" dirty="0"/>
              <a:t> et qui ne </a:t>
            </a:r>
            <a:r>
              <a:rPr lang="en-US" b="1" dirty="0" err="1"/>
              <a:t>respectait</a:t>
            </a:r>
            <a:r>
              <a:rPr lang="en-US" b="1" dirty="0"/>
              <a:t> pas la </a:t>
            </a:r>
            <a:r>
              <a:rPr lang="en-US" b="1" dirty="0" err="1"/>
              <a:t>Charte</a:t>
            </a:r>
            <a:r>
              <a:rPr lang="en-US" b="1" dirty="0"/>
              <a:t> : le </a:t>
            </a:r>
            <a:r>
              <a:rPr lang="en-US" b="1" dirty="0" err="1"/>
              <a:t>mariage</a:t>
            </a:r>
            <a:r>
              <a:rPr lang="en-US" b="1" dirty="0"/>
              <a:t> qui </a:t>
            </a:r>
            <a:r>
              <a:rPr lang="en-US" b="1" dirty="0" err="1"/>
              <a:t>était</a:t>
            </a:r>
            <a:r>
              <a:rPr lang="en-US" b="1" dirty="0"/>
              <a:t> </a:t>
            </a:r>
            <a:r>
              <a:rPr lang="en-US" b="1" dirty="0" err="1"/>
              <a:t>avant</a:t>
            </a:r>
            <a:r>
              <a:rPr lang="en-US" b="1" dirty="0"/>
              <a:t> </a:t>
            </a:r>
            <a:r>
              <a:rPr lang="en-US" b="1" dirty="0" err="1"/>
              <a:t>juste</a:t>
            </a:r>
            <a:r>
              <a:rPr lang="en-US" b="1" dirty="0"/>
              <a:t> possible entre un homme et </a:t>
            </a:r>
            <a:r>
              <a:rPr lang="en-US" b="1" dirty="0" err="1"/>
              <a:t>une</a:t>
            </a:r>
            <a:r>
              <a:rPr lang="en-US" b="1" dirty="0"/>
              <a:t> femme. </a:t>
            </a:r>
            <a:r>
              <a:rPr lang="en-US" b="1" dirty="0" err="1"/>
              <a:t>Donc</a:t>
            </a:r>
            <a:r>
              <a:rPr lang="en-US" b="1" dirty="0"/>
              <a:t>, la </a:t>
            </a:r>
            <a:r>
              <a:rPr lang="en-US" b="1" dirty="0" err="1"/>
              <a:t>loi</a:t>
            </a:r>
            <a:r>
              <a:rPr lang="en-US" b="1" dirty="0"/>
              <a:t> a </a:t>
            </a:r>
            <a:r>
              <a:rPr lang="en-US" b="1" dirty="0" err="1"/>
              <a:t>été</a:t>
            </a:r>
            <a:r>
              <a:rPr lang="en-US" b="1" dirty="0"/>
              <a:t> </a:t>
            </a:r>
            <a:r>
              <a:rPr lang="en-US" b="1" dirty="0" err="1"/>
              <a:t>changée</a:t>
            </a:r>
            <a:r>
              <a:rPr lang="en-US" b="1" dirty="0"/>
              <a:t> pour </a:t>
            </a:r>
            <a:r>
              <a:rPr lang="en-US" b="1" dirty="0" err="1"/>
              <a:t>inclure</a:t>
            </a:r>
            <a:r>
              <a:rPr lang="en-US" b="1" dirty="0"/>
              <a:t> les </a:t>
            </a:r>
            <a:r>
              <a:rPr lang="en-US" b="1" dirty="0" err="1"/>
              <a:t>personnes</a:t>
            </a:r>
            <a:r>
              <a:rPr lang="en-US" b="1" dirty="0"/>
              <a:t> </a:t>
            </a:r>
            <a:r>
              <a:rPr lang="en-US" b="1" dirty="0" err="1"/>
              <a:t>homosexuelles</a:t>
            </a:r>
            <a:r>
              <a:rPr lang="en-US" b="1" dirty="0"/>
              <a:t>, car </a:t>
            </a:r>
            <a:r>
              <a:rPr lang="en-US" b="1" dirty="0" err="1"/>
              <a:t>elles</a:t>
            </a:r>
            <a:r>
              <a:rPr lang="en-US" b="1" dirty="0"/>
              <a:t> </a:t>
            </a:r>
            <a:r>
              <a:rPr lang="en-US" b="1" dirty="0" err="1"/>
              <a:t>étaient</a:t>
            </a:r>
            <a:r>
              <a:rPr lang="en-US" b="1" dirty="0"/>
              <a:t> </a:t>
            </a:r>
            <a:r>
              <a:rPr lang="en-US" b="1" dirty="0" err="1"/>
              <a:t>exclues</a:t>
            </a:r>
            <a:r>
              <a:rPr lang="en-US" b="1" dirty="0"/>
              <a:t> de manière </a:t>
            </a:r>
            <a:r>
              <a:rPr lang="en-US" b="1" dirty="0" err="1"/>
              <a:t>discriminatoire</a:t>
            </a:r>
            <a:r>
              <a:rPr lang="en-US" b="1" dirty="0"/>
              <a:t>, sur la raison de </a:t>
            </a:r>
            <a:r>
              <a:rPr lang="en-US" b="1" dirty="0" err="1"/>
              <a:t>leur</a:t>
            </a:r>
            <a:r>
              <a:rPr lang="en-US" b="1" dirty="0"/>
              <a:t> orientation </a:t>
            </a:r>
            <a:r>
              <a:rPr lang="en-US" b="1" dirty="0" err="1"/>
              <a:t>sexuelle</a:t>
            </a:r>
            <a:r>
              <a:rPr lang="en-US" b="1" dirty="0"/>
              <a:t>. </a:t>
            </a:r>
            <a:endParaRPr lang="fr-CA" b="1" dirty="0"/>
          </a:p>
          <a:p>
            <a:endParaRPr lang="fr-CA" sz="1200" b="1" i="0" u="none" strike="noStrike" kern="1200" dirty="0">
              <a:solidFill>
                <a:schemeClr val="tx1"/>
              </a:solidFill>
              <a:effectLst/>
              <a:latin typeface="+mn-lt"/>
              <a:ea typeface="+mn-ea"/>
              <a:cs typeface="+mn-cs"/>
            </a:endParaRPr>
          </a:p>
          <a:p>
            <a:r>
              <a:rPr lang="fr-CA" sz="1200" b="1" i="0" u="none" strike="noStrike" kern="1200" dirty="0">
                <a:solidFill>
                  <a:schemeClr val="tx1"/>
                </a:solidFill>
                <a:effectLst/>
                <a:latin typeface="+mn-lt"/>
                <a:ea typeface="+mn-ea"/>
                <a:cs typeface="+mn-cs"/>
              </a:rPr>
              <a:t>La charte canadienne des droits et libertés.</a:t>
            </a:r>
            <a:endParaRPr lang="fr-CA" sz="1200" b="1" i="0" u="none" strike="noStrike" kern="1200" dirty="0">
              <a:solidFill>
                <a:schemeClr val="tx1"/>
              </a:solidFill>
              <a:effectLst/>
              <a:latin typeface="+mn-lt"/>
              <a:cs typeface="Calibri"/>
            </a:endParaRPr>
          </a:p>
          <a:p>
            <a:r>
              <a:rPr lang="fr-CA" dirty="0"/>
              <a:t>Cette charte fut mise en place en 1982, en tant que première partie de la constitution canadienne. Tel que son nom l'indique, cette charte garantit certains droits et certaines libertés aux citoyens canadiens. </a:t>
            </a:r>
            <a:endParaRPr lang="en-US" dirty="0"/>
          </a:p>
          <a:p>
            <a:r>
              <a:rPr lang="fr-CA" dirty="0"/>
              <a:t>Voici quelques exemples de </a:t>
            </a:r>
            <a:r>
              <a:rPr lang="fr-CA" b="1" dirty="0"/>
              <a:t>libertés garanties par la charte</a:t>
            </a:r>
            <a:r>
              <a:rPr lang="fr-CA" dirty="0"/>
              <a:t> :</a:t>
            </a:r>
            <a:endParaRPr lang="fr-CA" dirty="0">
              <a:cs typeface="Calibri"/>
            </a:endParaRPr>
          </a:p>
          <a:p>
            <a:pPr marL="285750" indent="-285750">
              <a:buFont typeface="Arial,Sans-Serif"/>
              <a:buChar char="•"/>
            </a:pPr>
            <a:r>
              <a:rPr lang="fr-CA" dirty="0"/>
              <a:t>Liberté de conscience et de religion</a:t>
            </a:r>
            <a:endParaRPr lang="en-US" dirty="0"/>
          </a:p>
          <a:p>
            <a:pPr marL="285750" indent="-285750">
              <a:buFont typeface="Arial,Sans-Serif"/>
              <a:buChar char="•"/>
            </a:pPr>
            <a:r>
              <a:rPr lang="fr-CA" dirty="0"/>
              <a:t>Liberté de pensée, de croyance, d'expression</a:t>
            </a:r>
            <a:endParaRPr lang="en-US" dirty="0"/>
          </a:p>
          <a:p>
            <a:pPr marL="285750" indent="-285750">
              <a:buFont typeface="Arial,Sans-Serif"/>
              <a:buChar char="•"/>
            </a:pPr>
            <a:r>
              <a:rPr lang="fr-CA" dirty="0"/>
              <a:t>Liberté d'association</a:t>
            </a:r>
            <a:endParaRPr lang="en-US" dirty="0"/>
          </a:p>
          <a:p>
            <a:pPr marL="285750" indent="-285750">
              <a:buFont typeface="Arial,Sans-Serif"/>
              <a:buChar char="•"/>
            </a:pPr>
            <a:r>
              <a:rPr lang="fr-CA" dirty="0"/>
              <a:t>Liberté de circulation et d'établissement</a:t>
            </a:r>
            <a:endParaRPr lang="en-US" dirty="0"/>
          </a:p>
          <a:p>
            <a:r>
              <a:rPr lang="fr-CA" dirty="0"/>
              <a:t>Voici également quelques exemples de </a:t>
            </a:r>
            <a:r>
              <a:rPr lang="fr-CA" b="1" dirty="0"/>
              <a:t>droits garantis par la charte </a:t>
            </a:r>
            <a:r>
              <a:rPr lang="fr-CA" dirty="0"/>
              <a:t>:</a:t>
            </a:r>
            <a:endParaRPr lang="en-US" dirty="0"/>
          </a:p>
          <a:p>
            <a:pPr marL="285750" indent="-285750">
              <a:buFont typeface="Arial,Sans-Serif"/>
              <a:buChar char="•"/>
            </a:pPr>
            <a:r>
              <a:rPr lang="fr-CA" dirty="0"/>
              <a:t>Droit à la vie, la liberté et la sécurité de sa personne</a:t>
            </a:r>
            <a:endParaRPr lang="en-US" dirty="0"/>
          </a:p>
          <a:p>
            <a:pPr marL="285750" indent="-285750">
              <a:buFont typeface="Arial,Sans-Serif"/>
              <a:buChar char="•"/>
            </a:pPr>
            <a:r>
              <a:rPr lang="fr-CA" dirty="0"/>
              <a:t>Droit à la protection contre l'emprisonnement arbitraire. </a:t>
            </a:r>
            <a:endParaRPr lang="en-US" dirty="0"/>
          </a:p>
          <a:p>
            <a:pPr marL="285750" indent="-285750">
              <a:buFont typeface="Arial,Sans-Serif"/>
              <a:buChar char="•"/>
            </a:pPr>
            <a:r>
              <a:rPr lang="fr-CA" dirty="0"/>
              <a:t>Droit de vote</a:t>
            </a:r>
            <a:endParaRPr lang="fr-CA" dirty="0">
              <a:cs typeface="Calibri"/>
            </a:endParaRPr>
          </a:p>
          <a:p>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Charte canadienne des droits et libertés en ligne : </a:t>
            </a:r>
            <a:r>
              <a:rPr lang="fr-CA" sz="1200" b="0" i="0" u="sng" strike="noStrike" kern="1200" dirty="0">
                <a:solidFill>
                  <a:schemeClr val="tx1"/>
                </a:solidFill>
                <a:effectLst/>
                <a:latin typeface="+mn-lt"/>
                <a:ea typeface="+mn-ea"/>
                <a:cs typeface="+mn-cs"/>
                <a:hlinkClick r:id="rId3"/>
              </a:rPr>
              <a:t>https://laws-lois.justice.gc.ca/fra/const/page-15.html</a:t>
            </a:r>
            <a:r>
              <a:rPr lang="fr-CA"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endParaRPr lang="en-US" dirty="0">
              <a:cs typeface="Calibri"/>
            </a:endParaRPr>
          </a:p>
          <a:p>
            <a:endParaRPr lang="en-CA" dirty="0"/>
          </a:p>
          <a:p>
            <a:r>
              <a:rPr lang="fr-FR" sz="1200" b="0" i="0" u="none" strike="noStrike" kern="1200" dirty="0">
                <a:solidFill>
                  <a:schemeClr val="tx1"/>
                </a:solidFill>
                <a:effectLst/>
                <a:latin typeface="+mn-lt"/>
                <a:ea typeface="+mn-ea"/>
                <a:cs typeface="+mn-cs"/>
              </a:rPr>
              <a:t>Sources :</a:t>
            </a:r>
            <a:r>
              <a:rPr lang="fr-FR" dirty="0"/>
              <a:t> </a:t>
            </a:r>
            <a:endParaRPr lang="fr-FR" sz="1200" b="0" i="0" u="none" strike="noStrike" kern="1200" dirty="0">
              <a:solidFill>
                <a:schemeClr val="tx1"/>
              </a:solidFill>
              <a:effectLst/>
              <a:latin typeface="+mn-lt"/>
              <a:cs typeface="Calibri"/>
            </a:endParaRPr>
          </a:p>
          <a:p>
            <a:r>
              <a:rPr lang="fr-FR" sz="1200" b="0" i="1" u="none" strike="noStrike" kern="1200" dirty="0">
                <a:solidFill>
                  <a:schemeClr val="tx1"/>
                </a:solidFill>
                <a:effectLst/>
                <a:latin typeface="+mn-lt"/>
                <a:ea typeface="+mn-ea"/>
                <a:cs typeface="+mn-cs"/>
              </a:rPr>
              <a:t>Charte canadienne des droits et libertés</a:t>
            </a:r>
            <a:r>
              <a:rPr lang="fr-FR" sz="1200" b="0" i="0" u="none" strike="noStrike" kern="1200" dirty="0">
                <a:solidFill>
                  <a:schemeClr val="tx1"/>
                </a:solidFill>
                <a:effectLst/>
                <a:latin typeface="+mn-lt"/>
                <a:ea typeface="+mn-ea"/>
                <a:cs typeface="+mn-cs"/>
              </a:rPr>
              <a:t>, Loi de 1982 sur le Canada, Annexe B, 1982 (R-U), ch11, art 15 (1)</a:t>
            </a:r>
            <a:r>
              <a:rPr lang="fr-FR" sz="1200" b="0" i="0" kern="1200" dirty="0">
                <a:solidFill>
                  <a:schemeClr val="tx1"/>
                </a:solidFill>
                <a:effectLst/>
                <a:latin typeface="+mn-lt"/>
                <a:ea typeface="+mn-ea"/>
                <a:cs typeface="+mn-cs"/>
              </a:rPr>
              <a:t>​</a:t>
            </a:r>
            <a:endParaRPr lang="en-CA" dirty="0"/>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23</a:t>
            </a:fld>
            <a:endParaRPr lang="fr-CA"/>
          </a:p>
        </p:txBody>
      </p:sp>
    </p:spTree>
    <p:extLst>
      <p:ext uri="{BB962C8B-B14F-4D97-AF65-F5344CB8AC3E}">
        <p14:creationId xmlns:p14="http://schemas.microsoft.com/office/powerpoint/2010/main" val="257108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dirty="0">
                <a:latin typeface="Arial" panose="020B0604020202020204" pitchFamily="34" charset="0"/>
                <a:cs typeface="Arial" panose="020B0604020202020204" pitchFamily="34" charset="0"/>
              </a:rPr>
              <a:t>INFORMATIONS À TRANSMETTRE AUX ÉLÈVES</a:t>
            </a:r>
          </a:p>
          <a:p>
            <a:pPr lvl="0"/>
            <a:endParaRPr lang="fr-CA" sz="1200" b="1" kern="1200" dirty="0">
              <a:solidFill>
                <a:schemeClr val="tx1"/>
              </a:solidFill>
              <a:effectLst/>
              <a:latin typeface="Arial" panose="020B0604020202020204" pitchFamily="34" charset="0"/>
              <a:cs typeface="Arial" panose="020B0604020202020204" pitchFamily="34" charset="0"/>
            </a:endParaRPr>
          </a:p>
          <a:p>
            <a:pPr marL="171450" lvl="0" indent="-171450">
              <a:buFont typeface="Wingdings" panose="05000000000000000000" pitchFamily="2" charset="2"/>
              <a:buChar char="q"/>
            </a:pPr>
            <a:r>
              <a:rPr lang="fr-CA" sz="1200" b="1" kern="1200" dirty="0">
                <a:solidFill>
                  <a:schemeClr val="tx1"/>
                </a:solidFill>
                <a:effectLst/>
                <a:latin typeface="Arial" panose="020B0604020202020204" pitchFamily="34" charset="0"/>
                <a:cs typeface="Arial" panose="020B0604020202020204" pitchFamily="34" charset="0"/>
              </a:rPr>
              <a:t>Avantage :</a:t>
            </a:r>
            <a:r>
              <a:rPr lang="fr-CA" sz="1200" kern="1200" dirty="0">
                <a:solidFill>
                  <a:schemeClr val="tx1"/>
                </a:solidFill>
                <a:effectLst/>
                <a:latin typeface="Arial" panose="020B0604020202020204" pitchFamily="34" charset="0"/>
                <a:cs typeface="Arial" panose="020B0604020202020204" pitchFamily="34" charset="0"/>
              </a:rPr>
              <a:t> les juges représenteront mieux les intérêts de la population. Cela permettrait qu’ils soient plus indépendants du</a:t>
            </a:r>
            <a:r>
              <a:rPr lang="fr-CA" sz="1200" kern="1200" baseline="0" dirty="0">
                <a:solidFill>
                  <a:schemeClr val="tx1"/>
                </a:solidFill>
                <a:effectLst/>
                <a:latin typeface="Arial" panose="020B0604020202020204" pitchFamily="34" charset="0"/>
                <a:cs typeface="Arial" panose="020B0604020202020204" pitchFamily="34" charset="0"/>
              </a:rPr>
              <a:t> gouvernement.</a:t>
            </a:r>
          </a:p>
          <a:p>
            <a:pPr lvl="0"/>
            <a:endParaRPr lang="fr-CA"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Wingdings" panose="05000000000000000000" pitchFamily="2" charset="2"/>
              <a:buChar char="q"/>
            </a:pPr>
            <a:r>
              <a:rPr lang="fr-CA" sz="1200" b="1" kern="1200" dirty="0">
                <a:solidFill>
                  <a:schemeClr val="tx1"/>
                </a:solidFill>
                <a:effectLst/>
                <a:latin typeface="Arial" panose="020B0604020202020204" pitchFamily="34" charset="0"/>
                <a:cs typeface="Arial" panose="020B0604020202020204" pitchFamily="34" charset="0"/>
              </a:rPr>
              <a:t>Problème :</a:t>
            </a:r>
            <a:r>
              <a:rPr lang="fr-CA" sz="1200" kern="1200" dirty="0">
                <a:solidFill>
                  <a:schemeClr val="tx1"/>
                </a:solidFill>
                <a:effectLst/>
                <a:latin typeface="Arial" panose="020B0604020202020204" pitchFamily="34" charset="0"/>
                <a:cs typeface="Arial" panose="020B0604020202020204" pitchFamily="34" charset="0"/>
              </a:rPr>
              <a:t> les juges pourraient être tentés de prendre des décisions pour plaire aux électeurs et ainsi être élus ou réélus, même si ces décisions sont contraires à ce que dit la loi. De plus, le fait d’être élu ne change rien à leur</a:t>
            </a:r>
            <a:r>
              <a:rPr lang="fr-CA" sz="1200" kern="1200" baseline="0" dirty="0">
                <a:solidFill>
                  <a:schemeClr val="tx1"/>
                </a:solidFill>
                <a:effectLst/>
                <a:latin typeface="Arial" panose="020B0604020202020204" pitchFamily="34" charset="0"/>
                <a:cs typeface="Arial" panose="020B0604020202020204" pitchFamily="34" charset="0"/>
              </a:rPr>
              <a:t> </a:t>
            </a:r>
            <a:r>
              <a:rPr lang="fr-CA" sz="1200" kern="1200" dirty="0">
                <a:solidFill>
                  <a:schemeClr val="tx1"/>
                </a:solidFill>
                <a:effectLst/>
                <a:latin typeface="Arial" panose="020B0604020202020204" pitchFamily="34" charset="0"/>
                <a:cs typeface="Arial" panose="020B0604020202020204" pitchFamily="34" charset="0"/>
              </a:rPr>
              <a:t>indépendance; c’est plutôt le fait que le gouvernement</a:t>
            </a:r>
            <a:r>
              <a:rPr lang="fr-CA" sz="1200" kern="1200" baseline="0" dirty="0">
                <a:solidFill>
                  <a:schemeClr val="tx1"/>
                </a:solidFill>
                <a:effectLst/>
                <a:latin typeface="Arial" panose="020B0604020202020204" pitchFamily="34" charset="0"/>
                <a:cs typeface="Arial" panose="020B0604020202020204" pitchFamily="34" charset="0"/>
              </a:rPr>
              <a:t> ne peut pas les priver de leur salaire ou les congédier qui garantit leur indépendance.</a:t>
            </a:r>
            <a:endParaRPr lang="fr-CA" sz="1200" kern="1200" dirty="0">
              <a:solidFill>
                <a:schemeClr val="tx1"/>
              </a:solidFill>
              <a:effectLst/>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24</a:t>
            </a:fld>
            <a:endParaRPr lang="fr-CA"/>
          </a:p>
        </p:txBody>
      </p:sp>
    </p:spTree>
    <p:extLst>
      <p:ext uri="{BB962C8B-B14F-4D97-AF65-F5344CB8AC3E}">
        <p14:creationId xmlns:p14="http://schemas.microsoft.com/office/powerpoint/2010/main" val="284880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noProof="0" dirty="0">
                <a:latin typeface="Arial"/>
                <a:ea typeface="Times New Roman" panose="02020603050405020304" pitchFamily="18" charset="0"/>
                <a:cs typeface="Arial"/>
              </a:rPr>
              <a:t>INFORMATIONS À TRANSMETTRE AUX ÉLÈVES</a:t>
            </a:r>
            <a:r>
              <a:rPr lang="fr-CA" b="1" cap="small" dirty="0">
                <a:latin typeface="Arial"/>
                <a:ea typeface="Times New Roman" panose="02020603050405020304" pitchFamily="18" charset="0"/>
                <a:cs typeface="Arial"/>
              </a:rPr>
              <a:t> </a:t>
            </a:r>
            <a:endParaRPr lang="fr-CA" b="1" cap="small" noProof="0" dirty="0">
              <a:latin typeface="Arial" panose="020B0604020202020204" pitchFamily="34" charset="0"/>
              <a:ea typeface="Times New Roman" panose="02020603050405020304" pitchFamily="18" charset="0"/>
              <a:cs typeface="Arial" panose="020B0604020202020204" pitchFamily="34" charset="0"/>
            </a:endParaRPr>
          </a:p>
          <a:p>
            <a:endParaRPr lang="fr-CA" noProof="0" dirty="0"/>
          </a:p>
          <a:p>
            <a:pPr marL="171450" indent="-171450">
              <a:buFont typeface="Wingdings" panose="05000000000000000000" pitchFamily="2" charset="2"/>
              <a:buChar char="q"/>
            </a:pPr>
            <a:r>
              <a:rPr lang="fr-CA" noProof="0" dirty="0"/>
              <a:t>Demander aux élèves en quoi chacun des éléments nommés dans le tableau ‘’Les causes’’ sont des causes de la Révolution. Éléments de réponse :</a:t>
            </a:r>
            <a:endParaRPr lang="fr-CA" noProof="0" dirty="0">
              <a:cs typeface="Calibri"/>
            </a:endParaRPr>
          </a:p>
          <a:p>
            <a:pPr marL="628650" lvl="1" indent="-171450">
              <a:buFont typeface="Arial" panose="020B0604020202020204" pitchFamily="34" charset="0"/>
              <a:buChar char="•"/>
            </a:pPr>
            <a:r>
              <a:rPr lang="fr-CA" b="1" noProof="0" dirty="0"/>
              <a:t>Monarchie</a:t>
            </a:r>
            <a:r>
              <a:rPr lang="fr-CA" noProof="0" dirty="0"/>
              <a:t> : Le roi habite le Château de Versailles, construit expressément pour éloigner la royauté du peuple, qui était de plus en plus perçu comme une menace à la sécurité du roi. Les membres du tiers </a:t>
            </a:r>
            <a:r>
              <a:rPr lang="fr-CA" dirty="0"/>
              <a:t>État</a:t>
            </a:r>
            <a:r>
              <a:rPr lang="fr-CA" noProof="0" dirty="0"/>
              <a:t> n’ont aucun véritable pouvoir en plus de faire face à une classe dirigeante de plus en plus désintéressée de leur sort.</a:t>
            </a:r>
            <a:endParaRPr lang="fr-CA" noProof="0" dirty="0">
              <a:cs typeface="Calibri"/>
            </a:endParaRPr>
          </a:p>
          <a:p>
            <a:pPr marL="628650" lvl="1" indent="-171450">
              <a:buFont typeface="Arial" panose="020B0604020202020204" pitchFamily="34" charset="0"/>
              <a:buChar char="•"/>
            </a:pPr>
            <a:r>
              <a:rPr lang="fr-CA" b="1" noProof="0" dirty="0"/>
              <a:t>Crise agricole </a:t>
            </a:r>
            <a:r>
              <a:rPr lang="fr-CA" noProof="0" dirty="0"/>
              <a:t>: L’hiver 1788-1789 fut particulièrement froid et les récoltes furent très mauvaises et le peuple souffre plus que jamais de la faim.</a:t>
            </a:r>
            <a:endParaRPr lang="fr-CA" noProof="0" dirty="0">
              <a:cs typeface="Calibri"/>
            </a:endParaRPr>
          </a:p>
          <a:p>
            <a:pPr marL="628650" lvl="1" indent="-171450">
              <a:buFont typeface="Arial" panose="020B0604020202020204" pitchFamily="34" charset="0"/>
              <a:buChar char="•"/>
            </a:pPr>
            <a:r>
              <a:rPr lang="fr-CA" b="1" noProof="0" dirty="0"/>
              <a:t>Crise financière </a:t>
            </a:r>
            <a:r>
              <a:rPr lang="fr-CA" noProof="0" dirty="0"/>
              <a:t>: Grandement due à la mauvaise récolte de 1789, les prix augmentent fortement; le prix du pain double à Paris!</a:t>
            </a:r>
            <a:endParaRPr lang="fr-CA" noProof="0" dirty="0">
              <a:cs typeface="Calibri"/>
            </a:endParaRPr>
          </a:p>
          <a:p>
            <a:pPr marL="628650" lvl="1" indent="-171450">
              <a:buFont typeface="Arial" panose="020B0604020202020204" pitchFamily="34" charset="0"/>
              <a:buChar char="•"/>
            </a:pPr>
            <a:r>
              <a:rPr lang="fr-CA" b="1" noProof="0" dirty="0"/>
              <a:t>Ordre sociaux </a:t>
            </a:r>
            <a:r>
              <a:rPr lang="fr-CA" noProof="0" dirty="0"/>
              <a:t>: Grande pauvreté du tier-État, qui représente environ 85% de la population. La richesse est concentrée dans les deux autres ordres : la noblesse et le clergé. La mobilité sociale est quasi-inexistante et il est impossible de réellement s’enrichir en étant paysan, car le tier état est le seul à payer des impôts; la charge </a:t>
            </a:r>
            <a:r>
              <a:rPr lang="fr-CA" dirty="0"/>
              <a:t>fiscale est</a:t>
            </a:r>
            <a:r>
              <a:rPr lang="fr-CA" noProof="0" dirty="0"/>
              <a:t> trop lourde pour permettre une accumulation de richesses.</a:t>
            </a:r>
            <a:r>
              <a:rPr lang="fr-CA" dirty="0"/>
              <a:t> </a:t>
            </a:r>
            <a:endParaRPr lang="fr-CA" noProof="0" dirty="0">
              <a:cs typeface="Calibri"/>
            </a:endParaRPr>
          </a:p>
          <a:p>
            <a:pPr marL="628650" lvl="1" indent="-171450">
              <a:buFont typeface="Arial" panose="020B0604020202020204" pitchFamily="34" charset="0"/>
              <a:buChar char="•"/>
            </a:pPr>
            <a:endParaRPr lang="fr-CA" noProof="0" dirty="0"/>
          </a:p>
          <a:p>
            <a:pPr marL="171450" indent="-171450">
              <a:buFont typeface="Wingdings" panose="05000000000000000000" pitchFamily="2" charset="2"/>
              <a:buChar char="q"/>
            </a:pPr>
            <a:r>
              <a:rPr lang="fr-CA" b="1" noProof="0" dirty="0"/>
              <a:t>Cahiers de doléances </a:t>
            </a:r>
            <a:r>
              <a:rPr lang="fr-CA" noProof="0" dirty="0"/>
              <a:t>: Un cahier de doléances est un livre dans lequel les assemblées régionales qui élisent le député notent leurs plaintes ou leurs souhaits. En 1789, le tiers </a:t>
            </a:r>
            <a:r>
              <a:rPr lang="fr-CA" dirty="0"/>
              <a:t>État</a:t>
            </a:r>
            <a:r>
              <a:rPr lang="fr-CA" noProof="0" dirty="0"/>
              <a:t> grogne et leur colère devient de plus en plus difficile à ignorer. Un hiver particulièrement difficile, additionné aux autres causes expliquées plus haut, </a:t>
            </a:r>
            <a:r>
              <a:rPr lang="fr-CA" dirty="0"/>
              <a:t>font</a:t>
            </a:r>
            <a:r>
              <a:rPr lang="fr-CA" noProof="0" dirty="0"/>
              <a:t> en sorte que le tiers état souffre de la faim… encore plus qu’à l’habitude.</a:t>
            </a:r>
            <a:r>
              <a:rPr lang="fr-CA" dirty="0"/>
              <a:t> </a:t>
            </a:r>
            <a:endParaRPr lang="fr-CA" noProof="0" dirty="0">
              <a:cs typeface="Calibri"/>
            </a:endParaRPr>
          </a:p>
          <a:p>
            <a:pPr marL="171450" indent="-171450">
              <a:buFont typeface="Wingdings" panose="05000000000000000000" pitchFamily="2" charset="2"/>
              <a:buChar char="q"/>
            </a:pPr>
            <a:r>
              <a:rPr lang="fr-CA" b="1" noProof="0" dirty="0"/>
              <a:t>États généraux</a:t>
            </a:r>
            <a:r>
              <a:rPr lang="fr-CA" noProof="0" dirty="0"/>
              <a:t> : Les États généraux étaient des rassemblements composés de députés représentant les trois ordres (ou </a:t>
            </a:r>
            <a:r>
              <a:rPr lang="fr-CA" dirty="0"/>
              <a:t>É</a:t>
            </a:r>
            <a:r>
              <a:rPr lang="fr-CA" i="1" dirty="0"/>
              <a:t>tats</a:t>
            </a:r>
            <a:r>
              <a:rPr lang="fr-CA" noProof="0" dirty="0"/>
              <a:t>) du royaume : Clergé, noblesse et tiers </a:t>
            </a:r>
            <a:r>
              <a:rPr lang="fr-CA" dirty="0"/>
              <a:t>État</a:t>
            </a:r>
            <a:r>
              <a:rPr lang="fr-CA" noProof="0" dirty="0"/>
              <a:t>. Lors de ces </a:t>
            </a:r>
            <a:r>
              <a:rPr lang="fr-CA" dirty="0"/>
              <a:t>États</a:t>
            </a:r>
            <a:r>
              <a:rPr lang="fr-CA" noProof="0" dirty="0"/>
              <a:t> généraux, les participants exposaient des problèmes vécus par ces différents ordres. Ce sont de graves difficultés financières qui poussent le Roi Louis XVI à convoquer les états généraux le 1</a:t>
            </a:r>
            <a:r>
              <a:rPr lang="fr-CA" baseline="30000" noProof="0" dirty="0"/>
              <a:t>e</a:t>
            </a:r>
            <a:r>
              <a:rPr lang="fr-CA" noProof="0" dirty="0"/>
              <a:t>r mai 1789. Les participants demandent des changements profonds : Une Constitution garantissant les libertés individuelles et l’égalité des droits et des devoirs de tous les citoyens. Le 20 juin 1789, les députés du tiers </a:t>
            </a:r>
            <a:r>
              <a:rPr lang="fr-CA" dirty="0"/>
              <a:t>État</a:t>
            </a:r>
            <a:r>
              <a:rPr lang="fr-CA" noProof="0" dirty="0"/>
              <a:t> (et certains députés des deux autres ordres) prononcent le </a:t>
            </a:r>
            <a:r>
              <a:rPr lang="fr-CA" b="1" i="1" noProof="0" dirty="0"/>
              <a:t>Serment du Jeu de paumes</a:t>
            </a:r>
            <a:r>
              <a:rPr lang="fr-CA" noProof="0" dirty="0"/>
              <a:t>, lors duquel ils promettent de ne pas se séparer avant l’adoption d’une constitution. Ces députés deviendront ‘</a:t>
            </a:r>
            <a:r>
              <a:rPr lang="fr-CA" i="1" noProof="0" dirty="0"/>
              <a:t>’l’Assemblée nationale constituante</a:t>
            </a:r>
            <a:r>
              <a:rPr lang="fr-CA" noProof="0" dirty="0"/>
              <a:t>’’, donnant ainsi naissance au système représentatif français.</a:t>
            </a:r>
            <a:r>
              <a:rPr lang="fr-CA" dirty="0"/>
              <a:t> </a:t>
            </a:r>
            <a:endParaRPr lang="fr-CA" noProof="0" dirty="0">
              <a:cs typeface="Calibri"/>
            </a:endParaRPr>
          </a:p>
          <a:p>
            <a:pPr marL="171450" indent="-171450">
              <a:buFont typeface="Wingdings" panose="05000000000000000000" pitchFamily="2" charset="2"/>
              <a:buChar char="q"/>
            </a:pPr>
            <a:r>
              <a:rPr lang="fr-CA" b="1" noProof="0" dirty="0"/>
              <a:t>La prise de la Bastille </a:t>
            </a:r>
            <a:r>
              <a:rPr lang="fr-CA" noProof="0" dirty="0"/>
              <a:t>: Cet événement est devenu le symbole de la Révolution française. Le peuple de Paris prit d’assaut la Bastille et libera les prisonniers s’y trouvant. C’est cet événement qui enflammera le pays tout entier et mènera à une première vague d’exil chez la classe dirigeante.</a:t>
            </a:r>
            <a:endParaRPr lang="fr-CA" dirty="0">
              <a:cs typeface="Calibri"/>
            </a:endParaRPr>
          </a:p>
          <a:p>
            <a:pPr marL="171450" indent="-171450">
              <a:buFont typeface="Wingdings" panose="05000000000000000000" pitchFamily="2" charset="2"/>
              <a:buChar char="q"/>
            </a:pPr>
            <a:r>
              <a:rPr lang="fr-CA" b="1" dirty="0"/>
              <a:t>Abolition des privilèges féodaux : </a:t>
            </a:r>
            <a:r>
              <a:rPr lang="fr-CA" dirty="0"/>
              <a:t>Vu plus en détail  à la diapositive 10</a:t>
            </a:r>
            <a:endParaRPr lang="fr-CA" dirty="0">
              <a:cs typeface="Calibri"/>
            </a:endParaRPr>
          </a:p>
          <a:p>
            <a:pPr marL="171450" lvl="0" indent="-171450">
              <a:buFont typeface="Wingdings" panose="05000000000000000000" pitchFamily="2" charset="2"/>
              <a:buChar char="q"/>
            </a:pPr>
            <a:r>
              <a:rPr lang="fr-CA" b="1" noProof="0" dirty="0"/>
              <a:t>Déclaration universelle des droits de l’homme et du citoyen : </a:t>
            </a:r>
            <a:r>
              <a:rPr lang="fr-CA" noProof="0" dirty="0"/>
              <a:t>Vue plus en détails à la diapositive </a:t>
            </a:r>
            <a:r>
              <a:rPr lang="fr-CA" dirty="0"/>
              <a:t>11</a:t>
            </a:r>
            <a:endParaRPr lang="fr-CA" noProof="0" dirty="0">
              <a:cs typeface="Calibri"/>
            </a:endParaRPr>
          </a:p>
          <a:p>
            <a:pPr marL="171450" lvl="0" indent="-171450">
              <a:buFont typeface="Wingdings" panose="05000000000000000000" pitchFamily="2" charset="2"/>
              <a:buChar char="q"/>
            </a:pPr>
            <a:r>
              <a:rPr lang="fr-CA" b="1" noProof="0" dirty="0"/>
              <a:t>Première constitution française </a:t>
            </a:r>
            <a:r>
              <a:rPr lang="fr-CA" noProof="0" dirty="0"/>
              <a:t>: Vue plus </a:t>
            </a:r>
            <a:r>
              <a:rPr lang="fr-CA" dirty="0"/>
              <a:t>en</a:t>
            </a:r>
            <a:r>
              <a:rPr lang="fr-CA" noProof="0" dirty="0"/>
              <a:t> détails à la diapositive </a:t>
            </a:r>
            <a:r>
              <a:rPr lang="fr-CA" dirty="0"/>
              <a:t>12</a:t>
            </a:r>
            <a:endParaRPr lang="fr-CA" noProof="0" dirty="0">
              <a:cs typeface="Calibri"/>
            </a:endParaRPr>
          </a:p>
          <a:p>
            <a:pPr marL="171450" lvl="0" indent="-171450">
              <a:buFont typeface="Wingdings" panose="05000000000000000000" pitchFamily="2" charset="2"/>
              <a:buChar char="q"/>
            </a:pPr>
            <a:r>
              <a:rPr lang="fr-CA" b="1" noProof="0" dirty="0"/>
              <a:t>La Terreur : </a:t>
            </a:r>
            <a:r>
              <a:rPr lang="fr-CA" b="0" noProof="0" dirty="0"/>
              <a:t>Le 10 mars 1793 fut mis sur pied le </a:t>
            </a:r>
            <a:r>
              <a:rPr lang="fr-CA" b="0" i="1" noProof="0" dirty="0"/>
              <a:t>Tribunal révolutionnaire</a:t>
            </a:r>
            <a:r>
              <a:rPr lang="fr-CA" b="0" i="0" noProof="0" dirty="0"/>
              <a:t>, ayant comme mission de juger tous les « crimes contre-révolutionnaires » est créé. Ce tribunal </a:t>
            </a:r>
            <a:r>
              <a:rPr lang="fr-CA" dirty="0"/>
              <a:t>deviendra</a:t>
            </a:r>
            <a:r>
              <a:rPr lang="fr-CA" b="0" i="0" noProof="0" dirty="0"/>
              <a:t> de plus en plus extrême dans sa définition de ce qu’est un crime contre-révolutionnaire (est considéré ennemi du peuple tous ceux qui cherchent à anéantir la liberté publique), ainsi que dans ses procédures judiciaires. Par exemple, les accusés n’ont pas le droit de contre-interroger des témoins ni de porter la décision du tribunal en appel. </a:t>
            </a:r>
            <a:r>
              <a:rPr lang="fr-FR" sz="1200" b="0" i="0" kern="1200" dirty="0">
                <a:solidFill>
                  <a:schemeClr val="tx1"/>
                </a:solidFill>
                <a:effectLst/>
                <a:latin typeface="+mn-lt"/>
                <a:ea typeface="+mn-ea"/>
                <a:cs typeface="+mn-cs"/>
              </a:rPr>
              <a:t>On estime qu'environ 500 000 personnes furent emprisonnées et plusieurs dizaines de milliers furent exécutées.</a:t>
            </a:r>
            <a:endParaRPr lang="fr-CA" b="1" i="1" noProof="0" dirty="0"/>
          </a:p>
          <a:p>
            <a:pPr marL="0" lvl="0" indent="0">
              <a:buFont typeface="Wingdings" panose="05000000000000000000" pitchFamily="2" charset="2"/>
              <a:buNone/>
            </a:pPr>
            <a:endParaRPr lang="fr-CA" noProof="0" dirty="0"/>
          </a:p>
          <a:p>
            <a:pPr marL="0" lvl="0" indent="0">
              <a:buFont typeface="Wingdings" panose="05000000000000000000" pitchFamily="2" charset="2"/>
              <a:buNone/>
            </a:pPr>
            <a:endParaRPr lang="fr-CA" noProof="0" dirty="0"/>
          </a:p>
          <a:p>
            <a:r>
              <a:rPr lang="fr-CA" b="1" noProof="0" dirty="0"/>
              <a:t>Sources</a:t>
            </a:r>
            <a:r>
              <a:rPr lang="fr-CA" noProof="0" dirty="0"/>
              <a:t> :</a:t>
            </a:r>
            <a:r>
              <a:rPr lang="fr-CA" dirty="0"/>
              <a:t> </a:t>
            </a:r>
            <a:endParaRPr lang="fr-CA" noProof="0" dirty="0">
              <a:cs typeface="Calibri"/>
            </a:endParaRPr>
          </a:p>
          <a:p>
            <a:pPr marL="171450" indent="-171450">
              <a:buFont typeface="Arial" panose="020B0604020202020204" pitchFamily="34" charset="0"/>
              <a:buChar char="•"/>
            </a:pPr>
            <a:r>
              <a:rPr lang="fr-CA" noProof="0" dirty="0"/>
              <a:t>Encyclopédie Larousse en ligne, </a:t>
            </a:r>
            <a:r>
              <a:rPr lang="fr-CA" i="1" noProof="0" dirty="0"/>
              <a:t>Cahiers de doléances, https://www.larousse.fr/encyclopedie/divers/cahiers_de_dol%C3%A9ances/182555</a:t>
            </a:r>
            <a:r>
              <a:rPr lang="fr-CA" i="1" dirty="0"/>
              <a:t> </a:t>
            </a:r>
            <a:r>
              <a:rPr lang="fr-CA" i="1" noProof="0" dirty="0"/>
              <a:t> </a:t>
            </a:r>
            <a:r>
              <a:rPr lang="fr-CA" sz="1200" b="0" i="0" kern="1200" noProof="0" dirty="0">
                <a:solidFill>
                  <a:schemeClr val="tx1"/>
                </a:solidFill>
                <a:effectLst/>
                <a:latin typeface="+mn-lt"/>
                <a:ea typeface="+mn-ea"/>
                <a:cs typeface="+mn-cs"/>
              </a:rPr>
              <a:t>[</a:t>
            </a:r>
            <a:r>
              <a:rPr lang="fr-CA" dirty="0"/>
              <a:t>consulté</a:t>
            </a:r>
            <a:r>
              <a:rPr lang="fr-CA" sz="1200" b="0" i="0" kern="1200" noProof="0" dirty="0">
                <a:solidFill>
                  <a:schemeClr val="tx1"/>
                </a:solidFill>
                <a:effectLst/>
                <a:latin typeface="+mn-lt"/>
                <a:ea typeface="+mn-ea"/>
                <a:cs typeface="+mn-cs"/>
              </a:rPr>
              <a:t> le 9 décembre 2020] </a:t>
            </a:r>
            <a:endParaRPr lang="fr-CA" noProof="0" dirty="0">
              <a:cs typeface="Calibri"/>
            </a:endParaRPr>
          </a:p>
          <a:p>
            <a:pPr marL="171450" lvl="0" indent="-171450">
              <a:buFont typeface="Arial" panose="020B0604020202020204" pitchFamily="34" charset="0"/>
              <a:buChar char="•"/>
            </a:pPr>
            <a:r>
              <a:rPr lang="fr-CA" noProof="0" dirty="0"/>
              <a:t>Encyclopédie Larousse en ligne, </a:t>
            </a:r>
            <a:r>
              <a:rPr lang="fr-CA" i="1" noProof="0" dirty="0"/>
              <a:t>États généraux, </a:t>
            </a:r>
            <a:r>
              <a:rPr lang="fr-CA" i="0" noProof="0" dirty="0"/>
              <a:t>https://www.larousse.fr/encyclopedie/divers/%C3%A9tats_g%C3%A9n%C3%A9raux/49635</a:t>
            </a:r>
            <a:r>
              <a:rPr lang="fr-CA" i="1" noProof="0" dirty="0"/>
              <a:t> </a:t>
            </a:r>
            <a:r>
              <a:rPr lang="fr-CA" sz="1200" b="0" i="0" kern="1200" noProof="0" dirty="0">
                <a:solidFill>
                  <a:schemeClr val="tx1"/>
                </a:solidFill>
                <a:effectLst/>
                <a:latin typeface="+mn-lt"/>
                <a:ea typeface="+mn-ea"/>
                <a:cs typeface="+mn-cs"/>
              </a:rPr>
              <a:t> [</a:t>
            </a:r>
            <a:r>
              <a:rPr lang="fr-CA" dirty="0"/>
              <a:t>consulté</a:t>
            </a:r>
            <a:r>
              <a:rPr lang="fr-CA" sz="1200" b="0" i="0" kern="1200" noProof="0" dirty="0">
                <a:solidFill>
                  <a:schemeClr val="tx1"/>
                </a:solidFill>
                <a:effectLst/>
                <a:latin typeface="+mn-lt"/>
                <a:ea typeface="+mn-ea"/>
                <a:cs typeface="+mn-cs"/>
              </a:rPr>
              <a:t> le 9 décembre 2020] </a:t>
            </a:r>
            <a:endParaRPr lang="fr-CA" i="1"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noProof="0" dirty="0"/>
              <a:t>Site web de l’Assemblée nationale française, </a:t>
            </a:r>
            <a:r>
              <a:rPr lang="fr-CA" b="0" i="1" noProof="0" dirty="0"/>
              <a:t>Histoire de l’assemblée nationale</a:t>
            </a:r>
            <a:r>
              <a:rPr lang="fr-CA" b="0" i="0" noProof="0" dirty="0"/>
              <a:t>, http://www2.assemblee-nationale.fr/decouvrir-l-assemblee/histoire/histoire-de-l-assemblee-nationale </a:t>
            </a:r>
            <a:r>
              <a:rPr lang="fr-CA" sz="1200" b="0" i="0" kern="1200" noProof="0" dirty="0">
                <a:solidFill>
                  <a:schemeClr val="tx1"/>
                </a:solidFill>
                <a:effectLst/>
                <a:latin typeface="+mn-lt"/>
                <a:ea typeface="+mn-ea"/>
                <a:cs typeface="+mn-cs"/>
              </a:rPr>
              <a:t> [</a:t>
            </a:r>
            <a:r>
              <a:rPr lang="fr-CA" dirty="0"/>
              <a:t>consulté</a:t>
            </a:r>
            <a:r>
              <a:rPr lang="fr-CA" sz="1200" b="0" i="0" kern="1200" noProof="0" dirty="0">
                <a:solidFill>
                  <a:schemeClr val="tx1"/>
                </a:solidFill>
                <a:effectLst/>
                <a:latin typeface="+mn-lt"/>
                <a:ea typeface="+mn-ea"/>
                <a:cs typeface="+mn-cs"/>
              </a:rPr>
              <a:t> le 9 décembre 2020] </a:t>
            </a:r>
            <a:endParaRPr lang="fr-CA" sz="1200" b="0" i="0" kern="1200" noProof="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kern="1200" noProof="0" dirty="0">
                <a:solidFill>
                  <a:schemeClr val="tx1"/>
                </a:solidFill>
                <a:effectLst/>
                <a:latin typeface="+mn-lt"/>
                <a:ea typeface="+mn-ea"/>
                <a:cs typeface="+mn-cs"/>
              </a:rPr>
              <a:t>Encyclopédie </a:t>
            </a:r>
            <a:r>
              <a:rPr lang="fr-CA" sz="1200" b="0" i="0" kern="1200" noProof="0" dirty="0" err="1">
                <a:solidFill>
                  <a:schemeClr val="tx1"/>
                </a:solidFill>
                <a:effectLst/>
                <a:latin typeface="+mn-lt"/>
                <a:ea typeface="+mn-ea"/>
                <a:cs typeface="+mn-cs"/>
              </a:rPr>
              <a:t>Universalis</a:t>
            </a:r>
            <a:r>
              <a:rPr lang="fr-CA" sz="1200" b="0" i="0" kern="1200" noProof="0" dirty="0">
                <a:solidFill>
                  <a:schemeClr val="tx1"/>
                </a:solidFill>
                <a:effectLst/>
                <a:latin typeface="+mn-lt"/>
                <a:ea typeface="+mn-ea"/>
                <a:cs typeface="+mn-cs"/>
              </a:rPr>
              <a:t> en ligne, </a:t>
            </a:r>
            <a:r>
              <a:rPr lang="fr-CA" sz="1200" b="0" i="1" kern="1200" noProof="0" dirty="0">
                <a:solidFill>
                  <a:schemeClr val="tx1"/>
                </a:solidFill>
                <a:effectLst/>
                <a:latin typeface="+mn-lt"/>
                <a:ea typeface="+mn-ea"/>
                <a:cs typeface="+mn-cs"/>
              </a:rPr>
              <a:t>Quatorze juillet 1789</a:t>
            </a:r>
            <a:r>
              <a:rPr lang="fr-CA" sz="1200" b="0" i="0" kern="1200" noProof="0" dirty="0">
                <a:solidFill>
                  <a:schemeClr val="tx1"/>
                </a:solidFill>
                <a:effectLst/>
                <a:latin typeface="+mn-lt"/>
                <a:ea typeface="+mn-ea"/>
                <a:cs typeface="+mn-cs"/>
              </a:rPr>
              <a:t>, https://www.universalis.fr/encyclopedie/quatorze-juillet-1789/ [</a:t>
            </a:r>
            <a:r>
              <a:rPr lang="fr-CA" dirty="0"/>
              <a:t>consulté</a:t>
            </a:r>
            <a:r>
              <a:rPr lang="fr-CA" sz="1200" b="0" i="0" kern="1200" noProof="0" dirty="0">
                <a:solidFill>
                  <a:schemeClr val="tx1"/>
                </a:solidFill>
                <a:effectLst/>
                <a:latin typeface="+mn-lt"/>
                <a:ea typeface="+mn-ea"/>
                <a:cs typeface="+mn-cs"/>
              </a:rPr>
              <a:t> le 10 décembre 2020] </a:t>
            </a:r>
            <a:endParaRPr lang="fr-CA" noProof="0" dirty="0">
              <a:cs typeface="Calibri"/>
            </a:endParaRPr>
          </a:p>
          <a:p>
            <a:pPr marL="171450" indent="-171450">
              <a:buFont typeface="Arial" panose="020B0604020202020204" pitchFamily="34" charset="0"/>
              <a:buChar char="•"/>
              <a:defRPr/>
            </a:pPr>
            <a:r>
              <a:rPr lang="fr-CA" sz="1200" b="0" i="0" kern="1200" noProof="0" dirty="0">
                <a:solidFill>
                  <a:schemeClr val="tx1"/>
                </a:solidFill>
                <a:effectLst/>
                <a:latin typeface="+mn-lt"/>
                <a:ea typeface="+mn-ea"/>
                <a:cs typeface="+mn-cs"/>
              </a:rPr>
              <a:t>Encyclopédie </a:t>
            </a:r>
            <a:r>
              <a:rPr lang="fr-CA" sz="1200" b="0" i="0" kern="1200" noProof="0" dirty="0" err="1">
                <a:solidFill>
                  <a:schemeClr val="tx1"/>
                </a:solidFill>
                <a:effectLst/>
                <a:latin typeface="+mn-lt"/>
                <a:ea typeface="+mn-ea"/>
                <a:cs typeface="+mn-cs"/>
              </a:rPr>
              <a:t>Universalis</a:t>
            </a:r>
            <a:r>
              <a:rPr lang="fr-CA" sz="1200" b="0" i="0" kern="1200" noProof="0" dirty="0">
                <a:solidFill>
                  <a:schemeClr val="tx1"/>
                </a:solidFill>
                <a:effectLst/>
                <a:latin typeface="+mn-lt"/>
                <a:ea typeface="+mn-ea"/>
                <a:cs typeface="+mn-cs"/>
              </a:rPr>
              <a:t> en ligne</a:t>
            </a:r>
            <a:r>
              <a:rPr lang="fr-CA" sz="1200" b="0" i="1" kern="1200" noProof="0" dirty="0">
                <a:solidFill>
                  <a:schemeClr val="tx1"/>
                </a:solidFill>
                <a:effectLst/>
                <a:latin typeface="+mn-lt"/>
                <a:ea typeface="+mn-ea"/>
                <a:cs typeface="+mn-cs"/>
              </a:rPr>
              <a:t>, la Terreur</a:t>
            </a:r>
            <a:r>
              <a:rPr lang="fr-CA" sz="1200" b="0" i="0" kern="1200" noProof="0" dirty="0">
                <a:solidFill>
                  <a:schemeClr val="tx1"/>
                </a:solidFill>
                <a:effectLst/>
                <a:latin typeface="+mn-lt"/>
                <a:ea typeface="+mn-ea"/>
                <a:cs typeface="+mn-cs"/>
              </a:rPr>
              <a:t>, https://www.universalis.fr/encyclopedie/la-terreur/</a:t>
            </a:r>
            <a:r>
              <a:rPr lang="fr-CA" dirty="0"/>
              <a:t> </a:t>
            </a:r>
            <a:r>
              <a:rPr lang="fr-CA" sz="1200" b="0" i="0" kern="1200" noProof="0" dirty="0">
                <a:solidFill>
                  <a:schemeClr val="tx1"/>
                </a:solidFill>
                <a:effectLst/>
                <a:latin typeface="+mn-lt"/>
                <a:ea typeface="+mn-ea"/>
                <a:cs typeface="+mn-cs"/>
              </a:rPr>
              <a:t> [</a:t>
            </a:r>
            <a:r>
              <a:rPr lang="fr-CA" dirty="0"/>
              <a:t>consulté</a:t>
            </a:r>
            <a:r>
              <a:rPr lang="fr-CA" sz="1200" b="0" i="0" kern="1200" noProof="0" dirty="0">
                <a:solidFill>
                  <a:schemeClr val="tx1"/>
                </a:solidFill>
                <a:effectLst/>
                <a:latin typeface="+mn-lt"/>
                <a:ea typeface="+mn-ea"/>
                <a:cs typeface="+mn-cs"/>
              </a:rPr>
              <a:t> le 10 décembre 2020] </a:t>
            </a:r>
            <a:endParaRPr lang="fr-CA" noProof="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i="1" noProof="0" dirty="0"/>
          </a:p>
          <a:p>
            <a:pPr marL="171450" lvl="0" indent="-171450">
              <a:buFont typeface="Arial" panose="020B0604020202020204" pitchFamily="34" charset="0"/>
              <a:buChar char="•"/>
            </a:pPr>
            <a:endParaRPr lang="fr-CA" b="0" i="0" noProof="0" dirty="0"/>
          </a:p>
          <a:p>
            <a:endParaRPr lang="fr-CA" dirty="0"/>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4</a:t>
            </a:fld>
            <a:endParaRPr lang="fr-CA"/>
          </a:p>
        </p:txBody>
      </p:sp>
    </p:spTree>
    <p:extLst>
      <p:ext uri="{BB962C8B-B14F-4D97-AF65-F5344CB8AC3E}">
        <p14:creationId xmlns:p14="http://schemas.microsoft.com/office/powerpoint/2010/main" val="2245782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100" b="1" dirty="0">
                <a:latin typeface="Arial"/>
                <a:cs typeface="Arial"/>
              </a:rPr>
              <a:t>INFORMATIONS À TRANSMETTRE AUX ÉLÈVES</a:t>
            </a:r>
          </a:p>
          <a:p>
            <a:pPr lvl="0"/>
            <a:endParaRPr lang="fr-CA" sz="1100" b="1"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5000000000000000000" pitchFamily="2" charset="2"/>
              <a:buChar char="•"/>
            </a:pPr>
            <a:endParaRPr lang="fr-FR" dirty="0">
              <a:cs typeface="Calibri"/>
            </a:endParaRPr>
          </a:p>
          <a:p>
            <a:r>
              <a:rPr lang="fr-CA" dirty="0"/>
              <a:t>L’âge de la majorité est l’âge auquel la personne obtient le statut d’adulte. Avant cet âge, la personne est considérée comme un mineur et la loi ne lui attribue pas les mêmes droits et les mêmes obligations qu’à un adulte.</a:t>
            </a:r>
            <a:endParaRPr lang="fr-CA" dirty="0">
              <a:cs typeface="Calibri" panose="020F0502020204030204"/>
            </a:endParaRPr>
          </a:p>
          <a:p>
            <a:r>
              <a:rPr lang="fr-CA" dirty="0"/>
              <a:t>Toutefois, un adolescent a tout de même la capacité d’exercer certains droits avant d’être majeur et il a aussi différentes responsabilités </a:t>
            </a:r>
            <a:r>
              <a:rPr lang="fr-CA" kern="1200" dirty="0">
                <a:effectLst/>
              </a:rPr>
              <a:t>:</a:t>
            </a:r>
            <a:endParaRPr lang="fr-CA" kern="1200" baseline="0" dirty="0">
              <a:effectLst/>
              <a:cs typeface="Calibri" panose="020F0502020204030204"/>
            </a:endParaRPr>
          </a:p>
          <a:p>
            <a:pPr marL="285750" indent="-285750">
              <a:buFont typeface="Arial,Sans-Serif" panose="05000000000000000000" pitchFamily="2" charset="2"/>
              <a:buChar char="•"/>
            </a:pPr>
            <a:r>
              <a:rPr lang="fr-CA" b="1" dirty="0"/>
              <a:t>12 ans</a:t>
            </a:r>
            <a:r>
              <a:rPr lang="fr-CA" dirty="0"/>
              <a:t> : un adolescent peut être accusé d’une infraction criminelle, un vol, par exemple. On dit alors qu’il devient « criminellement responsable de ses actes ».</a:t>
            </a:r>
          </a:p>
          <a:p>
            <a:pPr marL="285750" indent="-285750">
              <a:buFont typeface="Arial,Sans-Serif" panose="05000000000000000000" pitchFamily="2" charset="2"/>
              <a:buChar char="•"/>
            </a:pPr>
            <a:r>
              <a:rPr lang="fr-CA" b="1" dirty="0"/>
              <a:t>14 ans </a:t>
            </a:r>
            <a:r>
              <a:rPr lang="fr-CA" dirty="0"/>
              <a:t>: il peut notamment poser des gestes tels que consulter un médecin sans l’autorisation de ses parents, travailler sans l'accord de ses parents et utiliser l'argent qu’il gagne en travaillant.</a:t>
            </a:r>
          </a:p>
          <a:p>
            <a:pPr marL="285750" indent="-285750">
              <a:buFont typeface="Arial,Sans-Serif" panose="05000000000000000000" pitchFamily="2" charset="2"/>
              <a:buChar char="•"/>
            </a:pPr>
            <a:r>
              <a:rPr lang="fr-CA" b="1" dirty="0"/>
              <a:t>16 ans</a:t>
            </a:r>
            <a:r>
              <a:rPr lang="fr-CA" dirty="0"/>
              <a:t> : l’adolescent se voit attribuer plus de droits, comme celui de se marier si le tribunal est d’accord, d’avoir son permis de conduire et de faire partie d'un syndicat.</a:t>
            </a:r>
          </a:p>
          <a:p>
            <a:pPr marL="171450" indent="-171450">
              <a:buFont typeface="Arial" panose="05000000000000000000" pitchFamily="2" charset="2"/>
              <a:buChar char="•"/>
            </a:pPr>
            <a:endParaRPr lang="fr-CA" dirty="0"/>
          </a:p>
          <a:p>
            <a:r>
              <a:rPr lang="fr-CA" dirty="0"/>
              <a:t>Toutefois, il demeure que certaines actions sont réservées aux adultes, telles que le droit de voter et de se présenter aux élections, d’acheter des cigarettes, d’acheter de l'alcool, de faire un testament et d’aller au casino ou de jouer à la loterie.</a:t>
            </a:r>
            <a:endParaRPr lang="fr-CA" dirty="0">
              <a:cs typeface="Calibri" panose="020F0502020204030204"/>
            </a:endParaRPr>
          </a:p>
          <a:p>
            <a:r>
              <a:rPr lang="fr-CA" dirty="0"/>
              <a:t>L’attente peut sembler longue avant l’atteinte des 18 ans. Pourtant, il n’y a pas si longtemps, soit avant 1971, les adolescents devaient patienter jusqu’à l’âge de 21 ans pour être considérés comme majeurs au Québec. Et plus encore, avant 1782, l’âge de majorité était fixé à 25 ans! </a:t>
            </a:r>
            <a:endParaRPr lang="fr-CA" dirty="0">
              <a:cs typeface="Calibri" panose="020F0502020204030204"/>
            </a:endParaRPr>
          </a:p>
          <a:p>
            <a:pPr marL="171450" lvl="0" indent="-171450">
              <a:buFont typeface="Arial" panose="05000000000000000000" pitchFamily="2" charset="2"/>
              <a:buChar char="•"/>
            </a:pPr>
            <a:endParaRPr lang="fr-CA" kern="1200" dirty="0">
              <a:effectLst/>
            </a:endParaRPr>
          </a:p>
          <a:p>
            <a:r>
              <a:rPr lang="fr-CA" b="1" dirty="0"/>
              <a:t>Sources </a:t>
            </a:r>
            <a:r>
              <a:rPr lang="fr-CA" b="1" kern="1200" dirty="0">
                <a:effectLst/>
              </a:rPr>
              <a:t>:</a:t>
            </a:r>
            <a:endParaRPr lang="en-US" dirty="0">
              <a:cs typeface="Calibri" panose="020F0502020204030204"/>
            </a:endParaRPr>
          </a:p>
          <a:p>
            <a:pPr marL="172085" indent="-172085">
              <a:spcAft>
                <a:spcPts val="631"/>
              </a:spcAft>
              <a:buFont typeface="Arial,Sans-Serif" panose="05000000000000000000" pitchFamily="2" charset="2"/>
              <a:buChar char="•"/>
            </a:pPr>
            <a:r>
              <a:rPr lang="fr-CA" i="1" dirty="0"/>
              <a:t>Code civil du Québec, </a:t>
            </a:r>
            <a:r>
              <a:rPr lang="fr-CA" dirty="0"/>
              <a:t>art. 14 al. 2, 153, 157, 167 al. 1. </a:t>
            </a:r>
            <a:endParaRPr lang="en-US" dirty="0"/>
          </a:p>
          <a:p>
            <a:pPr marL="172085" indent="-172085">
              <a:spcAft>
                <a:spcPts val="631"/>
              </a:spcAft>
              <a:buFont typeface="Arial,Sans-Serif" panose="05000000000000000000" pitchFamily="2" charset="2"/>
              <a:buChar char="•"/>
            </a:pPr>
            <a:r>
              <a:rPr lang="fr-CA" i="1" dirty="0"/>
              <a:t>Loi sur le système de justice pénale pour les adolescents, </a:t>
            </a:r>
            <a:r>
              <a:rPr lang="fr-CA" dirty="0"/>
              <a:t>L.C. 2002, c.1,</a:t>
            </a:r>
            <a:r>
              <a:rPr lang="fr-CA" i="1" dirty="0"/>
              <a:t> </a:t>
            </a:r>
            <a:r>
              <a:rPr lang="fr-CA" dirty="0"/>
              <a:t>art. 2 « adolescent ».</a:t>
            </a:r>
            <a:endParaRPr lang="en-US" dirty="0"/>
          </a:p>
          <a:p>
            <a:pPr marL="172085" indent="-172085">
              <a:spcAft>
                <a:spcPts val="631"/>
              </a:spcAft>
              <a:buFont typeface="Arial,Sans-Serif" panose="05000000000000000000" pitchFamily="2" charset="2"/>
              <a:buChar char="•"/>
            </a:pPr>
            <a:r>
              <a:rPr lang="fr-CA" i="1" dirty="0"/>
              <a:t>Code de la sécurité routière, </a:t>
            </a:r>
            <a:r>
              <a:rPr lang="fr-CA" dirty="0"/>
              <a:t>RLRQ c. C-24.2, art. 67.</a:t>
            </a:r>
            <a:endParaRPr lang="en-US" dirty="0"/>
          </a:p>
          <a:p>
            <a:pPr marL="172085" indent="-172085">
              <a:spcAft>
                <a:spcPts val="631"/>
              </a:spcAft>
              <a:buFont typeface="Arial,Sans-Serif" panose="05000000000000000000" pitchFamily="2" charset="2"/>
              <a:buChar char="•"/>
            </a:pPr>
            <a:r>
              <a:rPr lang="fr-CA" i="1" dirty="0"/>
              <a:t>Loi sur les syndicats professionnels, </a:t>
            </a:r>
            <a:r>
              <a:rPr lang="fr-CA" dirty="0"/>
              <a:t>RLRQ c. S-40,</a:t>
            </a:r>
            <a:r>
              <a:rPr lang="fr-CA" i="1" dirty="0"/>
              <a:t> </a:t>
            </a:r>
            <a:r>
              <a:rPr lang="fr-CA" dirty="0"/>
              <a:t>art. 7.</a:t>
            </a:r>
            <a:endParaRPr lang="en-US" dirty="0"/>
          </a:p>
          <a:p>
            <a:pPr marL="172085" indent="-172085">
              <a:spcAft>
                <a:spcPts val="631"/>
              </a:spcAft>
              <a:buFont typeface="Arial,Sans-Serif" panose="05000000000000000000" pitchFamily="2" charset="2"/>
              <a:buChar char="•"/>
            </a:pPr>
            <a:r>
              <a:rPr lang="fr-CA" i="1" dirty="0"/>
              <a:t>Loi électorale, </a:t>
            </a:r>
            <a:r>
              <a:rPr lang="fr-CA" dirty="0"/>
              <a:t>RLRQ c. E-3.3</a:t>
            </a:r>
            <a:r>
              <a:rPr lang="fr-CA" i="1" dirty="0"/>
              <a:t>, </a:t>
            </a:r>
            <a:r>
              <a:rPr lang="fr-CA" dirty="0"/>
              <a:t>art.1. </a:t>
            </a:r>
            <a:endParaRPr lang="en-US" dirty="0"/>
          </a:p>
          <a:p>
            <a:pPr marL="172085" indent="-172085">
              <a:spcAft>
                <a:spcPts val="631"/>
              </a:spcAft>
              <a:buFont typeface="Arial,Sans-Serif" panose="05000000000000000000" pitchFamily="2" charset="2"/>
              <a:buChar char="•"/>
            </a:pPr>
            <a:r>
              <a:rPr lang="fr-CA" i="1" dirty="0"/>
              <a:t>Loi électorale du Canada, </a:t>
            </a:r>
            <a:r>
              <a:rPr lang="fr-CA" dirty="0"/>
              <a:t>L.R.C. 2000, c. 9, art. 3.</a:t>
            </a:r>
            <a:endParaRPr lang="en-US" dirty="0"/>
          </a:p>
          <a:p>
            <a:pPr marL="172085" indent="-172085">
              <a:spcAft>
                <a:spcPts val="631"/>
              </a:spcAft>
              <a:buFont typeface="Arial,Sans-Serif" panose="05000000000000000000" pitchFamily="2" charset="2"/>
              <a:buChar char="•"/>
            </a:pPr>
            <a:r>
              <a:rPr lang="fr-CA" i="1" dirty="0"/>
              <a:t>Loi concernant la lutte contre le tabagisme,</a:t>
            </a:r>
            <a:r>
              <a:rPr lang="fr-CA" dirty="0"/>
              <a:t> RLRQ c. L-6.2,</a:t>
            </a:r>
            <a:r>
              <a:rPr lang="fr-CA" i="1" dirty="0"/>
              <a:t> </a:t>
            </a:r>
            <a:r>
              <a:rPr lang="fr-CA" dirty="0"/>
              <a:t>art 13.</a:t>
            </a:r>
            <a:endParaRPr lang="en-US" dirty="0"/>
          </a:p>
          <a:p>
            <a:pPr marL="172085" indent="-172085">
              <a:spcAft>
                <a:spcPts val="631"/>
              </a:spcAft>
              <a:buFont typeface="Arial,Sans-Serif" panose="05000000000000000000" pitchFamily="2" charset="2"/>
              <a:buChar char="•"/>
            </a:pPr>
            <a:r>
              <a:rPr lang="fr-CA" i="1" dirty="0"/>
              <a:t>Loi sur le tabac et les produits de vapotage, </a:t>
            </a:r>
            <a:r>
              <a:rPr lang="fr-CA" dirty="0"/>
              <a:t>L.C. 1997, c. 13</a:t>
            </a:r>
            <a:r>
              <a:rPr lang="fr-CA" i="1" dirty="0"/>
              <a:t>, </a:t>
            </a:r>
            <a:r>
              <a:rPr lang="fr-CA" dirty="0"/>
              <a:t>art. 2 « jeune » et 8(1).</a:t>
            </a:r>
            <a:endParaRPr lang="en-US" dirty="0"/>
          </a:p>
          <a:p>
            <a:pPr marL="172085" indent="-172085">
              <a:spcAft>
                <a:spcPts val="631"/>
              </a:spcAft>
              <a:buFont typeface="Arial,Sans-Serif" panose="05000000000000000000" pitchFamily="2" charset="2"/>
              <a:buChar char="•"/>
            </a:pPr>
            <a:r>
              <a:rPr lang="fr-CA" i="1" dirty="0"/>
              <a:t>Loi sur les infractions en matière de boissons alcooliques, </a:t>
            </a:r>
            <a:r>
              <a:rPr lang="fr-CA" dirty="0"/>
              <a:t>RLRQ c. I-8.1, art. 103.2.</a:t>
            </a:r>
            <a:endParaRPr lang="en-US" dirty="0"/>
          </a:p>
          <a:p>
            <a:pPr marL="172085" indent="-172085">
              <a:spcAft>
                <a:spcPts val="631"/>
              </a:spcAft>
              <a:buFont typeface="Arial,Sans-Serif" panose="05000000000000000000" pitchFamily="2" charset="2"/>
              <a:buChar char="•"/>
            </a:pPr>
            <a:r>
              <a:rPr lang="fr-CA" i="1" dirty="0"/>
              <a:t>Loi sur la Société des loteries du Québec, </a:t>
            </a:r>
            <a:r>
              <a:rPr lang="fr-CA" dirty="0"/>
              <a:t>RLRQ c. S-13.1,</a:t>
            </a:r>
            <a:r>
              <a:rPr lang="fr-CA" i="1" dirty="0"/>
              <a:t> </a:t>
            </a:r>
            <a:r>
              <a:rPr lang="fr-CA" dirty="0"/>
              <a:t>art. 25.1.</a:t>
            </a:r>
            <a:endParaRPr lang="en-US" dirty="0"/>
          </a:p>
          <a:p>
            <a:pPr marL="172085" indent="-172085">
              <a:spcAft>
                <a:spcPts val="631"/>
              </a:spcAft>
              <a:buFont typeface="Arial,Sans-Serif" panose="05000000000000000000" pitchFamily="2" charset="2"/>
              <a:buChar char="•"/>
            </a:pPr>
            <a:r>
              <a:rPr lang="fr-CA" i="1" dirty="0"/>
              <a:t>Convention relative aux droits de l’enfant, </a:t>
            </a:r>
            <a:r>
              <a:rPr lang="fr-CA" dirty="0"/>
              <a:t>art. 1.</a:t>
            </a:r>
            <a:endParaRPr lang="en-US" dirty="0"/>
          </a:p>
          <a:p>
            <a:pPr marL="172085" indent="-172085">
              <a:spcAft>
                <a:spcPts val="631"/>
              </a:spcAft>
              <a:buFont typeface="Arial,Sans-Serif" panose="05000000000000000000" pitchFamily="2" charset="2"/>
              <a:buChar char="•"/>
            </a:pPr>
            <a:r>
              <a:rPr lang="fr-CA" i="1" dirty="0"/>
              <a:t>Ministère de la Justice, Dates importantes de l’histoire du droit civil du Québec </a:t>
            </a:r>
            <a:r>
              <a:rPr lang="fr-CA" i="1" dirty="0">
                <a:hlinkClick r:id="rId3"/>
              </a:rPr>
              <a:t>www.justice.gc.ca/fra/pr-rp/sjc-csj/pji-ilp/hist/</a:t>
            </a:r>
            <a:r>
              <a:rPr lang="fr-CA" i="1" dirty="0"/>
              <a:t>. </a:t>
            </a:r>
            <a:endParaRPr lang="en-US"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25</a:t>
            </a:fld>
            <a:endParaRPr lang="fr-CA"/>
          </a:p>
        </p:txBody>
      </p:sp>
    </p:spTree>
    <p:extLst>
      <p:ext uri="{BB962C8B-B14F-4D97-AF65-F5344CB8AC3E}">
        <p14:creationId xmlns:p14="http://schemas.microsoft.com/office/powerpoint/2010/main" val="100018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dirty="0">
                <a:latin typeface="Arial"/>
                <a:ea typeface="Times New Roman" panose="02020603050405020304" pitchFamily="18" charset="0"/>
                <a:cs typeface="Arial"/>
              </a:rPr>
              <a:t>INFORMATIONS À TRANSMETTRE AUX ÉLÈVES </a:t>
            </a:r>
            <a:endParaRPr lang="fr-CA" b="1" cap="small" dirty="0">
              <a:latin typeface="Arial" panose="020B0604020202020204" pitchFamily="34" charset="0"/>
              <a:ea typeface="Times New Roman" panose="02020603050405020304" pitchFamily="18" charset="0"/>
              <a:cs typeface="Arial" panose="020B0604020202020204" pitchFamily="34" charset="0"/>
            </a:endParaRPr>
          </a:p>
          <a:p>
            <a:endParaRPr lang="en-CA" dirty="0"/>
          </a:p>
          <a:p>
            <a:r>
              <a:rPr lang="en-CA" dirty="0">
                <a:cs typeface="Calibri" panose="020F0502020204030204"/>
              </a:rPr>
              <a:t>Les philosophes des </a:t>
            </a:r>
            <a:r>
              <a:rPr lang="en-CA" dirty="0" err="1">
                <a:cs typeface="Calibri" panose="020F0502020204030204"/>
              </a:rPr>
              <a:t>lumières</a:t>
            </a:r>
            <a:r>
              <a:rPr lang="en-CA" dirty="0">
                <a:cs typeface="Calibri" panose="020F0502020204030204"/>
              </a:rPr>
              <a:t> </a:t>
            </a:r>
            <a:r>
              <a:rPr lang="en-CA" dirty="0" err="1">
                <a:cs typeface="Calibri" panose="020F0502020204030204"/>
              </a:rPr>
              <a:t>popularisèrent</a:t>
            </a:r>
            <a:r>
              <a:rPr lang="en-CA" dirty="0">
                <a:cs typeface="Calibri" panose="020F0502020204030204"/>
              </a:rPr>
              <a:t> les </a:t>
            </a:r>
            <a:r>
              <a:rPr lang="en-CA" dirty="0" err="1">
                <a:cs typeface="Calibri" panose="020F0502020204030204"/>
              </a:rPr>
              <a:t>idéaux</a:t>
            </a:r>
            <a:r>
              <a:rPr lang="en-CA" dirty="0">
                <a:cs typeface="Calibri" panose="020F0502020204030204"/>
              </a:rPr>
              <a:t> de liberté qui </a:t>
            </a:r>
            <a:r>
              <a:rPr lang="en-CA" dirty="0" err="1">
                <a:cs typeface="Calibri" panose="020F0502020204030204"/>
              </a:rPr>
              <a:t>seront</a:t>
            </a:r>
            <a:r>
              <a:rPr lang="en-CA" dirty="0">
                <a:cs typeface="Calibri" panose="020F0502020204030204"/>
              </a:rPr>
              <a:t> le </a:t>
            </a:r>
            <a:r>
              <a:rPr lang="en-CA" dirty="0" err="1">
                <a:cs typeface="Calibri" panose="020F0502020204030204"/>
              </a:rPr>
              <a:t>moteur</a:t>
            </a:r>
            <a:r>
              <a:rPr lang="en-CA" dirty="0">
                <a:cs typeface="Calibri" panose="020F0502020204030204"/>
              </a:rPr>
              <a:t> de la </a:t>
            </a:r>
            <a:r>
              <a:rPr lang="en-CA" dirty="0" err="1">
                <a:cs typeface="Calibri" panose="020F0502020204030204"/>
              </a:rPr>
              <a:t>Révolution</a:t>
            </a:r>
            <a:r>
              <a:rPr lang="en-CA" dirty="0">
                <a:cs typeface="Calibri" panose="020F0502020204030204"/>
              </a:rPr>
              <a:t> française. </a:t>
            </a:r>
            <a:r>
              <a:rPr lang="en-CA" dirty="0" err="1">
                <a:cs typeface="Calibri" panose="020F0502020204030204"/>
              </a:rPr>
              <a:t>Leurs</a:t>
            </a:r>
            <a:r>
              <a:rPr lang="en-CA" dirty="0">
                <a:cs typeface="Calibri" panose="020F0502020204030204"/>
              </a:rPr>
              <a:t> </a:t>
            </a:r>
            <a:r>
              <a:rPr lang="en-CA" dirty="0" err="1">
                <a:cs typeface="Calibri" panose="020F0502020204030204"/>
              </a:rPr>
              <a:t>écrits</a:t>
            </a:r>
            <a:r>
              <a:rPr lang="en-CA" dirty="0">
                <a:cs typeface="Calibri" panose="020F0502020204030204"/>
              </a:rPr>
              <a:t> </a:t>
            </a:r>
            <a:r>
              <a:rPr lang="en-CA" dirty="0" err="1">
                <a:cs typeface="Calibri" panose="020F0502020204030204"/>
              </a:rPr>
              <a:t>furent</a:t>
            </a:r>
            <a:r>
              <a:rPr lang="en-CA" dirty="0">
                <a:cs typeface="Calibri" panose="020F0502020204030204"/>
              </a:rPr>
              <a:t> très </a:t>
            </a:r>
            <a:r>
              <a:rPr lang="en-CA" dirty="0" err="1">
                <a:cs typeface="Calibri" panose="020F0502020204030204"/>
              </a:rPr>
              <a:t>populaires</a:t>
            </a:r>
            <a:r>
              <a:rPr lang="en-CA" dirty="0">
                <a:cs typeface="Calibri" panose="020F0502020204030204"/>
              </a:rPr>
              <a:t> </a:t>
            </a:r>
            <a:r>
              <a:rPr lang="en-CA" dirty="0" err="1">
                <a:cs typeface="Calibri" panose="020F0502020204030204"/>
              </a:rPr>
              <a:t>auprès</a:t>
            </a:r>
            <a:r>
              <a:rPr lang="en-CA" dirty="0">
                <a:cs typeface="Calibri" panose="020F0502020204030204"/>
              </a:rPr>
              <a:t> de la bourgeoisie et </a:t>
            </a:r>
            <a:r>
              <a:rPr lang="en-CA" dirty="0" err="1">
                <a:cs typeface="Calibri" panose="020F0502020204030204"/>
              </a:rPr>
              <a:t>ont</a:t>
            </a:r>
            <a:r>
              <a:rPr lang="en-CA" dirty="0">
                <a:cs typeface="Calibri" panose="020F0502020204030204"/>
              </a:rPr>
              <a:t> </a:t>
            </a:r>
            <a:r>
              <a:rPr lang="en-CA" dirty="0" err="1">
                <a:cs typeface="Calibri" panose="020F0502020204030204"/>
              </a:rPr>
              <a:t>participé</a:t>
            </a:r>
            <a:r>
              <a:rPr lang="en-CA" dirty="0">
                <a:cs typeface="Calibri" panose="020F0502020204030204"/>
              </a:rPr>
              <a:t> à changer la vision de </a:t>
            </a:r>
            <a:r>
              <a:rPr lang="en-CA" dirty="0" err="1">
                <a:cs typeface="Calibri" panose="020F0502020204030204"/>
              </a:rPr>
              <a:t>l'homme</a:t>
            </a:r>
            <a:r>
              <a:rPr lang="en-CA" dirty="0">
                <a:cs typeface="Calibri" panose="020F0502020204030204"/>
              </a:rPr>
              <a:t>. </a:t>
            </a:r>
            <a:r>
              <a:rPr lang="en-CA" dirty="0" err="1">
                <a:cs typeface="Calibri" panose="020F0502020204030204"/>
              </a:rPr>
              <a:t>Cette</a:t>
            </a:r>
            <a:r>
              <a:rPr lang="en-CA" dirty="0">
                <a:cs typeface="Calibri" panose="020F0502020204030204"/>
              </a:rPr>
              <a:t> nouvelle vision, </a:t>
            </a:r>
            <a:r>
              <a:rPr lang="en-CA" dirty="0" err="1">
                <a:cs typeface="Calibri" panose="020F0502020204030204"/>
              </a:rPr>
              <a:t>empreinte</a:t>
            </a:r>
            <a:r>
              <a:rPr lang="en-CA" dirty="0">
                <a:cs typeface="Calibri" panose="020F0502020204030204"/>
              </a:rPr>
              <a:t> de </a:t>
            </a:r>
            <a:r>
              <a:rPr lang="en-CA" dirty="0" err="1">
                <a:cs typeface="Calibri" panose="020F0502020204030204"/>
              </a:rPr>
              <a:t>libertés</a:t>
            </a:r>
            <a:r>
              <a:rPr lang="en-CA" dirty="0">
                <a:cs typeface="Calibri" panose="020F0502020204030204"/>
              </a:rPr>
              <a:t> </a:t>
            </a:r>
            <a:r>
              <a:rPr lang="en-CA" dirty="0" err="1">
                <a:cs typeface="Calibri" panose="020F0502020204030204"/>
              </a:rPr>
              <a:t>individuelles</a:t>
            </a:r>
            <a:r>
              <a:rPr lang="en-CA" dirty="0">
                <a:cs typeface="Calibri" panose="020F0502020204030204"/>
              </a:rPr>
              <a:t> et de libre </a:t>
            </a:r>
            <a:r>
              <a:rPr lang="en-CA" dirty="0" err="1">
                <a:cs typeface="Calibri" panose="020F0502020204030204"/>
              </a:rPr>
              <a:t>arbitre</a:t>
            </a:r>
            <a:r>
              <a:rPr lang="en-CA" dirty="0">
                <a:cs typeface="Calibri" panose="020F0502020204030204"/>
              </a:rPr>
              <a:t>, </a:t>
            </a:r>
            <a:r>
              <a:rPr lang="en-CA" dirty="0" err="1">
                <a:cs typeface="Calibri" panose="020F0502020204030204"/>
              </a:rPr>
              <a:t>est</a:t>
            </a:r>
            <a:r>
              <a:rPr lang="en-CA" dirty="0">
                <a:cs typeface="Calibri" panose="020F0502020204030204"/>
              </a:rPr>
              <a:t> </a:t>
            </a:r>
            <a:r>
              <a:rPr lang="en-CA" dirty="0" err="1">
                <a:cs typeface="Calibri" panose="020F0502020204030204"/>
              </a:rPr>
              <a:t>en</a:t>
            </a:r>
            <a:r>
              <a:rPr lang="en-CA" dirty="0">
                <a:cs typeface="Calibri" panose="020F0502020204030204"/>
              </a:rPr>
              <a:t> forte contradiction avec la </a:t>
            </a:r>
            <a:r>
              <a:rPr lang="en-CA" dirty="0" err="1">
                <a:cs typeface="Calibri" panose="020F0502020204030204"/>
              </a:rPr>
              <a:t>société</a:t>
            </a:r>
            <a:r>
              <a:rPr lang="en-CA" dirty="0">
                <a:cs typeface="Calibri" panose="020F0502020204030204"/>
              </a:rPr>
              <a:t> dans </a:t>
            </a:r>
            <a:r>
              <a:rPr lang="en-CA" dirty="0" err="1">
                <a:cs typeface="Calibri" panose="020F0502020204030204"/>
              </a:rPr>
              <a:t>laquelle</a:t>
            </a:r>
            <a:r>
              <a:rPr lang="en-CA" dirty="0">
                <a:cs typeface="Calibri" panose="020F0502020204030204"/>
              </a:rPr>
              <a:t> les bourgeois </a:t>
            </a:r>
            <a:r>
              <a:rPr lang="en-CA" dirty="0" err="1">
                <a:cs typeface="Calibri" panose="020F0502020204030204"/>
              </a:rPr>
              <a:t>lettrés</a:t>
            </a:r>
            <a:r>
              <a:rPr lang="en-CA" dirty="0">
                <a:cs typeface="Calibri" panose="020F0502020204030204"/>
              </a:rPr>
              <a:t> </a:t>
            </a:r>
            <a:r>
              <a:rPr lang="en-CA" dirty="0" err="1">
                <a:cs typeface="Calibri" panose="020F0502020204030204"/>
              </a:rPr>
              <a:t>vivaient</a:t>
            </a:r>
            <a:r>
              <a:rPr lang="en-CA" dirty="0">
                <a:cs typeface="Calibri" panose="020F0502020204030204"/>
              </a:rPr>
              <a:t> </a:t>
            </a:r>
            <a:r>
              <a:rPr lang="en-CA" dirty="0" err="1">
                <a:cs typeface="Calibri" panose="020F0502020204030204"/>
              </a:rPr>
              <a:t>avant</a:t>
            </a:r>
            <a:r>
              <a:rPr lang="en-CA" dirty="0">
                <a:cs typeface="Calibri" panose="020F0502020204030204"/>
              </a:rPr>
              <a:t> la </a:t>
            </a:r>
            <a:r>
              <a:rPr lang="en-CA" dirty="0" err="1">
                <a:cs typeface="Calibri" panose="020F0502020204030204"/>
              </a:rPr>
              <a:t>Révolution</a:t>
            </a:r>
            <a:r>
              <a:rPr lang="en-CA" dirty="0">
                <a:cs typeface="Calibri" panose="020F0502020204030204"/>
              </a:rPr>
              <a:t>. Une </a:t>
            </a:r>
            <a:r>
              <a:rPr lang="en-CA" dirty="0" err="1">
                <a:cs typeface="Calibri" panose="020F0502020204030204"/>
              </a:rPr>
              <a:t>grande</a:t>
            </a:r>
            <a:r>
              <a:rPr lang="en-CA" dirty="0">
                <a:cs typeface="Calibri" panose="020F0502020204030204"/>
              </a:rPr>
              <a:t> </a:t>
            </a:r>
            <a:r>
              <a:rPr lang="en-CA" dirty="0" err="1">
                <a:cs typeface="Calibri" panose="020F0502020204030204"/>
              </a:rPr>
              <a:t>partie</a:t>
            </a:r>
            <a:r>
              <a:rPr lang="en-CA" dirty="0">
                <a:cs typeface="Calibri" panose="020F0502020204030204"/>
              </a:rPr>
              <a:t> des leaders de </a:t>
            </a:r>
            <a:r>
              <a:rPr lang="en-CA" dirty="0" err="1">
                <a:cs typeface="Calibri" panose="020F0502020204030204"/>
              </a:rPr>
              <a:t>cette</a:t>
            </a:r>
            <a:r>
              <a:rPr lang="en-CA" dirty="0">
                <a:cs typeface="Calibri" panose="020F0502020204030204"/>
              </a:rPr>
              <a:t> </a:t>
            </a:r>
            <a:r>
              <a:rPr lang="en-CA" dirty="0" err="1">
                <a:cs typeface="Calibri" panose="020F0502020204030204"/>
              </a:rPr>
              <a:t>Révolution</a:t>
            </a:r>
            <a:r>
              <a:rPr lang="en-CA" dirty="0">
                <a:cs typeface="Calibri" panose="020F0502020204030204"/>
              </a:rPr>
              <a:t> </a:t>
            </a:r>
            <a:r>
              <a:rPr lang="en-CA" dirty="0" err="1">
                <a:cs typeface="Calibri" panose="020F0502020204030204"/>
              </a:rPr>
              <a:t>tenteront</a:t>
            </a:r>
            <a:r>
              <a:rPr lang="en-CA" dirty="0">
                <a:cs typeface="Calibri" panose="020F0502020204030204"/>
              </a:rPr>
              <a:t>, tant bien que mal, de </a:t>
            </a:r>
            <a:r>
              <a:rPr lang="en-CA" dirty="0" err="1">
                <a:cs typeface="Calibri" panose="020F0502020204030204"/>
              </a:rPr>
              <a:t>mettre</a:t>
            </a:r>
            <a:r>
              <a:rPr lang="en-CA" dirty="0">
                <a:cs typeface="Calibri" panose="020F0502020204030204"/>
              </a:rPr>
              <a:t> </a:t>
            </a:r>
            <a:r>
              <a:rPr lang="en-CA" dirty="0" err="1">
                <a:cs typeface="Calibri" panose="020F0502020204030204"/>
              </a:rPr>
              <a:t>en</a:t>
            </a:r>
            <a:r>
              <a:rPr lang="en-CA" dirty="0">
                <a:cs typeface="Calibri" panose="020F0502020204030204"/>
              </a:rPr>
              <a:t> place </a:t>
            </a:r>
            <a:r>
              <a:rPr lang="en-CA" dirty="0" err="1">
                <a:cs typeface="Calibri" panose="020F0502020204030204"/>
              </a:rPr>
              <a:t>une</a:t>
            </a:r>
            <a:r>
              <a:rPr lang="en-CA" dirty="0">
                <a:cs typeface="Calibri" panose="020F0502020204030204"/>
              </a:rPr>
              <a:t> </a:t>
            </a:r>
            <a:r>
              <a:rPr lang="en-CA" dirty="0" err="1">
                <a:cs typeface="Calibri" panose="020F0502020204030204"/>
              </a:rPr>
              <a:t>société</a:t>
            </a:r>
            <a:r>
              <a:rPr lang="en-CA" dirty="0">
                <a:cs typeface="Calibri" panose="020F0502020204030204"/>
              </a:rPr>
              <a:t> plus </a:t>
            </a:r>
            <a:r>
              <a:rPr lang="en-CA" dirty="0" err="1">
                <a:cs typeface="Calibri" panose="020F0502020204030204"/>
              </a:rPr>
              <a:t>juste</a:t>
            </a:r>
            <a:r>
              <a:rPr lang="en-CA" dirty="0">
                <a:cs typeface="Calibri" panose="020F0502020204030204"/>
              </a:rPr>
              <a:t> et dans </a:t>
            </a:r>
            <a:r>
              <a:rPr lang="en-CA" dirty="0" err="1">
                <a:cs typeface="Calibri" panose="020F0502020204030204"/>
              </a:rPr>
              <a:t>laquelle</a:t>
            </a:r>
            <a:r>
              <a:rPr lang="en-CA" dirty="0">
                <a:cs typeface="Calibri" panose="020F0502020204030204"/>
              </a:rPr>
              <a:t> les droits </a:t>
            </a:r>
            <a:r>
              <a:rPr lang="en-CA" dirty="0" err="1">
                <a:cs typeface="Calibri" panose="020F0502020204030204"/>
              </a:rPr>
              <a:t>individuels</a:t>
            </a:r>
            <a:r>
              <a:rPr lang="en-CA" dirty="0">
                <a:cs typeface="Calibri" panose="020F0502020204030204"/>
              </a:rPr>
              <a:t> (droit à la vie, à la </a:t>
            </a:r>
            <a:r>
              <a:rPr lang="en-CA" dirty="0" err="1">
                <a:cs typeface="Calibri" panose="020F0502020204030204"/>
              </a:rPr>
              <a:t>propriété</a:t>
            </a:r>
            <a:r>
              <a:rPr lang="en-CA" dirty="0">
                <a:cs typeface="Calibri" panose="020F0502020204030204"/>
              </a:rPr>
              <a:t> et à la liberté) </a:t>
            </a:r>
            <a:r>
              <a:rPr lang="en-CA" dirty="0" err="1"/>
              <a:t>sont</a:t>
            </a:r>
            <a:r>
              <a:rPr lang="en-CA" dirty="0"/>
              <a:t> </a:t>
            </a:r>
            <a:r>
              <a:rPr lang="en-CA" dirty="0" err="1"/>
              <a:t>inaliénables</a:t>
            </a:r>
            <a:r>
              <a:rPr lang="en-CA" dirty="0"/>
              <a:t> pour </a:t>
            </a:r>
            <a:r>
              <a:rPr lang="en-CA" dirty="0" err="1"/>
              <a:t>tous</a:t>
            </a:r>
            <a:r>
              <a:rPr lang="en-CA" dirty="0"/>
              <a:t> les hommes </a:t>
            </a:r>
            <a:r>
              <a:rPr lang="en-CA" dirty="0" err="1"/>
              <a:t>libres</a:t>
            </a:r>
            <a:r>
              <a:rPr lang="en-CA" dirty="0"/>
              <a:t>. </a:t>
            </a:r>
            <a:endParaRPr lang="en-CA" dirty="0">
              <a:cs typeface="Calibri"/>
            </a:endParaRPr>
          </a:p>
          <a:p>
            <a:endParaRPr lang="en-CA" dirty="0">
              <a:cs typeface="Calibri"/>
            </a:endParaRPr>
          </a:p>
          <a:p>
            <a:r>
              <a:rPr lang="en-CA" b="1" dirty="0"/>
              <a:t>Sources </a:t>
            </a:r>
            <a:r>
              <a:rPr lang="en-CA" dirty="0"/>
              <a:t>:</a:t>
            </a:r>
            <a:endParaRPr lang="en-CA" dirty="0">
              <a:cs typeface="Calibri"/>
            </a:endParaRPr>
          </a:p>
          <a:p>
            <a:pPr marL="171450" indent="-171450">
              <a:buFont typeface="Arial"/>
              <a:buChar char="•"/>
            </a:pPr>
            <a:r>
              <a:rPr lang="en-CA" dirty="0" err="1"/>
              <a:t>Toutes</a:t>
            </a:r>
            <a:r>
              <a:rPr lang="en-CA" dirty="0"/>
              <a:t> les citations </a:t>
            </a:r>
            <a:r>
              <a:rPr lang="en-CA" dirty="0" err="1"/>
              <a:t>historiques</a:t>
            </a:r>
            <a:r>
              <a:rPr lang="en-CA" dirty="0"/>
              <a:t> </a:t>
            </a:r>
            <a:r>
              <a:rPr lang="en-CA" dirty="0" err="1"/>
              <a:t>sont</a:t>
            </a:r>
            <a:r>
              <a:rPr lang="en-CA" dirty="0"/>
              <a:t> </a:t>
            </a:r>
            <a:r>
              <a:rPr lang="en-CA" dirty="0" err="1"/>
              <a:t>tirées</a:t>
            </a:r>
            <a:r>
              <a:rPr lang="en-CA" dirty="0"/>
              <a:t> de : dicocitations.lemonde.fr/ </a:t>
            </a:r>
            <a:endParaRPr lang="en-CA" dirty="0">
              <a:cs typeface="Calibri" panose="020F0502020204030204"/>
            </a:endParaRPr>
          </a:p>
          <a:p>
            <a:pPr marL="171450" indent="-171450">
              <a:buFont typeface="Arial"/>
              <a:buChar char="•"/>
            </a:pPr>
            <a:r>
              <a:rPr lang="fr-CA" dirty="0"/>
              <a:t>Encyclopédie Larousse, « siècle des Lumières », en ligne : ˂ </a:t>
            </a:r>
            <a:r>
              <a:rPr lang="fr-CA" u="sng" dirty="0">
                <a:hlinkClick r:id="rId3"/>
              </a:rPr>
              <a:t>https://www.larousse.fr/encyclopedie/divers/si%C3%A8cle_des_Lumi%C3%A8res/130660</a:t>
            </a:r>
            <a:r>
              <a:rPr lang="fr-CA" dirty="0"/>
              <a:t> ˃ (consulté le 14 décembre 2020)</a:t>
            </a:r>
            <a:endParaRPr lang="fr-CA" dirty="0">
              <a:cs typeface="Calibri" panose="020F0502020204030204"/>
            </a:endParaRPr>
          </a:p>
          <a:p>
            <a:pPr marL="171450" indent="-171450">
              <a:buFont typeface="Arial"/>
              <a:buChar char="•"/>
            </a:pPr>
            <a:r>
              <a:rPr lang="fr-CA" dirty="0">
                <a:cs typeface="Calibri" panose="020F0502020204030204"/>
              </a:rPr>
              <a:t>Les différents droits présentés se retrouvent à la </a:t>
            </a:r>
            <a:r>
              <a:rPr lang="fr-CA" b="1" dirty="0">
                <a:cs typeface="Calibri" panose="020F0502020204030204"/>
              </a:rPr>
              <a:t>dispositive 11.</a:t>
            </a:r>
          </a:p>
          <a:p>
            <a:pPr marL="171450" indent="-171450">
              <a:buFont typeface="Arial"/>
              <a:buChar char="•"/>
            </a:pPr>
            <a:r>
              <a:rPr lang="fr-CA" b="1" dirty="0">
                <a:cs typeface="Calibri" panose="020F0502020204030204"/>
              </a:rPr>
              <a:t>En supplément</a:t>
            </a:r>
            <a:r>
              <a:rPr lang="fr-CA" dirty="0">
                <a:cs typeface="Calibri" panose="020F0502020204030204"/>
              </a:rPr>
              <a:t>, l'équivalent des droits au Québec : </a:t>
            </a:r>
            <a:r>
              <a:rPr lang="fr-CA" i="1" dirty="0">
                <a:cs typeface="Calibri" panose="020F0502020204030204"/>
              </a:rPr>
              <a:t>Code civil du Québec, </a:t>
            </a:r>
            <a:r>
              <a:rPr lang="fr-CA" dirty="0">
                <a:cs typeface="Calibri" panose="020F0502020204030204"/>
              </a:rPr>
              <a:t>RLRQ, c C-1991, art. 897, 900, 905, 947 :</a:t>
            </a:r>
          </a:p>
          <a:p>
            <a:pPr marL="457200" algn="just">
              <a:buFont typeface="Arial"/>
              <a:buChar char="•"/>
            </a:pPr>
            <a:r>
              <a:rPr lang="fr-CA" b="1" dirty="0">
                <a:hlinkClick r:id="rId4"/>
              </a:rPr>
              <a:t>947.</a:t>
            </a:r>
            <a:r>
              <a:rPr lang="fr-CA" dirty="0"/>
              <a:t> La propriété est le droit d’user, de jouir et de disposer librement et complètement d’un bien, sous réserve des limites et des conditions d’exercice fixées par la loi. Elle est susceptible de modalités et de démembrements.</a:t>
            </a:r>
            <a:endParaRPr lang="fr-CA" dirty="0">
              <a:cs typeface="Calibri" panose="020F0502020204030204"/>
            </a:endParaRPr>
          </a:p>
          <a:p>
            <a:pPr marL="457200" algn="just">
              <a:buFont typeface="Arial"/>
              <a:buChar char="•"/>
            </a:pPr>
            <a:r>
              <a:rPr lang="fr-CA" b="1" dirty="0">
                <a:hlinkClick r:id="rId5"/>
              </a:rPr>
              <a:t> 900.</a:t>
            </a:r>
            <a:r>
              <a:rPr lang="fr-CA" dirty="0"/>
              <a:t> Sont immeubles les fonds de terre, les constructions et ouvrages à caractère permanent qui s’y trouvent et tout ce qui en fait partie intégrante. […]</a:t>
            </a:r>
            <a:endParaRPr lang="fr-CA" dirty="0">
              <a:cs typeface="Calibri" panose="020F0502020204030204"/>
            </a:endParaRPr>
          </a:p>
          <a:p>
            <a:pPr marL="457200" algn="just">
              <a:buFont typeface="Arial"/>
              <a:buChar char="•"/>
            </a:pPr>
            <a:r>
              <a:rPr lang="fr-CA" b="1" dirty="0">
                <a:hlinkClick r:id="rId6"/>
              </a:rPr>
              <a:t>905.</a:t>
            </a:r>
            <a:r>
              <a:rPr lang="fr-CA" dirty="0"/>
              <a:t> Sont meubles les biens qui peuvent se transporter.</a:t>
            </a:r>
            <a:endParaRPr lang="fr-CA" dirty="0">
              <a:cs typeface="Calibri" panose="020F0502020204030204"/>
            </a:endParaRPr>
          </a:p>
          <a:p>
            <a:pPr algn="just">
              <a:buFont typeface="Arial"/>
              <a:buChar char="•"/>
            </a:pPr>
            <a:r>
              <a:rPr lang="fr-CA" i="1" dirty="0"/>
              <a:t> Charte des droits et libertés de la personne</a:t>
            </a:r>
            <a:r>
              <a:rPr lang="fr-CA" dirty="0"/>
              <a:t>, c C-12, art. 1 : « Tout être humain a droit à la vie, ainsi qu’à la sûreté, à l’intégrité et à la liberté de sa personne. Il possède également la personnalité juridique. »</a:t>
            </a:r>
            <a:endParaRPr lang="fr-CA" dirty="0">
              <a:cs typeface="Calibri" panose="020F0502020204030204"/>
            </a:endParaRPr>
          </a:p>
          <a:p>
            <a:pPr algn="just">
              <a:buFont typeface="Arial"/>
              <a:buChar char="•"/>
            </a:pPr>
            <a:r>
              <a:rPr lang="fr-CA" dirty="0"/>
              <a:t> Charte des droits et libertés de la personne, RLRQ c C-12, art. 1, 6</a:t>
            </a:r>
            <a:endParaRPr lang="fr-CA" dirty="0">
              <a:cs typeface="Calibri" panose="020F0502020204030204"/>
            </a:endParaRPr>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5</a:t>
            </a:fld>
            <a:endParaRPr lang="fr-CA"/>
          </a:p>
        </p:txBody>
      </p:sp>
    </p:spTree>
    <p:extLst>
      <p:ext uri="{BB962C8B-B14F-4D97-AF65-F5344CB8AC3E}">
        <p14:creationId xmlns:p14="http://schemas.microsoft.com/office/powerpoint/2010/main" val="162485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dirty="0">
                <a:latin typeface="Arial"/>
                <a:ea typeface="Times New Roman" panose="02020603050405020304" pitchFamily="18" charset="0"/>
                <a:cs typeface="Arial"/>
              </a:rPr>
              <a:t>INFORMATIONS À TRANSMETTRE AUX ÉLÈVES </a:t>
            </a:r>
            <a:endParaRPr lang="fr-CA" b="1" cap="small" dirty="0">
              <a:latin typeface="Arial" panose="020B0604020202020204" pitchFamily="34" charset="0"/>
              <a:ea typeface="Times New Roman" panose="02020603050405020304" pitchFamily="18" charset="0"/>
              <a:cs typeface="Arial" panose="020B0604020202020204" pitchFamily="34" charset="0"/>
            </a:endParaRPr>
          </a:p>
          <a:p>
            <a:pPr marL="0" indent="0" defTabSz="971057">
              <a:buFont typeface="Wingdings" panose="05000000000000000000" pitchFamily="2" charset="2"/>
              <a:buNone/>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Un État détient </a:t>
            </a:r>
            <a:r>
              <a:rPr lang="fr-CA" dirty="0">
                <a:solidFill>
                  <a:prstClr val="black"/>
                </a:solidFill>
                <a:latin typeface="Arial"/>
                <a:ea typeface="Calibri" panose="020F0502020204030204" pitchFamily="34" charset="0"/>
                <a:cs typeface="Arial"/>
              </a:rPr>
              <a:t>trois grands</a:t>
            </a:r>
            <a:r>
              <a:rPr lang="fr-CA" sz="1200" dirty="0">
                <a:solidFill>
                  <a:prstClr val="black"/>
                </a:solidFill>
                <a:latin typeface="Arial"/>
                <a:ea typeface="Calibri" panose="020F0502020204030204" pitchFamily="34" charset="0"/>
                <a:cs typeface="Arial"/>
              </a:rPr>
              <a:t> pouvoirs qui permettent de créer, d’appliquer et d’interpréter les lois. Nous verrons</a:t>
            </a:r>
            <a:r>
              <a:rPr lang="fr-CA" sz="1200" baseline="0" dirty="0">
                <a:solidFill>
                  <a:prstClr val="black"/>
                </a:solidFill>
                <a:latin typeface="Arial"/>
                <a:ea typeface="Calibri" panose="020F0502020204030204" pitchFamily="34" charset="0"/>
                <a:cs typeface="Arial"/>
              </a:rPr>
              <a:t> </a:t>
            </a:r>
            <a:r>
              <a:rPr lang="fr-CA" sz="1200" dirty="0">
                <a:solidFill>
                  <a:prstClr val="black"/>
                </a:solidFill>
                <a:latin typeface="Arial"/>
                <a:ea typeface="Calibri" panose="020F0502020204030204" pitchFamily="34" charset="0"/>
                <a:cs typeface="Arial"/>
              </a:rPr>
              <a:t>chacun des</a:t>
            </a:r>
            <a:r>
              <a:rPr lang="fr-CA" dirty="0">
                <a:solidFill>
                  <a:prstClr val="black"/>
                </a:solidFill>
                <a:latin typeface="Arial"/>
                <a:ea typeface="Calibri" panose="020F0502020204030204" pitchFamily="34" charset="0"/>
                <a:cs typeface="Arial"/>
              </a:rPr>
              <a:t> trois</a:t>
            </a:r>
            <a:r>
              <a:rPr lang="fr-CA" sz="1200" dirty="0">
                <a:solidFill>
                  <a:prstClr val="black"/>
                </a:solidFill>
                <a:latin typeface="Arial"/>
                <a:ea typeface="Calibri" panose="020F0502020204030204" pitchFamily="34" charset="0"/>
                <a:cs typeface="Arial"/>
              </a:rPr>
              <a:t> pouvoirs séparément.</a:t>
            </a:r>
          </a:p>
          <a:p>
            <a:pPr marL="182073" indent="-182073" defTabSz="971057">
              <a:buFont typeface="Wingdings" panose="05000000000000000000" pitchFamily="2" charset="2"/>
              <a:buChar char="q"/>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Ce principe est introduit pour la première fois par le philosophe Montesquieu, qui percevait cette séparation des </a:t>
            </a:r>
            <a:r>
              <a:rPr lang="fr-CA" dirty="0">
                <a:solidFill>
                  <a:prstClr val="black"/>
                </a:solidFill>
                <a:latin typeface="Arial"/>
                <a:ea typeface="Calibri" panose="020F0502020204030204" pitchFamily="34" charset="0"/>
                <a:cs typeface="Arial"/>
              </a:rPr>
              <a:t>pouvoirs</a:t>
            </a:r>
            <a:r>
              <a:rPr lang="fr-CA" sz="1200" dirty="0">
                <a:solidFill>
                  <a:prstClr val="black"/>
                </a:solidFill>
                <a:latin typeface="Arial"/>
                <a:ea typeface="Calibri" panose="020F0502020204030204" pitchFamily="34" charset="0"/>
                <a:cs typeface="Arial"/>
              </a:rPr>
              <a:t> comme une façon de tempérer l’absolutisme.</a:t>
            </a:r>
          </a:p>
          <a:p>
            <a:pPr defTabSz="971057">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Pour comprendre chacun des 3 pouvoirs, on peut penser à la pratique d’un sport </a:t>
            </a:r>
            <a:r>
              <a:rPr lang="fr-CA" dirty="0">
                <a:solidFill>
                  <a:prstClr val="black"/>
                </a:solidFill>
                <a:latin typeface="Arial"/>
                <a:ea typeface="Calibri" panose="020F0502020204030204" pitchFamily="34" charset="0"/>
                <a:cs typeface="Arial"/>
              </a:rPr>
              <a:t>d’équipe, par</a:t>
            </a:r>
            <a:r>
              <a:rPr lang="fr-CA" sz="1200" dirty="0">
                <a:solidFill>
                  <a:prstClr val="black"/>
                </a:solidFill>
                <a:latin typeface="Arial"/>
                <a:ea typeface="Calibri" panose="020F0502020204030204" pitchFamily="34" charset="0"/>
                <a:cs typeface="Arial"/>
              </a:rPr>
              <a:t> exemple le hockey.</a:t>
            </a:r>
          </a:p>
          <a:p>
            <a:pPr marL="638810" lvl="1" indent="-181610" defTabSz="971057">
              <a:buFont typeface="Arial" panose="020B0604020202020204" pitchFamily="34" charset="0"/>
              <a:buChar char="•"/>
              <a:defRPr/>
            </a:pPr>
            <a:r>
              <a:rPr lang="fr-CA" sz="1200" dirty="0">
                <a:solidFill>
                  <a:prstClr val="black"/>
                </a:solidFill>
                <a:latin typeface="Arial"/>
                <a:ea typeface="Calibri" panose="020F0502020204030204" pitchFamily="34" charset="0"/>
                <a:cs typeface="Arial"/>
              </a:rPr>
              <a:t>La comparaison entre la mise en place des lois et un match de hockey sera utilisée dans les diapositives suivantes, grâces à des pictogrammes.</a:t>
            </a:r>
          </a:p>
          <a:p>
            <a:pPr defTabSz="971057">
              <a:defRPr/>
            </a:pPr>
            <a:r>
              <a:rPr lang="fr-CA" sz="1800" dirty="0">
                <a:solidFill>
                  <a:prstClr val="black"/>
                </a:solidFill>
                <a:latin typeface="Arial"/>
                <a:ea typeface="Calibri" panose="020F0502020204030204" pitchFamily="34" charset="0"/>
                <a:cs typeface="Arial"/>
              </a:rPr>
              <a:t> </a:t>
            </a:r>
          </a:p>
          <a:p>
            <a:pPr defTabSz="971057">
              <a:defRPr/>
            </a:pPr>
            <a:endParaRPr lang="fr-CA" sz="1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971057">
              <a:defRPr/>
            </a:pPr>
            <a:r>
              <a:rPr lang="fr-CA" sz="1000" b="1" dirty="0">
                <a:solidFill>
                  <a:prstClr val="black"/>
                </a:solidFill>
                <a:latin typeface="Arial"/>
                <a:ea typeface="Calibri" panose="020F0502020204030204" pitchFamily="34" charset="0"/>
                <a:cs typeface="Arial"/>
              </a:rPr>
              <a:t>SOURCES</a:t>
            </a:r>
          </a:p>
          <a:p>
            <a:pPr marL="181610" indent="-181610" defTabSz="971057">
              <a:buFont typeface="Arial" panose="020B0604020202020204" pitchFamily="34" charset="0"/>
              <a:buChar char="•"/>
              <a:defRPr/>
            </a:pPr>
            <a:r>
              <a:rPr lang="fr-CA" sz="1000" dirty="0">
                <a:solidFill>
                  <a:prstClr val="black"/>
                </a:solidFill>
                <a:latin typeface="Arial"/>
                <a:ea typeface="Calibri" panose="020F0502020204030204" pitchFamily="34" charset="0"/>
                <a:cs typeface="Arial"/>
              </a:rPr>
              <a:t>Henri BRUN, Guy TREMBLAY et Eugène BROUILLET, </a:t>
            </a:r>
            <a:r>
              <a:rPr lang="fr-CA" sz="1000" i="1" dirty="0">
                <a:solidFill>
                  <a:prstClr val="black"/>
                </a:solidFill>
                <a:latin typeface="Arial"/>
                <a:ea typeface="Calibri" panose="020F0502020204030204" pitchFamily="34" charset="0"/>
                <a:cs typeface="Arial"/>
              </a:rPr>
              <a:t>Droit constitutionnel</a:t>
            </a:r>
            <a:r>
              <a:rPr lang="fr-CA" sz="1000" dirty="0">
                <a:solidFill>
                  <a:prstClr val="black"/>
                </a:solidFill>
                <a:latin typeface="Arial"/>
                <a:ea typeface="Calibri" panose="020F0502020204030204" pitchFamily="34" charset="0"/>
                <a:cs typeface="Arial"/>
              </a:rPr>
              <a:t>, 6</a:t>
            </a:r>
            <a:r>
              <a:rPr lang="fr-CA" sz="1000" baseline="30000" dirty="0">
                <a:solidFill>
                  <a:prstClr val="black"/>
                </a:solidFill>
                <a:latin typeface="Arial"/>
                <a:ea typeface="Calibri" panose="020F0502020204030204" pitchFamily="34" charset="0"/>
                <a:cs typeface="Arial"/>
              </a:rPr>
              <a:t>e</a:t>
            </a:r>
            <a:r>
              <a:rPr lang="fr-CA" sz="1000" dirty="0">
                <a:solidFill>
                  <a:prstClr val="black"/>
                </a:solidFill>
                <a:latin typeface="Arial"/>
                <a:ea typeface="Calibri" panose="020F0502020204030204" pitchFamily="34" charset="0"/>
                <a:cs typeface="Arial"/>
              </a:rPr>
              <a:t> éd, Éditions Yvon Blais, Cowansville, 2014, par. II.131, II.76, VI-2.22 et VI-2.23. </a:t>
            </a:r>
            <a:endParaRPr lang="fr-CA" sz="1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marR="0" lvl="0" indent="-181610" algn="l" defTabSz="9710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000" dirty="0">
                <a:latin typeface="Arial"/>
                <a:ea typeface="Calibri" panose="020F0502020204030204" pitchFamily="34" charset="0"/>
                <a:cs typeface="Arial"/>
              </a:rPr>
              <a:t>Nicole DUPLÉ, </a:t>
            </a:r>
            <a:r>
              <a:rPr lang="fr-CA" sz="1000" i="1" dirty="0">
                <a:latin typeface="Arial"/>
                <a:ea typeface="Calibri" panose="020F0502020204030204" pitchFamily="34" charset="0"/>
                <a:cs typeface="Arial"/>
              </a:rPr>
              <a:t>Droit constitutionnel : principes fondamentaux</a:t>
            </a:r>
            <a:r>
              <a:rPr lang="fr-CA" sz="1000" dirty="0">
                <a:latin typeface="Arial"/>
                <a:ea typeface="Calibri" panose="020F0502020204030204" pitchFamily="34" charset="0"/>
                <a:cs typeface="Arial"/>
              </a:rPr>
              <a:t>, 6</a:t>
            </a:r>
            <a:r>
              <a:rPr lang="fr-CA" sz="1000" baseline="30000" dirty="0">
                <a:latin typeface="Arial"/>
                <a:ea typeface="Calibri" panose="020F0502020204030204" pitchFamily="34" charset="0"/>
                <a:cs typeface="Arial"/>
              </a:rPr>
              <a:t>e</a:t>
            </a:r>
            <a:r>
              <a:rPr lang="fr-CA" sz="1000" dirty="0">
                <a:latin typeface="Arial"/>
                <a:ea typeface="Calibri" panose="020F0502020204030204" pitchFamily="34" charset="0"/>
                <a:cs typeface="Arial"/>
              </a:rPr>
              <a:t> éd., Wilson et Lafleur, Montréal, 2014, p.53.</a:t>
            </a:r>
            <a:endParaRPr lang="fr-CA" sz="1000" dirty="0">
              <a:solidFill>
                <a:prstClr val="black"/>
              </a:solidFill>
              <a:latin typeface="Arial"/>
              <a:ea typeface="Calibri" panose="020F0502020204030204" pitchFamily="34" charset="0"/>
              <a:cs typeface="Arial"/>
            </a:endParaRPr>
          </a:p>
          <a:p>
            <a:pPr marL="181610" indent="-181610" defTabSz="971057">
              <a:buFont typeface="Arial" panose="020B0604020202020204" pitchFamily="34" charset="0"/>
              <a:buChar char="•"/>
              <a:defRPr/>
            </a:pPr>
            <a:r>
              <a:rPr lang="fr-CA" sz="1000" dirty="0">
                <a:solidFill>
                  <a:prstClr val="black"/>
                </a:solidFill>
                <a:latin typeface="Arial"/>
                <a:ea typeface="Calibri" panose="020F0502020204030204" pitchFamily="34" charset="0"/>
                <a:cs typeface="Arial"/>
              </a:rPr>
              <a:t>Nicole DUPLÉ, </a:t>
            </a:r>
            <a:r>
              <a:rPr lang="fr-CA" sz="1000" i="1" dirty="0">
                <a:solidFill>
                  <a:prstClr val="black"/>
                </a:solidFill>
                <a:latin typeface="Arial"/>
                <a:ea typeface="Calibri" panose="020F0502020204030204" pitchFamily="34" charset="0"/>
                <a:cs typeface="Arial"/>
              </a:rPr>
              <a:t>Droit constitutionnel : principes fondamentaux</a:t>
            </a:r>
            <a:r>
              <a:rPr lang="fr-CA" sz="1000" dirty="0">
                <a:solidFill>
                  <a:prstClr val="black"/>
                </a:solidFill>
                <a:latin typeface="Arial"/>
                <a:ea typeface="Calibri" panose="020F0502020204030204" pitchFamily="34" charset="0"/>
                <a:cs typeface="Arial"/>
              </a:rPr>
              <a:t>, 6</a:t>
            </a:r>
            <a:r>
              <a:rPr lang="fr-CA" sz="1000" baseline="30000" dirty="0">
                <a:solidFill>
                  <a:prstClr val="black"/>
                </a:solidFill>
                <a:latin typeface="Arial"/>
                <a:ea typeface="Calibri" panose="020F0502020204030204" pitchFamily="34" charset="0"/>
                <a:cs typeface="Arial"/>
              </a:rPr>
              <a:t>e</a:t>
            </a:r>
            <a:r>
              <a:rPr lang="fr-CA" sz="1000" dirty="0">
                <a:solidFill>
                  <a:prstClr val="black"/>
                </a:solidFill>
                <a:latin typeface="Arial"/>
                <a:ea typeface="Calibri" panose="020F0502020204030204" pitchFamily="34" charset="0"/>
                <a:cs typeface="Arial"/>
              </a:rPr>
              <a:t> éd., Wilson et Lafleur, Montréal, 2014, p.55 </a:t>
            </a:r>
            <a:r>
              <a:rPr lang="fr-CA" sz="1000" i="1" dirty="0">
                <a:solidFill>
                  <a:prstClr val="black"/>
                </a:solidFill>
                <a:latin typeface="Arial"/>
                <a:ea typeface="Calibri" panose="020F0502020204030204" pitchFamily="34" charset="0"/>
                <a:cs typeface="Arial"/>
              </a:rPr>
              <a:t>dernier paragraphe.</a:t>
            </a:r>
          </a:p>
          <a:p>
            <a:pPr marL="181610" indent="-181610">
              <a:buFont typeface="Arial" panose="020B0604020202020204" pitchFamily="34" charset="0"/>
              <a:buChar char="•"/>
            </a:pPr>
            <a:r>
              <a:rPr lang="fr-CA" sz="1000" dirty="0">
                <a:latin typeface="Arial"/>
                <a:ea typeface="Calibri" panose="020F0502020204030204" pitchFamily="34" charset="0"/>
                <a:cs typeface="Arial"/>
              </a:rPr>
              <a:t>Encyclopédie Larousse, </a:t>
            </a:r>
            <a:r>
              <a:rPr lang="fr-CA" sz="1000" i="1" dirty="0">
                <a:latin typeface="Arial"/>
                <a:ea typeface="Calibri" panose="020F0502020204030204" pitchFamily="34" charset="0"/>
                <a:cs typeface="Arial"/>
              </a:rPr>
              <a:t>Charles de </a:t>
            </a:r>
            <a:r>
              <a:rPr lang="fr-CA" sz="1000" i="1" dirty="0" err="1">
                <a:latin typeface="Arial"/>
                <a:ea typeface="Calibri" panose="020F0502020204030204" pitchFamily="34" charset="0"/>
                <a:cs typeface="Arial"/>
              </a:rPr>
              <a:t>secondat</a:t>
            </a:r>
            <a:r>
              <a:rPr lang="fr-CA" sz="1000" i="1" dirty="0">
                <a:latin typeface="Arial"/>
                <a:ea typeface="Calibri" panose="020F0502020204030204" pitchFamily="34" charset="0"/>
                <a:cs typeface="Arial"/>
              </a:rPr>
              <a:t>, baron de La Brède et de Montesquieu</a:t>
            </a:r>
            <a:r>
              <a:rPr lang="fr-CA" sz="1000" i="0" dirty="0">
                <a:latin typeface="Arial"/>
                <a:ea typeface="Calibri" panose="020F0502020204030204" pitchFamily="34" charset="0"/>
                <a:cs typeface="Arial"/>
              </a:rPr>
              <a:t>,</a:t>
            </a:r>
            <a:r>
              <a:rPr lang="fr-CA" sz="1000" i="0" baseline="0" dirty="0">
                <a:latin typeface="Arial"/>
                <a:ea typeface="Calibri" panose="020F0502020204030204" pitchFamily="34" charset="0"/>
                <a:cs typeface="Arial"/>
              </a:rPr>
              <a:t> en ligne</a:t>
            </a:r>
            <a:r>
              <a:rPr lang="fr-CA" sz="1000" dirty="0">
                <a:latin typeface="Arial"/>
                <a:ea typeface="Calibri" panose="020F0502020204030204" pitchFamily="34" charset="0"/>
                <a:cs typeface="Arial"/>
              </a:rPr>
              <a:t> : </a:t>
            </a:r>
            <a:r>
              <a:rPr lang="fr-CA" sz="1000" dirty="0">
                <a:latin typeface="Arial"/>
                <a:ea typeface="Calibri" panose="020F0502020204030204" pitchFamily="34" charset="0"/>
                <a:cs typeface="Arial"/>
                <a:hlinkClick r:id="rId3"/>
              </a:rPr>
              <a:t>www.larousse.fr/encyclopedie/personnage/Charles_de_Secondat_baron_de_La_Br%C3%A8de_et_de_Montesquieu/133812</a:t>
            </a:r>
            <a:r>
              <a:rPr lang="fr-CA" sz="1000" dirty="0">
                <a:latin typeface="Arial"/>
                <a:ea typeface="Calibri" panose="020F0502020204030204" pitchFamily="34" charset="0"/>
                <a:cs typeface="Arial"/>
              </a:rPr>
              <a:t> (consulté le 2 décembre 2020).</a:t>
            </a:r>
          </a:p>
          <a:p>
            <a:pPr marL="0" indent="0" defTabSz="971057">
              <a:buFont typeface="Arial" panose="020B0604020202020204" pitchFamily="34" charset="0"/>
              <a:buNone/>
              <a:defRPr/>
            </a:pPr>
            <a:endParaRPr lang="fr-CA" sz="1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endParaRPr lang="en-CA" dirty="0"/>
          </a:p>
          <a:p>
            <a:endParaRPr lang="fr-CA" dirty="0"/>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8</a:t>
            </a:fld>
            <a:endParaRPr lang="fr-CA"/>
          </a:p>
        </p:txBody>
      </p:sp>
    </p:spTree>
    <p:extLst>
      <p:ext uri="{BB962C8B-B14F-4D97-AF65-F5344CB8AC3E}">
        <p14:creationId xmlns:p14="http://schemas.microsoft.com/office/powerpoint/2010/main" val="312981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defRPr/>
            </a:pPr>
            <a:r>
              <a:rPr lang="fr-CA" sz="1100" b="1" dirty="0">
                <a:solidFill>
                  <a:prstClr val="black"/>
                </a:solidFill>
                <a:latin typeface="Arial"/>
                <a:ea typeface="Calibri" panose="020F0502020204030204" pitchFamily="34" charset="0"/>
                <a:cs typeface="Arial"/>
              </a:rPr>
              <a:t>INFORMATIONS À TRANSMETTRE AUX ÉLÈVES</a:t>
            </a:r>
          </a:p>
          <a:p>
            <a:pPr defTabSz="971057">
              <a:defRPr/>
            </a:pPr>
            <a:endParaRPr lang="fr-CA" sz="11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Wingdings" panose="05000000000000000000" pitchFamily="2" charset="2"/>
              <a:buChar char="q"/>
              <a:defRPr/>
            </a:pPr>
            <a:r>
              <a:rPr lang="fr-CA" sz="1100" dirty="0">
                <a:solidFill>
                  <a:prstClr val="black"/>
                </a:solidFill>
                <a:latin typeface="Arial"/>
                <a:ea typeface="Calibri" panose="020F0502020204030204" pitchFamily="34" charset="0"/>
                <a:cs typeface="Arial"/>
              </a:rPr>
              <a:t>Avant de jouer au hockey, il a bien fallu inventer ce jeu. Et la première chose qu’on fait lorsqu’on veut jouer à un jeu, c’est d’inventer les règles du jeu.</a:t>
            </a:r>
          </a:p>
          <a:p>
            <a:pPr marL="628650" lvl="1" indent="-171450" defTabSz="971057">
              <a:buFont typeface="Arial" panose="020B0604020202020204" pitchFamily="34" charset="0"/>
              <a:buChar char="•"/>
              <a:defRPr/>
            </a:pPr>
            <a:r>
              <a:rPr lang="fr-CA" sz="1100" dirty="0">
                <a:solidFill>
                  <a:prstClr val="black"/>
                </a:solidFill>
                <a:latin typeface="Arial"/>
                <a:ea typeface="Calibri" panose="020F0502020204030204" pitchFamily="34" charset="0"/>
                <a:cs typeface="Arial"/>
              </a:rPr>
              <a:t>Si vous jouez dans une ligue amicale, vous savez que les règles sont créées par votre ligue. Par exemple, certains contacts physiques peuvent être interdits. Pour les joueurs de la Ligue nationale de hockey, c’est cette Ligue qui décide des règles. </a:t>
            </a:r>
            <a:endParaRPr lang="fr-CA"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971057">
              <a:defRPr/>
            </a:pPr>
            <a:endParaRPr lang="fr-CA"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100" dirty="0">
                <a:solidFill>
                  <a:prstClr val="black"/>
                </a:solidFill>
                <a:latin typeface="Arial"/>
                <a:ea typeface="Calibri" panose="020F0502020204030204" pitchFamily="34" charset="0"/>
                <a:cs typeface="Arial"/>
              </a:rPr>
              <a:t>Ce pouvoir de décider des règles du jeu, en politique, s’appelle le </a:t>
            </a:r>
            <a:r>
              <a:rPr lang="fr-CA" sz="1100" b="1" dirty="0">
                <a:solidFill>
                  <a:prstClr val="black"/>
                </a:solidFill>
                <a:latin typeface="Arial"/>
                <a:ea typeface="Calibri" panose="020F0502020204030204" pitchFamily="34" charset="0"/>
                <a:cs typeface="Arial"/>
              </a:rPr>
              <a:t>pouvoir législatif</a:t>
            </a:r>
            <a:r>
              <a:rPr lang="fr-CA" sz="1100" dirty="0">
                <a:solidFill>
                  <a:prstClr val="black"/>
                </a:solidFill>
                <a:latin typeface="Arial"/>
                <a:ea typeface="Calibri" panose="020F0502020204030204" pitchFamily="34" charset="0"/>
                <a:cs typeface="Arial"/>
              </a:rPr>
              <a:t>. C’est le pouvoir de créer des lois. On l’appelle parfois le pouvoir de « légiférer », c’est-à-dire de faire des lois. Et on parle parfois du groupe de personnes qui fait les lois comme du « Législateur ». Ces mots viennent du latin </a:t>
            </a:r>
            <a:r>
              <a:rPr lang="fr-CA" sz="1100" i="1" dirty="0" err="1">
                <a:solidFill>
                  <a:prstClr val="black"/>
                </a:solidFill>
                <a:latin typeface="Arial"/>
                <a:ea typeface="Calibri" panose="020F0502020204030204" pitchFamily="34" charset="0"/>
                <a:cs typeface="Arial"/>
              </a:rPr>
              <a:t>lex</a:t>
            </a:r>
            <a:r>
              <a:rPr lang="fr-CA" sz="1100" dirty="0">
                <a:solidFill>
                  <a:prstClr val="black"/>
                </a:solidFill>
                <a:latin typeface="Arial"/>
                <a:ea typeface="Calibri" panose="020F0502020204030204" pitchFamily="34" charset="0"/>
                <a:cs typeface="Arial"/>
              </a:rPr>
              <a:t>, qui veut dire loi, et qui a donné </a:t>
            </a:r>
            <a:r>
              <a:rPr lang="fr-CA" sz="1100" i="1" dirty="0">
                <a:solidFill>
                  <a:prstClr val="black"/>
                </a:solidFill>
                <a:latin typeface="Arial"/>
                <a:ea typeface="Calibri" panose="020F0502020204030204" pitchFamily="34" charset="0"/>
                <a:cs typeface="Arial"/>
              </a:rPr>
              <a:t>légifère</a:t>
            </a:r>
            <a:r>
              <a:rPr lang="fr-CA" sz="1100" dirty="0">
                <a:solidFill>
                  <a:prstClr val="black"/>
                </a:solidFill>
                <a:latin typeface="Arial"/>
                <a:ea typeface="Calibri" panose="020F0502020204030204" pitchFamily="34" charset="0"/>
                <a:cs typeface="Arial"/>
              </a:rPr>
              <a:t>, « qui établit des lois ».</a:t>
            </a:r>
          </a:p>
          <a:p>
            <a:pPr defTabSz="971057">
              <a:defRPr/>
            </a:pPr>
            <a:endParaRPr lang="fr-CA"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100" dirty="0">
                <a:solidFill>
                  <a:prstClr val="black"/>
                </a:solidFill>
                <a:latin typeface="Arial"/>
                <a:ea typeface="Calibri" panose="020F0502020204030204" pitchFamily="34" charset="0"/>
                <a:cs typeface="Arial"/>
              </a:rPr>
              <a:t>Le pouvoir législatif est donc le 1</a:t>
            </a:r>
            <a:r>
              <a:rPr lang="fr-CA" sz="1100" baseline="30000" dirty="0">
                <a:solidFill>
                  <a:prstClr val="black"/>
                </a:solidFill>
                <a:latin typeface="Arial"/>
                <a:ea typeface="Calibri" panose="020F0502020204030204" pitchFamily="34" charset="0"/>
                <a:cs typeface="Arial"/>
              </a:rPr>
              <a:t>er</a:t>
            </a:r>
            <a:r>
              <a:rPr lang="fr-CA" sz="1100" dirty="0">
                <a:solidFill>
                  <a:prstClr val="black"/>
                </a:solidFill>
                <a:latin typeface="Arial"/>
                <a:ea typeface="Calibri" panose="020F0502020204030204" pitchFamily="34" charset="0"/>
                <a:cs typeface="Arial"/>
              </a:rPr>
              <a:t> pouvoir de l’État.</a:t>
            </a:r>
          </a:p>
          <a:p>
            <a:endParaRPr lang="fr-CA" sz="1100" b="1" dirty="0">
              <a:latin typeface="Arial" panose="020B0604020202020204" pitchFamily="34" charset="0"/>
              <a:cs typeface="Arial" panose="020B0604020202020204" pitchFamily="34" charset="0"/>
            </a:endParaRPr>
          </a:p>
          <a:p>
            <a:endParaRPr lang="fr-CA" sz="1100" b="1" dirty="0">
              <a:latin typeface="Arial" panose="020B0604020202020204" pitchFamily="34" charset="0"/>
              <a:cs typeface="Arial" panose="020B0604020202020204" pitchFamily="34" charset="0"/>
            </a:endParaRPr>
          </a:p>
          <a:p>
            <a:r>
              <a:rPr lang="fr-CA" sz="900" b="1" dirty="0">
                <a:latin typeface="Arial"/>
                <a:cs typeface="Arial"/>
              </a:rPr>
              <a:t>SOURCES</a:t>
            </a:r>
          </a:p>
          <a:p>
            <a:pPr marL="181610" indent="-181610">
              <a:buFont typeface="Arial" panose="020B0604020202020204" pitchFamily="34" charset="0"/>
              <a:buChar char="•"/>
            </a:pPr>
            <a:r>
              <a:rPr lang="fr-CA" sz="900" dirty="0">
                <a:latin typeface="Arial"/>
                <a:ea typeface="Calibri" panose="020F0502020204030204" pitchFamily="34" charset="0"/>
                <a:cs typeface="Arial"/>
              </a:rPr>
              <a:t>Perspective Monde, </a:t>
            </a:r>
            <a:r>
              <a:rPr lang="fr-CA" sz="900" i="1" dirty="0">
                <a:latin typeface="Arial"/>
                <a:ea typeface="Calibri" panose="020F0502020204030204" pitchFamily="34" charset="0"/>
                <a:cs typeface="Arial"/>
              </a:rPr>
              <a:t>Pouvoir législatif,</a:t>
            </a:r>
            <a:r>
              <a:rPr lang="fr-CA" sz="900" dirty="0">
                <a:latin typeface="Arial"/>
                <a:ea typeface="Calibri" panose="020F0502020204030204" pitchFamily="34" charset="0"/>
                <a:cs typeface="Arial"/>
              </a:rPr>
              <a:t> École de politique appliquée, Université de Sherbrooke, en</a:t>
            </a:r>
            <a:r>
              <a:rPr lang="fr-CA" sz="900" baseline="0" dirty="0">
                <a:latin typeface="Arial"/>
                <a:ea typeface="Calibri" panose="020F0502020204030204" pitchFamily="34" charset="0"/>
                <a:cs typeface="Arial"/>
              </a:rPr>
              <a:t> ligne</a:t>
            </a:r>
            <a:r>
              <a:rPr lang="fr-CA" sz="900" dirty="0">
                <a:latin typeface="Arial"/>
                <a:ea typeface="Calibri" panose="020F0502020204030204" pitchFamily="34" charset="0"/>
                <a:cs typeface="Arial"/>
              </a:rPr>
              <a:t> : </a:t>
            </a:r>
            <a:r>
              <a:rPr lang="fr-CA" dirty="0">
                <a:hlinkClick r:id="rId3"/>
              </a:rPr>
              <a:t>https://perspective.usherbrooke.ca/bilan/servlet/BMDictionnaire?iddictionnaire=1629#:~:text=Le%20pouvoir%20l%C3%A9gislatif%20(synonyme%20%3A%20branche,pouvoir%20judiciaire%20(les%20tribunaux).&amp;text=G%C3%A9n%C3%A9ralement%2C%20les%20projets%20doivent%20%C3%AAtre,%C3%89tat)%20pour%20devenir%20des%20lois</a:t>
            </a:r>
            <a:r>
              <a:rPr lang="fr-CA" sz="900" dirty="0">
                <a:latin typeface="Arial"/>
                <a:cs typeface="Arial"/>
              </a:rPr>
              <a:t> (</a:t>
            </a:r>
            <a:r>
              <a:rPr lang="fr-CA" sz="900" dirty="0">
                <a:latin typeface="Arial"/>
                <a:ea typeface="Calibri" panose="020F0502020204030204" pitchFamily="34" charset="0"/>
                <a:cs typeface="Arial"/>
              </a:rPr>
              <a:t>consulté le 7 janvier 2021).</a:t>
            </a:r>
          </a:p>
          <a:p>
            <a:pPr marL="181610" indent="-181610">
              <a:buFont typeface="Arial" panose="020B0604020202020204" pitchFamily="34" charset="0"/>
              <a:buChar char="•"/>
            </a:pPr>
            <a:r>
              <a:rPr lang="fr-CA" sz="900" dirty="0">
                <a:latin typeface="Arial"/>
                <a:ea typeface="Calibri" panose="020F0502020204030204" pitchFamily="34" charset="0"/>
                <a:cs typeface="Arial"/>
              </a:rPr>
              <a:t>Henri BRUN, Guy TREMBLAY et Eugène BROUILLET, </a:t>
            </a:r>
            <a:r>
              <a:rPr lang="fr-CA" sz="900" i="1" dirty="0">
                <a:latin typeface="Arial"/>
                <a:ea typeface="Calibri" panose="020F0502020204030204" pitchFamily="34" charset="0"/>
                <a:cs typeface="Arial"/>
              </a:rPr>
              <a:t>Droit constitutionnel</a:t>
            </a:r>
            <a:r>
              <a:rPr lang="fr-CA" sz="900" dirty="0">
                <a:latin typeface="Arial"/>
                <a:ea typeface="Calibri" panose="020F0502020204030204" pitchFamily="34" charset="0"/>
                <a:cs typeface="Arial"/>
              </a:rPr>
              <a:t>, 6</a:t>
            </a:r>
            <a:r>
              <a:rPr lang="fr-CA" sz="900" baseline="30000" dirty="0">
                <a:latin typeface="Arial"/>
                <a:ea typeface="Calibri" panose="020F0502020204030204" pitchFamily="34" charset="0"/>
                <a:cs typeface="Arial"/>
              </a:rPr>
              <a:t>e</a:t>
            </a:r>
            <a:r>
              <a:rPr lang="fr-CA" sz="900" dirty="0">
                <a:latin typeface="Arial"/>
                <a:ea typeface="Calibri" panose="020F0502020204030204" pitchFamily="34" charset="0"/>
                <a:cs typeface="Arial"/>
              </a:rPr>
              <a:t> éd, Éditions Yvon Blais, Cowansville, 2014, par. II.84-II.88.</a:t>
            </a:r>
            <a:endParaRPr lang="fr-CA" sz="900" b="1" dirty="0">
              <a:latin typeface="Arial"/>
              <a:cs typeface="Arial"/>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9</a:t>
            </a:fld>
            <a:endParaRPr lang="fr-CA"/>
          </a:p>
        </p:txBody>
      </p:sp>
    </p:spTree>
    <p:extLst>
      <p:ext uri="{BB962C8B-B14F-4D97-AF65-F5344CB8AC3E}">
        <p14:creationId xmlns:p14="http://schemas.microsoft.com/office/powerpoint/2010/main" val="3544168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lnSpc>
                <a:spcPct val="107000"/>
              </a:lnSpc>
              <a:spcAft>
                <a:spcPts val="850"/>
              </a:spcAft>
              <a:defRPr/>
            </a:pPr>
            <a:r>
              <a:rPr lang="fr-CA" sz="1200" b="1" dirty="0">
                <a:solidFill>
                  <a:prstClr val="black"/>
                </a:solidFill>
                <a:latin typeface="Arial"/>
                <a:ea typeface="Calibri" panose="020F0502020204030204" pitchFamily="34" charset="0"/>
                <a:cs typeface="Arial"/>
              </a:rPr>
              <a:t>INFORMATIONS À TRANSMETTRE AUX ÉLÈVES</a:t>
            </a:r>
            <a:endParaRPr lang="fr-CA" sz="1200" dirty="0">
              <a:solidFill>
                <a:prstClr val="black"/>
              </a:solidFill>
              <a:latin typeface="Arial"/>
              <a:ea typeface="Calibri" panose="020F0502020204030204" pitchFamily="34" charset="0"/>
              <a:cs typeface="Arial"/>
            </a:endParaRPr>
          </a:p>
          <a:p>
            <a:pPr defTabSz="971057">
              <a:lnSpc>
                <a:spcPct val="107000"/>
              </a:lnSpc>
              <a:spcAft>
                <a:spcPts val="850"/>
              </a:spcAft>
              <a:defRPr/>
            </a:pPr>
            <a:endParaRPr lang="fr-CA" sz="1200" b="1" dirty="0">
              <a:solidFill>
                <a:prstClr val="black"/>
              </a:solidFill>
              <a:latin typeface="Arial"/>
              <a:ea typeface="Calibri" panose="020F0502020204030204" pitchFamily="34" charset="0"/>
              <a:cs typeface="Arial"/>
            </a:endParaRPr>
          </a:p>
          <a:p>
            <a:pPr marL="181610" indent="-181610"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Une fois qu’on a décidé des règles du jeu, on peut commencer à jouer. On enfile son équipement de hockey, on lance la rondelle et c’est parti! Le but du jeu, la mission des joueurs, c’est bien sûr de compter des points… et de gagner.</a:t>
            </a:r>
          </a:p>
          <a:p>
            <a:pPr marL="181610" indent="-181610"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Gagner suppose d’avoir une </a:t>
            </a:r>
            <a:r>
              <a:rPr lang="fr-CA" sz="1200" b="1" dirty="0">
                <a:solidFill>
                  <a:prstClr val="black"/>
                </a:solidFill>
                <a:latin typeface="Arial"/>
                <a:ea typeface="Calibri" panose="020F0502020204030204" pitchFamily="34" charset="0"/>
                <a:cs typeface="Arial"/>
              </a:rPr>
              <a:t>stratégie</a:t>
            </a:r>
            <a:r>
              <a:rPr lang="fr-CA" sz="1200" dirty="0">
                <a:solidFill>
                  <a:prstClr val="black"/>
                </a:solidFill>
                <a:latin typeface="Arial"/>
                <a:ea typeface="Calibri" panose="020F0502020204030204" pitchFamily="34" charset="0"/>
                <a:cs typeface="Arial"/>
              </a:rPr>
              <a:t>. L’entraineur, le capitaine et les joueurs réfléchissent d’avance à quels joueurs ils utiliseront, et quelles techniques seront</a:t>
            </a:r>
            <a:r>
              <a:rPr lang="fr-CA" sz="1200" baseline="0" dirty="0">
                <a:solidFill>
                  <a:prstClr val="black"/>
                </a:solidFill>
                <a:latin typeface="Arial"/>
                <a:ea typeface="Calibri" panose="020F0502020204030204" pitchFamily="34" charset="0"/>
                <a:cs typeface="Arial"/>
              </a:rPr>
              <a:t> employées </a:t>
            </a:r>
            <a:r>
              <a:rPr lang="fr-CA" sz="1200" dirty="0">
                <a:solidFill>
                  <a:prstClr val="black"/>
                </a:solidFill>
                <a:latin typeface="Arial"/>
                <a:ea typeface="Calibri" panose="020F0502020204030204" pitchFamily="34" charset="0"/>
                <a:cs typeface="Arial"/>
              </a:rPr>
              <a:t>pour marquer.</a:t>
            </a:r>
          </a:p>
          <a:p>
            <a:pPr marL="0" indent="0" defTabSz="971057">
              <a:lnSpc>
                <a:spcPct val="107000"/>
              </a:lnSpc>
              <a:spcAft>
                <a:spcPts val="850"/>
              </a:spcAft>
              <a:buFont typeface="Wingdings" panose="05000000000000000000" pitchFamily="2" charset="2"/>
              <a:buNone/>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Le pouvoir de mettre en œuvre les règles du jeu, dans le système politique, s’appelle le pouvoir exécutif. C’est le pouvoir d’utiliser les lois pour atteindre un but. Par exemple :</a:t>
            </a:r>
          </a:p>
          <a:p>
            <a:pPr marL="444500" indent="-180975"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Une loi peut donner au gouvernement la mission de créer 3 hôpitaux dans la province, mais sans préciser où. Le gouvernement doit alors décider de l’endroit où les hôpitaux seront construits. </a:t>
            </a:r>
          </a:p>
          <a:p>
            <a:pPr marL="444500" indent="-180975"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Une loi peut donner au gouvernement la mission d’assurer la sécurité dans la province. Le gouvernement doit alors organiser les forces de police pour assurer la sécurité dans la province.</a:t>
            </a:r>
          </a:p>
          <a:p>
            <a:pPr marL="181610" indent="-181610" defTabSz="971057">
              <a:lnSpc>
                <a:spcPct val="107000"/>
              </a:lnSpc>
              <a:spcAft>
                <a:spcPts val="850"/>
              </a:spcAft>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On appelle ce pouvoir le pouvoir « exécutif », car il revient à exécuter les missions qui sont décrites dans les lois. </a:t>
            </a: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971057">
              <a:defRPr/>
            </a:pPr>
            <a:endParaRPr lang="fr-CA" sz="1200" b="1" dirty="0">
              <a:solidFill>
                <a:prstClr val="black"/>
              </a:solidFill>
              <a:latin typeface="Arial" panose="020B0604020202020204" pitchFamily="34" charset="0"/>
              <a:cs typeface="Arial" panose="020B0604020202020204" pitchFamily="34" charset="0"/>
            </a:endParaRPr>
          </a:p>
          <a:p>
            <a:pPr defTabSz="971057">
              <a:defRPr/>
            </a:pPr>
            <a:r>
              <a:rPr lang="fr-CA" sz="1000" b="1" dirty="0">
                <a:solidFill>
                  <a:prstClr val="black"/>
                </a:solidFill>
                <a:latin typeface="Arial"/>
                <a:cs typeface="Arial"/>
              </a:rPr>
              <a:t>SOURCES</a:t>
            </a:r>
          </a:p>
          <a:p>
            <a:pPr marL="181610" indent="-181610">
              <a:buFont typeface="Arial" panose="020B0604020202020204" pitchFamily="34" charset="0"/>
              <a:buChar char="•"/>
            </a:pPr>
            <a:r>
              <a:rPr lang="fr-CA" sz="1000" dirty="0">
                <a:latin typeface="Arial"/>
                <a:ea typeface="Calibri" panose="020F0502020204030204" pitchFamily="34" charset="0"/>
                <a:cs typeface="Arial"/>
              </a:rPr>
              <a:t>Perspective Monde, </a:t>
            </a:r>
            <a:r>
              <a:rPr lang="fr-CA" sz="1000" i="1" dirty="0">
                <a:latin typeface="Arial"/>
                <a:ea typeface="Calibri" panose="020F0502020204030204" pitchFamily="34" charset="0"/>
                <a:cs typeface="Arial"/>
              </a:rPr>
              <a:t>Pouvoir exécutif</a:t>
            </a:r>
            <a:r>
              <a:rPr lang="fr-CA" sz="1000" dirty="0">
                <a:latin typeface="Arial"/>
                <a:ea typeface="Calibri" panose="020F0502020204030204" pitchFamily="34" charset="0"/>
                <a:cs typeface="Arial"/>
              </a:rPr>
              <a:t>, École de politique appliquée, Université de Sherbrooke, en ligne : http://perspective.usherbrooke.ca/bilan/servlet/BMDictionnaire?iddictionnaire=1494 (consulté le 02 décembre 2020).</a:t>
            </a:r>
          </a:p>
          <a:p>
            <a:pPr marL="181610" indent="-181610">
              <a:buFont typeface="Arial" panose="020B0604020202020204" pitchFamily="34" charset="0"/>
              <a:buChar char="•"/>
            </a:pPr>
            <a:r>
              <a:rPr lang="fr-CA" sz="1000" dirty="0">
                <a:latin typeface="Arial"/>
                <a:ea typeface="Calibri" panose="020F0502020204030204" pitchFamily="34" charset="0"/>
                <a:cs typeface="Arial"/>
              </a:rPr>
              <a:t>Henri BRUN, Guy TREMBLAY et Eugène BROUILLET, </a:t>
            </a:r>
            <a:r>
              <a:rPr lang="fr-CA" sz="1000" i="1" dirty="0">
                <a:latin typeface="Arial"/>
                <a:ea typeface="Calibri" panose="020F0502020204030204" pitchFamily="34" charset="0"/>
                <a:cs typeface="Arial"/>
              </a:rPr>
              <a:t>Droit constitutionnel</a:t>
            </a:r>
            <a:r>
              <a:rPr lang="fr-CA" sz="1000" dirty="0">
                <a:latin typeface="Arial"/>
                <a:ea typeface="Calibri" panose="020F0502020204030204" pitchFamily="34" charset="0"/>
                <a:cs typeface="Arial"/>
              </a:rPr>
              <a:t>, 6</a:t>
            </a:r>
            <a:r>
              <a:rPr lang="fr-CA" sz="1000" baseline="30000" dirty="0">
                <a:latin typeface="Arial"/>
                <a:ea typeface="Calibri" panose="020F0502020204030204" pitchFamily="34" charset="0"/>
                <a:cs typeface="Arial"/>
              </a:rPr>
              <a:t>e</a:t>
            </a:r>
            <a:r>
              <a:rPr lang="fr-CA" sz="1000" dirty="0">
                <a:latin typeface="Arial"/>
                <a:ea typeface="Calibri" panose="020F0502020204030204" pitchFamily="34" charset="0"/>
                <a:cs typeface="Arial"/>
              </a:rPr>
              <a:t> éd, Éditions Yvon Blais, Cowansville, 2014, par. II.95-II.99.</a:t>
            </a:r>
          </a:p>
          <a:p>
            <a:pPr marL="181610" indent="-181610">
              <a:buFont typeface="Arial" panose="020B0604020202020204" pitchFamily="34" charset="0"/>
              <a:buChar char="•"/>
            </a:pPr>
            <a:r>
              <a:rPr lang="fr-FR" sz="1000" dirty="0">
                <a:latin typeface="Arial"/>
                <a:ea typeface="Calibri" panose="020F0502020204030204" pitchFamily="34" charset="0"/>
                <a:cs typeface="Arial"/>
              </a:rPr>
              <a:t>Créer des hôpitaux : </a:t>
            </a:r>
            <a:r>
              <a:rPr lang="fr-FR" sz="1000" i="1" dirty="0">
                <a:latin typeface="Arial"/>
                <a:ea typeface="Calibri" panose="020F0502020204030204" pitchFamily="34" charset="0"/>
                <a:cs typeface="Arial"/>
              </a:rPr>
              <a:t>Loi sur la santé et les services sociaux, </a:t>
            </a:r>
            <a:r>
              <a:rPr lang="fr-FR" sz="1000" dirty="0">
                <a:latin typeface="Arial"/>
                <a:ea typeface="Calibri" panose="020F0502020204030204" pitchFamily="34" charset="0"/>
                <a:cs typeface="Arial"/>
              </a:rPr>
              <a:t>RLRQ c S-4.2, art 431 et 437. </a:t>
            </a:r>
            <a:endParaRPr lang="fr-FR" sz="10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Arial" panose="020B0604020202020204" pitchFamily="34" charset="0"/>
              <a:buChar char="•"/>
            </a:pPr>
            <a:r>
              <a:rPr lang="fr-FR" sz="1000" dirty="0">
                <a:latin typeface="Arial"/>
                <a:ea typeface="Calibri" panose="020F0502020204030204" pitchFamily="34" charset="0"/>
                <a:cs typeface="Arial"/>
              </a:rPr>
              <a:t>Assurer la sécurité : </a:t>
            </a:r>
            <a:r>
              <a:rPr lang="fr-FR" sz="1000" i="1" dirty="0">
                <a:latin typeface="Arial"/>
                <a:ea typeface="Calibri" panose="020F0502020204030204" pitchFamily="34" charset="0"/>
                <a:cs typeface="Arial"/>
              </a:rPr>
              <a:t>Loi sur la sécurité civile</a:t>
            </a:r>
            <a:r>
              <a:rPr lang="fr-FR" sz="1000" dirty="0">
                <a:latin typeface="Arial"/>
                <a:ea typeface="Calibri" panose="020F0502020204030204" pitchFamily="34" charset="0"/>
                <a:cs typeface="Arial"/>
              </a:rPr>
              <a:t>, RLRQ c S-2.3, art. 88 (pouvoir de déclarer l’état d’urgence), art. 123 (pouvoir de faire des règlements pour protéger le public), art 67 (pouvoirs particuliers du ministre de la Sécurité publique). </a:t>
            </a:r>
            <a:r>
              <a:rPr lang="fr-FR" sz="1000" i="1" dirty="0">
                <a:latin typeface="Arial"/>
                <a:ea typeface="Calibri" panose="020F0502020204030204" pitchFamily="34" charset="0"/>
                <a:cs typeface="Arial"/>
              </a:rPr>
              <a:t>Loi sur la Police</a:t>
            </a:r>
            <a:r>
              <a:rPr lang="fr-FR" sz="1000" i="1" baseline="0" dirty="0">
                <a:latin typeface="Arial"/>
                <a:ea typeface="Calibri" panose="020F0502020204030204" pitchFamily="34" charset="0"/>
                <a:cs typeface="Arial"/>
              </a:rPr>
              <a:t>, </a:t>
            </a:r>
            <a:r>
              <a:rPr lang="fr-FR" sz="1000" i="0" baseline="0" dirty="0">
                <a:latin typeface="Arial"/>
                <a:ea typeface="Calibri" panose="020F0502020204030204" pitchFamily="34" charset="0"/>
                <a:cs typeface="Arial"/>
              </a:rPr>
              <a:t>RLRQ</a:t>
            </a:r>
            <a:r>
              <a:rPr lang="fr-FR" sz="1000" baseline="0" dirty="0">
                <a:latin typeface="Arial"/>
                <a:ea typeface="Calibri" panose="020F0502020204030204" pitchFamily="34" charset="0"/>
                <a:cs typeface="Arial"/>
              </a:rPr>
              <a:t> P-13.1,</a:t>
            </a:r>
            <a:r>
              <a:rPr lang="fr-FR" sz="1000" dirty="0">
                <a:latin typeface="Arial"/>
                <a:ea typeface="Calibri" panose="020F0502020204030204" pitchFamily="34" charset="0"/>
                <a:cs typeface="Arial"/>
              </a:rPr>
              <a:t> </a:t>
            </a:r>
            <a:r>
              <a:rPr lang="fr-FR" sz="1000" baseline="0" dirty="0">
                <a:latin typeface="Arial"/>
                <a:ea typeface="Calibri" panose="020F0502020204030204" pitchFamily="34" charset="0"/>
                <a:cs typeface="Arial"/>
              </a:rPr>
              <a:t> </a:t>
            </a:r>
            <a:r>
              <a:rPr lang="fr-FR" sz="1000" dirty="0">
                <a:latin typeface="Arial"/>
                <a:ea typeface="Calibri" panose="020F0502020204030204" pitchFamily="34" charset="0"/>
                <a:cs typeface="Arial"/>
              </a:rPr>
              <a:t>art. 48, 49, 112 à 114 (organisation des forces policières).</a:t>
            </a: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10</a:t>
            </a:fld>
            <a:endParaRPr lang="fr-CA"/>
          </a:p>
        </p:txBody>
      </p:sp>
    </p:spTree>
    <p:extLst>
      <p:ext uri="{BB962C8B-B14F-4D97-AF65-F5344CB8AC3E}">
        <p14:creationId xmlns:p14="http://schemas.microsoft.com/office/powerpoint/2010/main" val="123781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defRPr/>
            </a:pPr>
            <a:r>
              <a:rPr lang="fr-CA" sz="1200" b="1" dirty="0">
                <a:solidFill>
                  <a:prstClr val="black"/>
                </a:solidFill>
                <a:latin typeface="Arial"/>
                <a:ea typeface="Calibri" panose="020F0502020204030204" pitchFamily="34" charset="0"/>
                <a:cs typeface="Arial"/>
              </a:rPr>
              <a:t>INFORMATIONS À TRANSMETTRE AUX ÉLÈVES</a:t>
            </a:r>
          </a:p>
          <a:p>
            <a:pPr defTabSz="971057">
              <a:defRPr/>
            </a:pPr>
            <a:endParaRPr lang="fr-CA" sz="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Même si les joueurs connaissent les règles du jeu, il arrive qu’ils commettent des fautes dans le feu de l’action. L’arbitre a le pouvoir de décider si le comportement d’un joueur enfreint une règle du jeu et de sanctionner les fautes.</a:t>
            </a:r>
          </a:p>
          <a:p>
            <a:pPr defTabSz="971057">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Le pouvoir de sanctionner les personnes qui ne respectent pas les règles du jeu, dans le système politique, s’appelle le </a:t>
            </a:r>
            <a:r>
              <a:rPr lang="fr-CA" sz="1200" b="1" dirty="0">
                <a:solidFill>
                  <a:prstClr val="black"/>
                </a:solidFill>
                <a:latin typeface="Arial"/>
                <a:ea typeface="Calibri" panose="020F0502020204030204" pitchFamily="34" charset="0"/>
                <a:cs typeface="Arial"/>
              </a:rPr>
              <a:t>pouvoir judiciaire</a:t>
            </a:r>
            <a:r>
              <a:rPr lang="fr-CA" sz="1200" b="0" dirty="0">
                <a:solidFill>
                  <a:prstClr val="black"/>
                </a:solidFill>
                <a:latin typeface="Arial"/>
                <a:ea typeface="Calibri" panose="020F0502020204030204" pitchFamily="34" charset="0"/>
                <a:cs typeface="Arial"/>
              </a:rPr>
              <a:t>.</a:t>
            </a:r>
            <a:r>
              <a:rPr lang="fr-CA" sz="1200" b="1" dirty="0">
                <a:solidFill>
                  <a:prstClr val="black"/>
                </a:solidFill>
                <a:latin typeface="Arial"/>
                <a:ea typeface="Calibri" panose="020F0502020204030204" pitchFamily="34" charset="0"/>
                <a:cs typeface="Arial"/>
              </a:rPr>
              <a:t> </a:t>
            </a:r>
            <a:r>
              <a:rPr lang="fr-CA" sz="1200" dirty="0">
                <a:solidFill>
                  <a:prstClr val="black"/>
                </a:solidFill>
                <a:latin typeface="Arial"/>
                <a:ea typeface="Calibri" panose="020F0502020204030204" pitchFamily="34" charset="0"/>
                <a:cs typeface="Arial"/>
              </a:rPr>
              <a:t>C’est le pouvoir d’interpréter les lois pour décider si une personne a ou non violé ces lois. Ce pouvoir est exercé par les juges.</a:t>
            </a:r>
          </a:p>
          <a:p>
            <a:endParaRPr lang="fr-FR" sz="1200" b="1" dirty="0">
              <a:latin typeface="Arial" panose="020B0604020202020204" pitchFamily="34" charset="0"/>
              <a:cs typeface="Arial" panose="020B0604020202020204" pitchFamily="34" charset="0"/>
            </a:endParaRPr>
          </a:p>
          <a:p>
            <a:endParaRPr lang="fr-FR" sz="1200" b="1"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000" b="1" dirty="0">
                <a:latin typeface="Arial"/>
                <a:cs typeface="Arial"/>
              </a:rPr>
              <a:t>SOURCES</a:t>
            </a:r>
          </a:p>
          <a:p>
            <a:pPr marL="181610" indent="-181610" defTabSz="971057">
              <a:buFont typeface="Arial" panose="020B0604020202020204" pitchFamily="34" charset="0"/>
              <a:buChar char="•"/>
              <a:defRPr/>
            </a:pPr>
            <a:r>
              <a:rPr lang="fr-CA" sz="1000" dirty="0">
                <a:latin typeface="Arial"/>
                <a:ea typeface="Calibri" panose="020F0502020204030204" pitchFamily="34" charset="0"/>
                <a:cs typeface="Arial"/>
              </a:rPr>
              <a:t>Perspective Monde, </a:t>
            </a:r>
            <a:r>
              <a:rPr lang="fr-CA" sz="1000" i="1" dirty="0">
                <a:latin typeface="Arial"/>
                <a:ea typeface="Calibri" panose="020F0502020204030204" pitchFamily="34" charset="0"/>
                <a:cs typeface="Arial"/>
              </a:rPr>
              <a:t>Pouvoir judiciaire,</a:t>
            </a:r>
            <a:r>
              <a:rPr lang="fr-CA" sz="1000" dirty="0">
                <a:latin typeface="Arial"/>
                <a:ea typeface="Calibri" panose="020F0502020204030204" pitchFamily="34" charset="0"/>
                <a:cs typeface="Arial"/>
              </a:rPr>
              <a:t> École de politique appliquée, Université de Sherbrooke, en ligne : </a:t>
            </a:r>
            <a:r>
              <a:rPr lang="fr-CA" dirty="0">
                <a:hlinkClick r:id="rId3"/>
              </a:rPr>
              <a:t>https://perspective.usherbrooke.ca/bilan/servlet/BMDictionnaire?iddictionnaire=1637</a:t>
            </a:r>
            <a:r>
              <a:rPr lang="fr-CA" dirty="0">
                <a:latin typeface="Calibri"/>
                <a:ea typeface="Calibri" panose="020F0502020204030204" pitchFamily="34" charset="0"/>
                <a:cs typeface="Calibri"/>
              </a:rPr>
              <a:t> </a:t>
            </a:r>
            <a:r>
              <a:rPr lang="fr-CA" sz="1000" dirty="0">
                <a:latin typeface="Arial"/>
                <a:ea typeface="Calibri" panose="020F0502020204030204" pitchFamily="34" charset="0"/>
                <a:cs typeface="Arial"/>
              </a:rPr>
              <a:t> (consulté le 7 janvier 2021).</a:t>
            </a:r>
          </a:p>
          <a:p>
            <a:pPr marL="181610" indent="-181610">
              <a:buFont typeface="Arial" panose="020B0604020202020204" pitchFamily="34" charset="0"/>
              <a:buChar char="•"/>
            </a:pPr>
            <a:r>
              <a:rPr lang="fr-CA" sz="1000" dirty="0">
                <a:latin typeface="Arial"/>
                <a:ea typeface="Calibri" panose="020F0502020204030204" pitchFamily="34" charset="0"/>
                <a:cs typeface="Arial"/>
              </a:rPr>
              <a:t>Henri BRUN, Guy TREMBLAY et Eugène BROUILLET, </a:t>
            </a:r>
            <a:r>
              <a:rPr lang="fr-CA" sz="1000" i="1" dirty="0">
                <a:latin typeface="Arial"/>
                <a:ea typeface="Calibri" panose="020F0502020204030204" pitchFamily="34" charset="0"/>
                <a:cs typeface="Arial"/>
              </a:rPr>
              <a:t>Droit constitutionnel</a:t>
            </a:r>
            <a:r>
              <a:rPr lang="fr-CA" sz="1000" dirty="0">
                <a:latin typeface="Arial"/>
                <a:ea typeface="Calibri" panose="020F0502020204030204" pitchFamily="34" charset="0"/>
                <a:cs typeface="Arial"/>
              </a:rPr>
              <a:t>, 6</a:t>
            </a:r>
            <a:r>
              <a:rPr lang="fr-CA" sz="1000" baseline="30000" dirty="0">
                <a:latin typeface="Arial"/>
                <a:ea typeface="Calibri" panose="020F0502020204030204" pitchFamily="34" charset="0"/>
                <a:cs typeface="Arial"/>
              </a:rPr>
              <a:t>e</a:t>
            </a:r>
            <a:r>
              <a:rPr lang="fr-CA" sz="1000" dirty="0">
                <a:latin typeface="Arial"/>
                <a:ea typeface="Calibri" panose="020F0502020204030204" pitchFamily="34" charset="0"/>
                <a:cs typeface="Arial"/>
              </a:rPr>
              <a:t> éd, Éditions Yvon Blais, Cowansville, 2014, par. II.89-II.94.</a:t>
            </a:r>
          </a:p>
          <a:p>
            <a:pPr marL="182073" indent="-182073">
              <a:buFont typeface="Arial" panose="020B0604020202020204" pitchFamily="34" charset="0"/>
              <a:buChar char="•"/>
            </a:pPr>
            <a:endParaRPr lang="fr-CA" sz="1200" b="1"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11</a:t>
            </a:fld>
            <a:endParaRPr lang="fr-CA"/>
          </a:p>
        </p:txBody>
      </p:sp>
    </p:spTree>
    <p:extLst>
      <p:ext uri="{BB962C8B-B14F-4D97-AF65-F5344CB8AC3E}">
        <p14:creationId xmlns:p14="http://schemas.microsoft.com/office/powerpoint/2010/main" val="43209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dirty="0">
                <a:latin typeface="Arial"/>
                <a:ea typeface="Times New Roman" panose="02020603050405020304" pitchFamily="18" charset="0"/>
                <a:cs typeface="Arial"/>
              </a:rPr>
              <a:t>INFORMATIONS À TRANSMETTRE AUX ÉLÈVES </a:t>
            </a:r>
            <a:endParaRPr lang="fr-CA" b="1" cap="small" dirty="0">
              <a:latin typeface="Arial" panose="020B0604020202020204" pitchFamily="34" charset="0"/>
              <a:ea typeface="Times New Roman" panose="02020603050405020304" pitchFamily="18" charset="0"/>
              <a:cs typeface="Arial" panose="020B0604020202020204" pitchFamily="34" charset="0"/>
            </a:endParaRPr>
          </a:p>
          <a:p>
            <a:endParaRPr lang="en-CA" dirty="0"/>
          </a:p>
          <a:p>
            <a:r>
              <a:rPr lang="en-CA" dirty="0">
                <a:cs typeface="Calibri"/>
              </a:rPr>
              <a:t>Ce </a:t>
            </a:r>
            <a:r>
              <a:rPr lang="en-CA" dirty="0" err="1">
                <a:cs typeface="Calibri"/>
              </a:rPr>
              <a:t>décret</a:t>
            </a:r>
            <a:r>
              <a:rPr lang="en-CA" dirty="0">
                <a:cs typeface="Calibri"/>
              </a:rPr>
              <a:t>, </a:t>
            </a:r>
            <a:r>
              <a:rPr lang="en-CA" dirty="0" err="1">
                <a:cs typeface="Calibri"/>
              </a:rPr>
              <a:t>adopté</a:t>
            </a:r>
            <a:r>
              <a:rPr lang="en-CA" dirty="0">
                <a:cs typeface="Calibri"/>
              </a:rPr>
              <a:t> pendant la </a:t>
            </a:r>
            <a:r>
              <a:rPr lang="en-CA" dirty="0" err="1">
                <a:cs typeface="Calibri"/>
              </a:rPr>
              <a:t>nuit</a:t>
            </a:r>
            <a:r>
              <a:rPr lang="en-CA" dirty="0">
                <a:cs typeface="Calibri"/>
              </a:rPr>
              <a:t> du 4 </a:t>
            </a:r>
            <a:r>
              <a:rPr lang="en-CA" dirty="0" err="1">
                <a:cs typeface="Calibri"/>
              </a:rPr>
              <a:t>aout</a:t>
            </a:r>
            <a:r>
              <a:rPr lang="en-CA" dirty="0">
                <a:cs typeface="Calibri"/>
              </a:rPr>
              <a:t> 1789, </a:t>
            </a:r>
            <a:r>
              <a:rPr lang="en-CA" dirty="0" err="1">
                <a:cs typeface="Calibri"/>
              </a:rPr>
              <a:t>répond</a:t>
            </a:r>
            <a:r>
              <a:rPr lang="en-CA" dirty="0">
                <a:cs typeface="Calibri"/>
              </a:rPr>
              <a:t> à beaucoup de </a:t>
            </a:r>
            <a:r>
              <a:rPr lang="en-CA" dirty="0" err="1">
                <a:cs typeface="Calibri"/>
              </a:rPr>
              <a:t>demandes</a:t>
            </a:r>
            <a:r>
              <a:rPr lang="en-CA" dirty="0">
                <a:cs typeface="Calibri"/>
              </a:rPr>
              <a:t> du tier État. Avant </a:t>
            </a:r>
            <a:r>
              <a:rPr lang="en-CA" dirty="0" err="1">
                <a:cs typeface="Calibri"/>
              </a:rPr>
              <a:t>ce</a:t>
            </a:r>
            <a:r>
              <a:rPr lang="en-CA" dirty="0">
                <a:cs typeface="Calibri"/>
              </a:rPr>
              <a:t> </a:t>
            </a:r>
            <a:r>
              <a:rPr lang="en-CA" dirty="0" err="1">
                <a:cs typeface="Calibri"/>
              </a:rPr>
              <a:t>décret</a:t>
            </a:r>
            <a:r>
              <a:rPr lang="en-CA" dirty="0">
                <a:cs typeface="Calibri"/>
              </a:rPr>
              <a:t>, les nobles </a:t>
            </a:r>
            <a:r>
              <a:rPr lang="en-CA" dirty="0" err="1">
                <a:cs typeface="Calibri"/>
              </a:rPr>
              <a:t>avaient</a:t>
            </a:r>
            <a:r>
              <a:rPr lang="en-CA" dirty="0">
                <a:cs typeface="Calibri"/>
              </a:rPr>
              <a:t> </a:t>
            </a:r>
            <a:r>
              <a:rPr lang="en-CA" dirty="0" err="1">
                <a:cs typeface="Calibri"/>
              </a:rPr>
              <a:t>effectivement</a:t>
            </a:r>
            <a:r>
              <a:rPr lang="en-CA" dirty="0">
                <a:cs typeface="Calibri"/>
              </a:rPr>
              <a:t> beaucoup de droits que les paysans </a:t>
            </a:r>
            <a:r>
              <a:rPr lang="en-CA" dirty="0" err="1">
                <a:cs typeface="Calibri"/>
              </a:rPr>
              <a:t>n'avaient</a:t>
            </a:r>
            <a:r>
              <a:rPr lang="en-CA" dirty="0">
                <a:cs typeface="Calibri"/>
              </a:rPr>
              <a:t> pas, </a:t>
            </a:r>
            <a:r>
              <a:rPr lang="en-CA" dirty="0" err="1">
                <a:cs typeface="Calibri"/>
              </a:rPr>
              <a:t>ce</a:t>
            </a:r>
            <a:r>
              <a:rPr lang="en-CA" dirty="0">
                <a:cs typeface="Calibri"/>
              </a:rPr>
              <a:t> qui </a:t>
            </a:r>
            <a:r>
              <a:rPr lang="en-CA" dirty="0" err="1">
                <a:cs typeface="Calibri"/>
              </a:rPr>
              <a:t>faisait</a:t>
            </a:r>
            <a:r>
              <a:rPr lang="en-CA" dirty="0">
                <a:cs typeface="Calibri"/>
              </a:rPr>
              <a:t> </a:t>
            </a:r>
            <a:r>
              <a:rPr lang="en-CA" dirty="0" err="1">
                <a:cs typeface="Calibri"/>
              </a:rPr>
              <a:t>en</a:t>
            </a:r>
            <a:r>
              <a:rPr lang="en-CA" dirty="0">
                <a:cs typeface="Calibri"/>
              </a:rPr>
              <a:t> </a:t>
            </a:r>
            <a:r>
              <a:rPr lang="en-CA" dirty="0" err="1">
                <a:cs typeface="Calibri"/>
              </a:rPr>
              <a:t>sorte</a:t>
            </a:r>
            <a:r>
              <a:rPr lang="en-CA" dirty="0">
                <a:cs typeface="Calibri"/>
              </a:rPr>
              <a:t> </a:t>
            </a:r>
            <a:r>
              <a:rPr lang="en-CA" dirty="0" err="1">
                <a:cs typeface="Calibri"/>
              </a:rPr>
              <a:t>d'agrandir</a:t>
            </a:r>
            <a:r>
              <a:rPr lang="en-CA" dirty="0">
                <a:cs typeface="Calibri"/>
              </a:rPr>
              <a:t> les </a:t>
            </a:r>
            <a:r>
              <a:rPr lang="en-CA" dirty="0" err="1">
                <a:cs typeface="Calibri"/>
              </a:rPr>
              <a:t>différences</a:t>
            </a:r>
            <a:r>
              <a:rPr lang="en-CA" dirty="0">
                <a:cs typeface="Calibri"/>
              </a:rPr>
              <a:t> de richesse et </a:t>
            </a:r>
            <a:r>
              <a:rPr lang="en-CA" dirty="0" err="1">
                <a:cs typeface="Calibri"/>
              </a:rPr>
              <a:t>d’empêcher</a:t>
            </a:r>
            <a:r>
              <a:rPr lang="en-CA" dirty="0">
                <a:cs typeface="Calibri"/>
              </a:rPr>
              <a:t> les non-nobles de se </a:t>
            </a:r>
            <a:r>
              <a:rPr lang="en-CA" dirty="0" err="1">
                <a:cs typeface="Calibri"/>
              </a:rPr>
              <a:t>sortir</a:t>
            </a:r>
            <a:r>
              <a:rPr lang="en-CA" dirty="0">
                <a:cs typeface="Calibri"/>
              </a:rPr>
              <a:t> de la </a:t>
            </a:r>
            <a:r>
              <a:rPr lang="en-CA" dirty="0" err="1">
                <a:cs typeface="Calibri"/>
              </a:rPr>
              <a:t>pauvreté</a:t>
            </a:r>
            <a:r>
              <a:rPr lang="en-CA" dirty="0">
                <a:cs typeface="Calibri"/>
              </a:rPr>
              <a:t>. Par </a:t>
            </a:r>
            <a:r>
              <a:rPr lang="en-CA" dirty="0" err="1">
                <a:cs typeface="Calibri"/>
              </a:rPr>
              <a:t>exemple</a:t>
            </a:r>
            <a:r>
              <a:rPr lang="en-CA" dirty="0">
                <a:cs typeface="Calibri"/>
              </a:rPr>
              <a:t>, </a:t>
            </a:r>
            <a:r>
              <a:rPr lang="en-CA" b="1" dirty="0">
                <a:cs typeface="Calibri"/>
              </a:rPr>
              <a:t>un paysan </a:t>
            </a:r>
            <a:r>
              <a:rPr lang="en-CA" b="1" dirty="0" err="1">
                <a:cs typeface="Calibri"/>
              </a:rPr>
              <a:t>en</a:t>
            </a:r>
            <a:r>
              <a:rPr lang="en-CA" b="1" dirty="0">
                <a:cs typeface="Calibri"/>
              </a:rPr>
              <a:t> </a:t>
            </a:r>
            <a:r>
              <a:rPr lang="en-CA" b="1" dirty="0" err="1">
                <a:cs typeface="Calibri"/>
              </a:rPr>
              <a:t>état</a:t>
            </a:r>
            <a:r>
              <a:rPr lang="en-CA" b="1" dirty="0">
                <a:cs typeface="Calibri"/>
              </a:rPr>
              <a:t> se </a:t>
            </a:r>
            <a:r>
              <a:rPr lang="en-CA" b="1" dirty="0" err="1">
                <a:cs typeface="Calibri"/>
              </a:rPr>
              <a:t>servage</a:t>
            </a:r>
            <a:r>
              <a:rPr lang="en-CA" b="1" dirty="0">
                <a:cs typeface="Calibri"/>
              </a:rPr>
              <a:t> ne </a:t>
            </a:r>
            <a:r>
              <a:rPr lang="en-CA" b="1" dirty="0" err="1">
                <a:cs typeface="Calibri"/>
              </a:rPr>
              <a:t>pouvait</a:t>
            </a:r>
            <a:r>
              <a:rPr lang="en-CA" b="1" dirty="0">
                <a:cs typeface="Calibri"/>
              </a:rPr>
              <a:t> pas</a:t>
            </a:r>
            <a:r>
              <a:rPr lang="en-CA" dirty="0">
                <a:cs typeface="Calibri"/>
              </a:rPr>
              <a:t> :</a:t>
            </a:r>
          </a:p>
          <a:p>
            <a:pPr marL="628650" lvl="1" indent="-171450">
              <a:buFont typeface="Arial"/>
              <a:buChar char="•"/>
            </a:pPr>
            <a:r>
              <a:rPr lang="en-CA" dirty="0" err="1">
                <a:cs typeface="Calibri"/>
              </a:rPr>
              <a:t>Chasser</a:t>
            </a:r>
            <a:endParaRPr lang="en-CA" dirty="0">
              <a:cs typeface="Calibri"/>
            </a:endParaRPr>
          </a:p>
          <a:p>
            <a:pPr marL="628650" lvl="1" indent="-171450">
              <a:buFont typeface="Arial"/>
              <a:buChar char="•"/>
            </a:pPr>
            <a:r>
              <a:rPr lang="en-CA" dirty="0" err="1">
                <a:cs typeface="Calibri"/>
              </a:rPr>
              <a:t>Léguer</a:t>
            </a:r>
            <a:r>
              <a:rPr lang="en-CA" dirty="0">
                <a:cs typeface="Calibri"/>
              </a:rPr>
              <a:t> </a:t>
            </a:r>
            <a:r>
              <a:rPr lang="en-CA" dirty="0" err="1">
                <a:cs typeface="Calibri"/>
              </a:rPr>
              <a:t>sa</a:t>
            </a:r>
            <a:r>
              <a:rPr lang="en-CA" dirty="0">
                <a:cs typeface="Calibri"/>
              </a:rPr>
              <a:t> </a:t>
            </a:r>
            <a:r>
              <a:rPr lang="en-CA" dirty="0" err="1">
                <a:cs typeface="Calibri"/>
              </a:rPr>
              <a:t>terre</a:t>
            </a:r>
            <a:r>
              <a:rPr lang="en-CA" dirty="0">
                <a:cs typeface="Calibri"/>
              </a:rPr>
              <a:t> </a:t>
            </a:r>
            <a:r>
              <a:rPr lang="en-CA" dirty="0" err="1">
                <a:cs typeface="Calibri"/>
              </a:rPr>
              <a:t>ou</a:t>
            </a:r>
            <a:r>
              <a:rPr lang="en-CA" dirty="0">
                <a:cs typeface="Calibri"/>
              </a:rPr>
              <a:t> </a:t>
            </a:r>
            <a:r>
              <a:rPr lang="en-CA" dirty="0" err="1">
                <a:cs typeface="Calibri"/>
              </a:rPr>
              <a:t>sa</a:t>
            </a:r>
            <a:r>
              <a:rPr lang="en-CA" dirty="0">
                <a:cs typeface="Calibri"/>
              </a:rPr>
              <a:t> </a:t>
            </a:r>
            <a:r>
              <a:rPr lang="en-CA" dirty="0" err="1">
                <a:cs typeface="Calibri"/>
              </a:rPr>
              <a:t>maison</a:t>
            </a:r>
            <a:r>
              <a:rPr lang="en-CA" dirty="0">
                <a:cs typeface="Calibri"/>
              </a:rPr>
              <a:t> à </a:t>
            </a:r>
            <a:r>
              <a:rPr lang="en-CA" dirty="0" err="1">
                <a:cs typeface="Calibri"/>
              </a:rPr>
              <a:t>ses</a:t>
            </a:r>
            <a:r>
              <a:rPr lang="en-CA" dirty="0">
                <a:cs typeface="Calibri"/>
              </a:rPr>
              <a:t> enfants (le droit de </a:t>
            </a:r>
            <a:r>
              <a:rPr lang="en-CA" dirty="0" err="1">
                <a:cs typeface="Calibri"/>
              </a:rPr>
              <a:t>mainmorte</a:t>
            </a:r>
            <a:r>
              <a:rPr lang="en-CA" dirty="0">
                <a:cs typeface="Calibri"/>
              </a:rPr>
              <a:t> </a:t>
            </a:r>
            <a:r>
              <a:rPr lang="en-CA" dirty="0" err="1">
                <a:cs typeface="Calibri"/>
              </a:rPr>
              <a:t>donnait</a:t>
            </a:r>
            <a:r>
              <a:rPr lang="en-CA" dirty="0">
                <a:cs typeface="Calibri"/>
              </a:rPr>
              <a:t> la </a:t>
            </a:r>
            <a:r>
              <a:rPr lang="en-CA" dirty="0" err="1">
                <a:cs typeface="Calibri"/>
              </a:rPr>
              <a:t>terre</a:t>
            </a:r>
            <a:r>
              <a:rPr lang="en-CA" dirty="0">
                <a:cs typeface="Calibri"/>
              </a:rPr>
              <a:t> au seigneur </a:t>
            </a:r>
            <a:r>
              <a:rPr lang="en-CA" dirty="0" err="1">
                <a:cs typeface="Calibri"/>
              </a:rPr>
              <a:t>lors</a:t>
            </a:r>
            <a:r>
              <a:rPr lang="en-CA" dirty="0">
                <a:cs typeface="Calibri"/>
              </a:rPr>
              <a:t> de la mort du serf)</a:t>
            </a:r>
          </a:p>
          <a:p>
            <a:pPr marL="628650" lvl="1" indent="-171450">
              <a:buFont typeface="Arial"/>
              <a:buChar char="•"/>
            </a:pPr>
            <a:r>
              <a:rPr lang="en-CA" dirty="0" err="1">
                <a:cs typeface="Calibri"/>
              </a:rPr>
              <a:t>Accéder</a:t>
            </a:r>
            <a:r>
              <a:rPr lang="en-CA" dirty="0">
                <a:cs typeface="Calibri"/>
              </a:rPr>
              <a:t> à </a:t>
            </a:r>
            <a:r>
              <a:rPr lang="en-CA" dirty="0" err="1">
                <a:cs typeface="Calibri"/>
              </a:rPr>
              <a:t>certaines</a:t>
            </a:r>
            <a:r>
              <a:rPr lang="en-CA" dirty="0">
                <a:cs typeface="Calibri"/>
              </a:rPr>
              <a:t> professions, par </a:t>
            </a:r>
            <a:r>
              <a:rPr lang="en-CA" dirty="0" err="1">
                <a:cs typeface="Calibri"/>
              </a:rPr>
              <a:t>exemple</a:t>
            </a:r>
            <a:r>
              <a:rPr lang="en-CA" dirty="0">
                <a:cs typeface="Calibri"/>
              </a:rPr>
              <a:t> </a:t>
            </a:r>
            <a:r>
              <a:rPr lang="en-CA" dirty="0" err="1">
                <a:cs typeface="Calibri"/>
              </a:rPr>
              <a:t>devenir</a:t>
            </a:r>
            <a:r>
              <a:rPr lang="en-CA" dirty="0">
                <a:cs typeface="Calibri"/>
              </a:rPr>
              <a:t> </a:t>
            </a:r>
            <a:r>
              <a:rPr lang="en-CA" dirty="0" err="1">
                <a:cs typeface="Calibri"/>
              </a:rPr>
              <a:t>ministre</a:t>
            </a:r>
            <a:r>
              <a:rPr lang="en-CA" dirty="0">
                <a:cs typeface="Calibri"/>
              </a:rPr>
              <a:t> </a:t>
            </a:r>
            <a:r>
              <a:rPr lang="en-CA" dirty="0" err="1">
                <a:cs typeface="Calibri"/>
              </a:rPr>
              <a:t>ou</a:t>
            </a:r>
            <a:r>
              <a:rPr lang="en-CA" dirty="0">
                <a:cs typeface="Calibri"/>
              </a:rPr>
              <a:t> </a:t>
            </a:r>
            <a:r>
              <a:rPr lang="en-CA" dirty="0" err="1">
                <a:cs typeface="Calibri"/>
              </a:rPr>
              <a:t>monter</a:t>
            </a:r>
            <a:r>
              <a:rPr lang="en-CA" dirty="0">
                <a:cs typeface="Calibri"/>
              </a:rPr>
              <a:t> les </a:t>
            </a:r>
            <a:r>
              <a:rPr lang="en-CA" dirty="0" err="1">
                <a:cs typeface="Calibri"/>
              </a:rPr>
              <a:t>échelons</a:t>
            </a:r>
            <a:r>
              <a:rPr lang="en-CA" dirty="0">
                <a:cs typeface="Calibri"/>
              </a:rPr>
              <a:t> dans </a:t>
            </a:r>
            <a:r>
              <a:rPr lang="en-CA" dirty="0" err="1">
                <a:cs typeface="Calibri"/>
              </a:rPr>
              <a:t>l'armée</a:t>
            </a:r>
            <a:r>
              <a:rPr lang="en-CA" dirty="0">
                <a:cs typeface="Calibri"/>
              </a:rPr>
              <a:t>.</a:t>
            </a:r>
          </a:p>
          <a:p>
            <a:r>
              <a:rPr lang="en-CA" dirty="0">
                <a:cs typeface="Calibri"/>
              </a:rPr>
              <a:t>De plus, les paysans </a:t>
            </a:r>
            <a:r>
              <a:rPr lang="en-CA" dirty="0" err="1">
                <a:cs typeface="Calibri"/>
              </a:rPr>
              <a:t>devaient</a:t>
            </a:r>
            <a:r>
              <a:rPr lang="en-CA" dirty="0">
                <a:cs typeface="Calibri"/>
              </a:rPr>
              <a:t> faire face à la justice </a:t>
            </a:r>
            <a:r>
              <a:rPr lang="en-CA" dirty="0" err="1">
                <a:cs typeface="Calibri"/>
              </a:rPr>
              <a:t>seigneuriale</a:t>
            </a:r>
            <a:r>
              <a:rPr lang="en-CA" dirty="0">
                <a:cs typeface="Calibri"/>
              </a:rPr>
              <a:t>, </a:t>
            </a:r>
            <a:r>
              <a:rPr lang="en-CA" dirty="0" err="1">
                <a:cs typeface="Calibri"/>
              </a:rPr>
              <a:t>souvent</a:t>
            </a:r>
            <a:r>
              <a:rPr lang="en-CA" dirty="0">
                <a:cs typeface="Calibri"/>
              </a:rPr>
              <a:t> </a:t>
            </a:r>
            <a:r>
              <a:rPr lang="en-CA" dirty="0" err="1">
                <a:cs typeface="Calibri"/>
              </a:rPr>
              <a:t>arbitraire</a:t>
            </a:r>
            <a:r>
              <a:rPr lang="en-CA" dirty="0">
                <a:cs typeface="Calibri"/>
              </a:rPr>
              <a:t>. </a:t>
            </a:r>
          </a:p>
          <a:p>
            <a:pPr marL="0" indent="0">
              <a:buFontTx/>
              <a:buNone/>
            </a:pPr>
            <a:endParaRPr lang="en-CA" dirty="0">
              <a:cs typeface="Calibri"/>
            </a:endParaRPr>
          </a:p>
          <a:p>
            <a:endParaRPr lang="en-CA" dirty="0">
              <a:cs typeface="Calibri"/>
            </a:endParaRPr>
          </a:p>
          <a:p>
            <a:r>
              <a:rPr lang="en-CA" b="1" dirty="0">
                <a:cs typeface="Calibri"/>
              </a:rPr>
              <a:t>Sources :</a:t>
            </a:r>
          </a:p>
          <a:p>
            <a:pPr marL="171450" indent="-171450">
              <a:buFont typeface="Arial"/>
              <a:buChar char="•"/>
            </a:pPr>
            <a:r>
              <a:rPr lang="fr-CA" dirty="0"/>
              <a:t>Encyclopédie Larousse, « nuit du 4 août 1789 » en ligne : </a:t>
            </a:r>
            <a:r>
              <a:rPr lang="en-CA" sz="1200" kern="1200" dirty="0">
                <a:solidFill>
                  <a:schemeClr val="tx1"/>
                </a:solidFill>
                <a:latin typeface="+mn-lt"/>
                <a:ea typeface="+mn-ea"/>
                <a:cs typeface="+mn-cs"/>
              </a:rPr>
              <a:t>https://www.larousse.fr/encyclopedie/rechercher/nuit%20de%201789  </a:t>
            </a:r>
            <a:r>
              <a:rPr lang="fr-CA" dirty="0"/>
              <a:t>(consulté le 14 décembre 2020). </a:t>
            </a:r>
            <a:endParaRPr lang="en-CA" dirty="0">
              <a:cs typeface="Calibri"/>
            </a:endParaRPr>
          </a:p>
          <a:p>
            <a:pPr marL="171450" indent="-171450">
              <a:buFont typeface="Arial"/>
              <a:buChar char="•"/>
            </a:pPr>
            <a:r>
              <a:rPr lang="fr-CA" i="1" dirty="0"/>
              <a:t>Décrets des 4, 6, 7, 8 et 11 août 1789</a:t>
            </a:r>
            <a:r>
              <a:rPr lang="fr-CA" dirty="0"/>
              <a:t>, en ligne :  </a:t>
            </a:r>
            <a:r>
              <a:rPr lang="fr-CA" u="sng" dirty="0">
                <a:hlinkClick r:id="rId3"/>
              </a:rPr>
              <a:t>https://books.google.fr/books?id=Np7A5Q3PqwYC&amp;pg=PA13&amp;dq=D%C3%A9crets+des+4,+6,+7,+8+et+11+ao%C3%BBt+1789&amp;hl=fr&amp;sa=X&amp;ved=0ahUKEwjYqLaL26bQAhXM0xoKHShsCnIQ6AEIHTAA#v=onepage&amp;q&amp;f=false</a:t>
            </a:r>
            <a:r>
              <a:rPr lang="fr-CA" dirty="0"/>
              <a:t>  (consulté le 14 décembre 2020). </a:t>
            </a:r>
            <a:endParaRPr lang="fr-CA" dirty="0">
              <a:cs typeface="Calibri"/>
            </a:endParaRPr>
          </a:p>
          <a:p>
            <a:pPr marL="171450" indent="-171450">
              <a:buFont typeface="Arial"/>
              <a:buChar char="•"/>
            </a:pPr>
            <a:r>
              <a:rPr lang="fr-CA" dirty="0"/>
              <a:t>Louis Firmin Julien Laferrière, </a:t>
            </a:r>
            <a:r>
              <a:rPr lang="fr-CA" i="1" dirty="0"/>
              <a:t>Histoire du droit français</a:t>
            </a:r>
            <a:r>
              <a:rPr lang="fr-CA" dirty="0"/>
              <a:t>, Joubert, 1837, p.  510 sq.</a:t>
            </a:r>
            <a:endParaRPr lang="fr-CA" dirty="0">
              <a:cs typeface="Calibri"/>
            </a:endParaRPr>
          </a:p>
          <a:p>
            <a:endParaRPr lang="en-CA" dirty="0">
              <a:cs typeface="Calibri"/>
            </a:endParaRPr>
          </a:p>
          <a:p>
            <a:r>
              <a:rPr lang="en-CA" b="1" dirty="0">
                <a:cs typeface="Calibri"/>
              </a:rPr>
              <a:t>Source </a:t>
            </a:r>
            <a:r>
              <a:rPr lang="en-CA" b="1" dirty="0" err="1">
                <a:cs typeface="Calibri"/>
              </a:rPr>
              <a:t>iconographique</a:t>
            </a:r>
            <a:r>
              <a:rPr lang="en-CA" b="1" dirty="0">
                <a:cs typeface="Calibri"/>
              </a:rPr>
              <a:t> </a:t>
            </a:r>
            <a:r>
              <a:rPr lang="en-CA" dirty="0">
                <a:cs typeface="Calibri"/>
              </a:rPr>
              <a:t>:</a:t>
            </a:r>
          </a:p>
          <a:p>
            <a:pPr marL="171450" indent="-171450">
              <a:buFont typeface="Arial"/>
              <a:buChar char="•"/>
            </a:pPr>
            <a:r>
              <a:rPr lang="fr-CA" dirty="0"/>
              <a:t>Portrait de l'artiste en chasseur, en ligne : </a:t>
            </a:r>
            <a:r>
              <a:rPr lang="fr-CA" b="1" dirty="0"/>
              <a:t> </a:t>
            </a:r>
            <a:r>
              <a:rPr lang="fr-CA" dirty="0"/>
              <a:t>˂ </a:t>
            </a:r>
            <a:r>
              <a:rPr lang="fr-CA" u="sng" dirty="0">
                <a:hlinkClick r:id="rId4"/>
              </a:rPr>
              <a:t>https://www.louvre.fr/</a:t>
            </a:r>
            <a:r>
              <a:rPr lang="fr-CA" u="sng" dirty="0" err="1">
                <a:hlinkClick r:id="rId4"/>
              </a:rPr>
              <a:t>oeuvre</a:t>
            </a:r>
            <a:r>
              <a:rPr lang="fr-CA" u="sng" dirty="0">
                <a:hlinkClick r:id="rId4"/>
              </a:rPr>
              <a:t>-notices/portrait-de-l-artiste-en-chasseur</a:t>
            </a:r>
            <a:r>
              <a:rPr lang="fr-CA" dirty="0"/>
              <a:t>˃, © 2009 RMN / Stéphane </a:t>
            </a:r>
            <a:r>
              <a:rPr lang="fr-CA" dirty="0" err="1"/>
              <a:t>Maréchalle</a:t>
            </a:r>
            <a:r>
              <a:rPr lang="fr-CA" dirty="0"/>
              <a:t>.</a:t>
            </a:r>
            <a:endParaRPr lang="en-CA"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12</a:t>
            </a:fld>
            <a:endParaRPr lang="fr-CA"/>
          </a:p>
        </p:txBody>
      </p:sp>
    </p:spTree>
    <p:extLst>
      <p:ext uri="{BB962C8B-B14F-4D97-AF65-F5344CB8AC3E}">
        <p14:creationId xmlns:p14="http://schemas.microsoft.com/office/powerpoint/2010/main" val="1567968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cap="small" dirty="0">
                <a:latin typeface="Arial"/>
                <a:ea typeface="Times New Roman" panose="02020603050405020304" pitchFamily="18" charset="0"/>
                <a:cs typeface="Arial"/>
              </a:rPr>
              <a:t>INFORMATIONS À TRANSMETTRE AUX ÉLÈVES </a:t>
            </a:r>
            <a:endParaRPr lang="fr-CA" b="1" cap="small" dirty="0">
              <a:latin typeface="Arial" panose="020B0604020202020204" pitchFamily="34" charset="0"/>
              <a:ea typeface="Times New Roman" panose="02020603050405020304" pitchFamily="18" charset="0"/>
              <a:cs typeface="Arial" panose="020B0604020202020204" pitchFamily="34" charset="0"/>
            </a:endParaRPr>
          </a:p>
          <a:p>
            <a:endParaRPr lang="fr-CA" dirty="0"/>
          </a:p>
          <a:p>
            <a:pPr algn="l"/>
            <a:r>
              <a:rPr lang="fr-CA" dirty="0"/>
              <a:t>Les représentants présents aux États-Généraux souhaitaient précéder la nouvelle constitution française d’une déclaration de principes. </a:t>
            </a:r>
          </a:p>
          <a:p>
            <a:pPr algn="l"/>
            <a:r>
              <a:rPr lang="fr-CA" dirty="0"/>
              <a:t>La déclaration des droits de l’homme et du citoyens est grandement inspirée des principes des Lumières, ainsi que de la déclaration de l’indépendance américaine. Cette déclaration contient :</a:t>
            </a:r>
          </a:p>
          <a:p>
            <a:pPr marL="171450" indent="-171450" algn="l">
              <a:buFont typeface="Arial" panose="020B0604020202020204" pitchFamily="34" charset="0"/>
              <a:buChar char="•"/>
            </a:pPr>
            <a:r>
              <a:rPr lang="fr-CA" dirty="0"/>
              <a:t>Un préambule</a:t>
            </a:r>
          </a:p>
          <a:p>
            <a:pPr marL="171450" indent="-171450" algn="l">
              <a:buFont typeface="Arial" panose="020B0604020202020204" pitchFamily="34" charset="0"/>
              <a:buChar char="•"/>
            </a:pPr>
            <a:r>
              <a:rPr lang="fr-CA" dirty="0"/>
              <a:t>Définitions de droits « naturels et imprescriptibles » : liberté, propriété, sûreté et résistance à l’oppression </a:t>
            </a:r>
          </a:p>
          <a:p>
            <a:pPr marL="171450" indent="-171450" algn="l">
              <a:buFont typeface="Arial" panose="020B0604020202020204" pitchFamily="34" charset="0"/>
              <a:buChar char="•"/>
            </a:pPr>
            <a:r>
              <a:rPr lang="fr-CA" dirty="0"/>
              <a:t>Reconnaissance de certains principes :	</a:t>
            </a:r>
          </a:p>
          <a:p>
            <a:pPr marL="628650" lvl="1" indent="-171450" algn="l">
              <a:buFont typeface="Courier New" panose="02070309020205020404" pitchFamily="49" charset="0"/>
              <a:buChar char="o"/>
            </a:pPr>
            <a:r>
              <a:rPr lang="fr-CA" dirty="0"/>
              <a:t>Égalité devant la loi et la justice</a:t>
            </a:r>
          </a:p>
          <a:p>
            <a:pPr marL="628650" lvl="1" indent="-171450" algn="l">
              <a:buFont typeface="Courier New" panose="02070309020205020404" pitchFamily="49" charset="0"/>
              <a:buChar char="o"/>
            </a:pPr>
            <a:r>
              <a:rPr lang="fr-CA" dirty="0"/>
              <a:t>La séparation des pouvoirs</a:t>
            </a:r>
          </a:p>
          <a:p>
            <a:endParaRPr lang="fr-CA" dirty="0"/>
          </a:p>
          <a:p>
            <a:endParaRPr lang="fr-CA" dirty="0"/>
          </a:p>
          <a:p>
            <a:r>
              <a:rPr lang="fr-CA" dirty="0"/>
              <a:t>Sources :</a:t>
            </a:r>
          </a:p>
          <a:p>
            <a:pPr marL="171450" indent="-171450">
              <a:buFont typeface="Arial" panose="020B0604020202020204" pitchFamily="34" charset="0"/>
              <a:buChar char="•"/>
            </a:pPr>
            <a:r>
              <a:rPr lang="fr-CA" dirty="0"/>
              <a:t>Encyclopédie Larousse en ligne</a:t>
            </a:r>
            <a:r>
              <a:rPr lang="fr-CA" i="1" dirty="0"/>
              <a:t>, Droits de l’homme</a:t>
            </a:r>
            <a:r>
              <a:rPr lang="fr-CA" dirty="0"/>
              <a:t>, https://www.larousse.fr/encyclopedie/divers/droits_de_lhomme/44843 </a:t>
            </a:r>
            <a:r>
              <a:rPr lang="fr-CA" sz="1200" b="0" i="0" kern="1200" dirty="0">
                <a:solidFill>
                  <a:schemeClr val="tx1"/>
                </a:solidFill>
                <a:effectLst/>
                <a:latin typeface="+mn-lt"/>
                <a:ea typeface="+mn-ea"/>
                <a:cs typeface="+mn-cs"/>
              </a:rPr>
              <a:t>[Consulté le 9 décembre 2020] </a:t>
            </a:r>
          </a:p>
          <a:p>
            <a:pPr marL="171450" indent="-171450">
              <a:buFont typeface="Arial" panose="020B0604020202020204" pitchFamily="34" charset="0"/>
              <a:buChar char="•"/>
            </a:pPr>
            <a:r>
              <a:rPr lang="fr-CA" sz="1200" b="0" i="0" kern="1200" dirty="0">
                <a:solidFill>
                  <a:schemeClr val="tx1"/>
                </a:solidFill>
                <a:effectLst/>
                <a:latin typeface="+mn-lt"/>
                <a:ea typeface="+mn-ea"/>
                <a:cs typeface="+mn-cs"/>
              </a:rPr>
              <a:t>Élysée, « La déclaration des droits de l'homme et du citoyen », en ligne : ˂ </a:t>
            </a:r>
            <a:r>
              <a:rPr lang="fr-CA" sz="1200" b="0" i="0" u="sng" strike="noStrike" kern="1200" dirty="0">
                <a:solidFill>
                  <a:schemeClr val="tx1"/>
                </a:solidFill>
                <a:effectLst/>
                <a:latin typeface="+mn-lt"/>
                <a:ea typeface="+mn-ea"/>
                <a:cs typeface="+mn-cs"/>
                <a:hlinkClick r:id="rId3"/>
              </a:rPr>
              <a:t>https://www.elysee.fr/la-presidence/la-declaration-des-droits-de-l-homme-et-du-citoyen</a:t>
            </a:r>
            <a:r>
              <a:rPr lang="fr-CA" sz="1200" b="0" i="0" kern="1200" dirty="0">
                <a:solidFill>
                  <a:schemeClr val="tx1"/>
                </a:solidFill>
                <a:effectLst/>
                <a:latin typeface="+mn-lt"/>
                <a:ea typeface="+mn-ea"/>
                <a:cs typeface="+mn-cs"/>
              </a:rPr>
              <a:t> ˃ (consulté le 14 décembre 2020</a:t>
            </a:r>
            <a:r>
              <a:rPr lang="fr-CA" dirty="0"/>
              <a:t>)</a:t>
            </a:r>
            <a:endParaRPr lang="fr-CA" sz="1200" b="0" i="0" kern="1200" dirty="0">
              <a:solidFill>
                <a:schemeClr val="tx1"/>
              </a:solidFill>
              <a:effectLst/>
              <a:latin typeface="+mn-lt"/>
              <a:cs typeface="Calibri"/>
            </a:endParaRPr>
          </a:p>
          <a:p>
            <a:pPr marL="171450" indent="-171450">
              <a:buFont typeface="Arial" panose="020B0604020202020204" pitchFamily="34" charset="0"/>
              <a:buChar char="•"/>
            </a:pPr>
            <a:endParaRPr lang="fr-CA" sz="1200" b="0" i="0" kern="1200" dirty="0">
              <a:solidFill>
                <a:schemeClr val="tx1"/>
              </a:solidFill>
              <a:effectLst/>
              <a:latin typeface="+mn-lt"/>
              <a:ea typeface="+mn-ea"/>
              <a:cs typeface="+mn-cs"/>
            </a:endParaRPr>
          </a:p>
          <a:p>
            <a:pPr marL="0" indent="0">
              <a:buFont typeface="Arial" panose="020B0604020202020204" pitchFamily="34" charset="0"/>
              <a:buNone/>
            </a:pPr>
            <a:r>
              <a:rPr lang="fr-CA" sz="1200" b="0" i="0" kern="1200" dirty="0">
                <a:solidFill>
                  <a:schemeClr val="tx1"/>
                </a:solidFill>
                <a:effectLst/>
                <a:latin typeface="+mn-lt"/>
                <a:ea typeface="+mn-ea"/>
                <a:cs typeface="+mn-cs"/>
              </a:rPr>
              <a:t>Source iconographique :</a:t>
            </a:r>
          </a:p>
          <a:p>
            <a:pPr marL="171450" indent="-171450">
              <a:buFont typeface="Arial" panose="020B0604020202020204" pitchFamily="34" charset="0"/>
              <a:buChar char="•"/>
            </a:pPr>
            <a:r>
              <a:rPr lang="fr-CA" sz="1200" b="0" i="0" kern="1200" dirty="0">
                <a:solidFill>
                  <a:schemeClr val="tx1"/>
                </a:solidFill>
                <a:effectLst/>
                <a:latin typeface="+mn-lt"/>
                <a:ea typeface="+mn-ea"/>
                <a:cs typeface="+mn-cs"/>
              </a:rPr>
              <a:t>Ph. </a:t>
            </a:r>
            <a:r>
              <a:rPr lang="fr-CA" sz="1200" b="0" i="0" kern="1200" dirty="0" err="1">
                <a:solidFill>
                  <a:schemeClr val="tx1"/>
                </a:solidFill>
                <a:effectLst/>
                <a:latin typeface="+mn-lt"/>
                <a:ea typeface="+mn-ea"/>
                <a:cs typeface="+mn-cs"/>
              </a:rPr>
              <a:t>Jeanbor</a:t>
            </a:r>
            <a:r>
              <a:rPr lang="fr-CA" sz="1200" b="0" i="0" kern="1200" dirty="0">
                <a:solidFill>
                  <a:schemeClr val="tx1"/>
                </a:solidFill>
                <a:effectLst/>
                <a:latin typeface="+mn-lt"/>
                <a:ea typeface="+mn-ea"/>
                <a:cs typeface="+mn-cs"/>
              </a:rPr>
              <a:t> © Archives </a:t>
            </a:r>
            <a:r>
              <a:rPr lang="fr-CA" sz="1200" b="0" i="0" kern="1200" dirty="0" err="1">
                <a:solidFill>
                  <a:schemeClr val="tx1"/>
                </a:solidFill>
                <a:effectLst/>
                <a:latin typeface="+mn-lt"/>
                <a:ea typeface="+mn-ea"/>
                <a:cs typeface="+mn-cs"/>
              </a:rPr>
              <a:t>Larbor</a:t>
            </a:r>
            <a:endParaRPr lang="fr-CA" dirty="0"/>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13</a:t>
            </a:fld>
            <a:endParaRPr lang="fr-CA"/>
          </a:p>
        </p:txBody>
      </p:sp>
    </p:spTree>
    <p:extLst>
      <p:ext uri="{BB962C8B-B14F-4D97-AF65-F5344CB8AC3E}">
        <p14:creationId xmlns:p14="http://schemas.microsoft.com/office/powerpoint/2010/main" val="2613279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dirty="0"/>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dirty="0"/>
              <a:t>Cliquez pour insérer le sous-titre ou la date</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bg1"/>
                </a:solidFill>
              </a:rPr>
              <a:t>Savais-tu </a:t>
            </a:r>
            <a:br>
              <a:rPr lang="fr-CA" sz="6000" b="1" dirty="0">
                <a:solidFill>
                  <a:schemeClr val="bg1"/>
                </a:solidFill>
              </a:rPr>
            </a:br>
            <a:r>
              <a:rPr lang="fr-CA" sz="6000" b="1" dirty="0">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dirty="0"/>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dirty="0"/>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dirty="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dirty="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dirty="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dirty="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dirty="0">
                <a:solidFill>
                  <a:srgbClr val="000000"/>
                </a:solidFill>
                <a:effectLst/>
                <a:latin typeface="Calibri" panose="020F0502020204030204" pitchFamily="34" charset="0"/>
              </a:rPr>
              <a:t>Diapo avec logo et site web : Logo + </a:t>
            </a:r>
            <a:r>
              <a:rPr lang="fr-CA" sz="1800" b="0" i="0" u="sng" strike="noStrike" dirty="0">
                <a:solidFill>
                  <a:srgbClr val="0563C1"/>
                </a:solidFill>
                <a:effectLst/>
                <a:latin typeface="Calibri" panose="020F0502020204030204" pitchFamily="34" charset="0"/>
                <a:hlinkClick r:id="rId9"/>
              </a:rPr>
              <a:t>educationjuridique.ca</a:t>
            </a:r>
            <a:endParaRPr lang="fr-CA" dirty="0"/>
          </a:p>
          <a:p>
            <a:pPr algn="ctr"/>
            <a:r>
              <a:rPr lang="fr-CA" dirty="0"/>
              <a:t>https://</a:t>
            </a:r>
            <a:r>
              <a:rPr lang="fr-CA" dirty="0" err="1"/>
              <a:t>www.educationjuridique.ca</a:t>
            </a:r>
            <a:r>
              <a:rPr lang="fr-CA" dirty="0"/>
              <a:t>/</a:t>
            </a:r>
            <a:r>
              <a:rPr lang="fr-CA" dirty="0" err="1"/>
              <a:t>fr</a:t>
            </a:r>
            <a:r>
              <a:rPr lang="fr-CA" dirty="0"/>
              <a:t>/</a:t>
            </a:r>
            <a:br>
              <a:rPr lang="fr-CA" dirty="0"/>
            </a:br>
            <a:endParaRPr lang="fr-CA" dirty="0"/>
          </a:p>
          <a:p>
            <a:pPr algn="ctr"/>
            <a:r>
              <a:rPr lang="fr-CA" b="1" dirty="0">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dirty="0"/>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dirty="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tags" Target="../tags/tag44.xml"/><Relationship Id="rId7" Type="http://schemas.openxmlformats.org/officeDocument/2006/relationships/image" Target="../media/image44.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49.svg"/><Relationship Id="rId4" Type="http://schemas.openxmlformats.org/officeDocument/2006/relationships/tags" Target="../tags/tag45.xml"/><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48.xml"/><Relationship Id="rId7" Type="http://schemas.openxmlformats.org/officeDocument/2006/relationships/notesSlide" Target="../notesSlides/notesSlide7.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2.xml"/><Relationship Id="rId11" Type="http://schemas.openxmlformats.org/officeDocument/2006/relationships/image" Target="../media/image51.svg"/><Relationship Id="rId5" Type="http://schemas.openxmlformats.org/officeDocument/2006/relationships/tags" Target="../tags/tag50.xml"/><Relationship Id="rId10" Type="http://schemas.openxmlformats.org/officeDocument/2006/relationships/image" Target="../media/image50.png"/><Relationship Id="rId4" Type="http://schemas.openxmlformats.org/officeDocument/2006/relationships/tags" Target="../tags/tag49.xml"/><Relationship Id="rId9"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53.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image" Target="../media/image57.png"/><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notesSlide" Target="../notesSlides/notesSlide11.xml"/><Relationship Id="rId2" Type="http://schemas.openxmlformats.org/officeDocument/2006/relationships/tags" Target="../tags/tag56.xml"/><Relationship Id="rId16" Type="http://schemas.openxmlformats.org/officeDocument/2006/relationships/image" Target="../media/image60.png"/><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slideLayout" Target="../slideLayouts/slideLayout2.xml"/><Relationship Id="rId5" Type="http://schemas.openxmlformats.org/officeDocument/2006/relationships/tags" Target="../tags/tag59.xml"/><Relationship Id="rId15" Type="http://schemas.openxmlformats.org/officeDocument/2006/relationships/image" Target="../media/image59.png"/><Relationship Id="rId10" Type="http://schemas.openxmlformats.org/officeDocument/2006/relationships/tags" Target="../tags/tag64.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notesSlide" Target="../notesSlides/notesSlide12.xml"/><Relationship Id="rId3" Type="http://schemas.openxmlformats.org/officeDocument/2006/relationships/tags" Target="../tags/tag67.xml"/><Relationship Id="rId21" Type="http://schemas.openxmlformats.org/officeDocument/2006/relationships/image" Target="../media/image62.jpeg"/><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slideLayout" Target="../slideLayouts/slideLayout3.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image" Target="../media/image61.jpeg"/><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tags" Target="../tags/tag79.xml"/><Relationship Id="rId10" Type="http://schemas.openxmlformats.org/officeDocument/2006/relationships/tags" Target="../tags/tag74.xml"/><Relationship Id="rId19" Type="http://schemas.openxmlformats.org/officeDocument/2006/relationships/image" Target="../media/image60.png"/><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s>
</file>

<file path=ppt/slides/_rels/slide18.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18" Type="http://schemas.openxmlformats.org/officeDocument/2006/relationships/tags" Target="../tags/tag98.xml"/><Relationship Id="rId3" Type="http://schemas.openxmlformats.org/officeDocument/2006/relationships/tags" Target="../tags/tag83.xml"/><Relationship Id="rId21" Type="http://schemas.openxmlformats.org/officeDocument/2006/relationships/notesSlide" Target="../notesSlides/notesSlide13.xm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tags" Target="../tags/tag97.xml"/><Relationship Id="rId2" Type="http://schemas.openxmlformats.org/officeDocument/2006/relationships/tags" Target="../tags/tag82.xml"/><Relationship Id="rId16" Type="http://schemas.openxmlformats.org/officeDocument/2006/relationships/tags" Target="../tags/tag96.xml"/><Relationship Id="rId20"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5" Type="http://schemas.openxmlformats.org/officeDocument/2006/relationships/tags" Target="../tags/tag95.xml"/><Relationship Id="rId10" Type="http://schemas.openxmlformats.org/officeDocument/2006/relationships/tags" Target="../tags/tag90.xml"/><Relationship Id="rId19" Type="http://schemas.openxmlformats.org/officeDocument/2006/relationships/tags" Target="../tags/tag99.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60.pn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notesSlide" Target="../notesSlides/notesSlide14.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slideLayout" Target="../slideLayouts/slideLayout2.xml"/><Relationship Id="rId5" Type="http://schemas.openxmlformats.org/officeDocument/2006/relationships/tags" Target="../tags/tag104.xml"/><Relationship Id="rId10" Type="http://schemas.openxmlformats.org/officeDocument/2006/relationships/tags" Target="../tags/tag109.xml"/><Relationship Id="rId4" Type="http://schemas.openxmlformats.org/officeDocument/2006/relationships/tags" Target="../tags/tag103.xml"/><Relationship Id="rId9" Type="http://schemas.openxmlformats.org/officeDocument/2006/relationships/tags" Target="../tags/tag10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slideLayout" Target="../slideLayouts/slideLayout2.xm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tags" Target="../tags/tag121.xml"/><Relationship Id="rId2" Type="http://schemas.openxmlformats.org/officeDocument/2006/relationships/tags" Target="../tags/tag111.xml"/><Relationship Id="rId16" Type="http://schemas.openxmlformats.org/officeDocument/2006/relationships/image" Target="../media/image60.png"/><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tags" Target="../tags/tag120.xml"/><Relationship Id="rId5" Type="http://schemas.openxmlformats.org/officeDocument/2006/relationships/tags" Target="../tags/tag114.xml"/><Relationship Id="rId15" Type="http://schemas.openxmlformats.org/officeDocument/2006/relationships/image" Target="../media/image63.png"/><Relationship Id="rId10" Type="http://schemas.openxmlformats.org/officeDocument/2006/relationships/tags" Target="../tags/tag119.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notesSlide" Target="../notesSlides/notesSlide16.xml"/><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tags" Target="../tags/tag132.xml"/><Relationship Id="rId5" Type="http://schemas.openxmlformats.org/officeDocument/2006/relationships/tags" Target="../tags/tag126.xml"/><Relationship Id="rId10" Type="http://schemas.openxmlformats.org/officeDocument/2006/relationships/tags" Target="../tags/tag131.xml"/><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tags" Target="../tags/tag140.xml"/><Relationship Id="rId13" Type="http://schemas.openxmlformats.org/officeDocument/2006/relationships/tags" Target="../tags/tag145.xml"/><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tags" Target="../tags/tag144.xml"/><Relationship Id="rId2" Type="http://schemas.openxmlformats.org/officeDocument/2006/relationships/tags" Target="../tags/tag134.xml"/><Relationship Id="rId16" Type="http://schemas.openxmlformats.org/officeDocument/2006/relationships/image" Target="../media/image60.png"/><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tags" Target="../tags/tag143.xml"/><Relationship Id="rId5" Type="http://schemas.openxmlformats.org/officeDocument/2006/relationships/tags" Target="../tags/tag137.xml"/><Relationship Id="rId15" Type="http://schemas.openxmlformats.org/officeDocument/2006/relationships/notesSlide" Target="../notesSlides/notesSlide17.xml"/><Relationship Id="rId10" Type="http://schemas.openxmlformats.org/officeDocument/2006/relationships/tags" Target="../tags/tag142.xml"/><Relationship Id="rId4" Type="http://schemas.openxmlformats.org/officeDocument/2006/relationships/tags" Target="../tags/tag136.xml"/><Relationship Id="rId9" Type="http://schemas.openxmlformats.org/officeDocument/2006/relationships/tags" Target="../tags/tag141.xml"/><Relationship Id="rId1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48.xml"/><Relationship Id="rId7" Type="http://schemas.openxmlformats.org/officeDocument/2006/relationships/notesSlide" Target="../notesSlides/notesSlide1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slideLayout" Target="../slideLayouts/slideLayout2.xml"/><Relationship Id="rId5" Type="http://schemas.openxmlformats.org/officeDocument/2006/relationships/tags" Target="../tags/tag150.xml"/><Relationship Id="rId4" Type="http://schemas.openxmlformats.org/officeDocument/2006/relationships/tags" Target="../tags/tag149.xm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notesSlide" Target="../notesSlides/notesSlide2.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slideLayout" Target="../slideLayouts/slideLayout2.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s>
</file>

<file path=ppt/slides/_rels/slide5.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28.xml"/></Relationships>
</file>

<file path=ppt/slides/_rels/slide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1.xml"/><Relationship Id="rId7" Type="http://schemas.openxmlformats.org/officeDocument/2006/relationships/image" Target="../media/image39.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2.xml"/><Relationship Id="rId11" Type="http://schemas.openxmlformats.org/officeDocument/2006/relationships/image" Target="../media/image43.png"/><Relationship Id="rId5" Type="http://schemas.openxmlformats.org/officeDocument/2006/relationships/tags" Target="../tags/tag33.xml"/><Relationship Id="rId10" Type="http://schemas.openxmlformats.org/officeDocument/2006/relationships/image" Target="../media/image42.svg"/><Relationship Id="rId4" Type="http://schemas.openxmlformats.org/officeDocument/2006/relationships/tags" Target="../tags/tag32.xml"/><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37.xml"/></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tags" Target="../tags/tag40.xml"/><Relationship Id="rId7" Type="http://schemas.openxmlformats.org/officeDocument/2006/relationships/image" Target="../media/image44.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5.xml"/><Relationship Id="rId5" Type="http://schemas.openxmlformats.org/officeDocument/2006/relationships/slideLayout" Target="../slideLayouts/slideLayout2.xml"/><Relationship Id="rId10" Type="http://schemas.openxmlformats.org/officeDocument/2006/relationships/image" Target="../media/image47.svg"/><Relationship Id="rId4" Type="http://schemas.openxmlformats.org/officeDocument/2006/relationships/tags" Target="../tags/tag41.xml"/><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82650" y="2469790"/>
            <a:ext cx="5212080" cy="2377440"/>
          </a:xfrm>
        </p:spPr>
        <p:txBody>
          <a:bodyPr/>
          <a:lstStyle/>
          <a:p>
            <a:r>
              <a:rPr lang="fr-CA" dirty="0"/>
              <a:t>La Révolution française</a:t>
            </a:r>
          </a:p>
        </p:txBody>
      </p:sp>
      <p:sp>
        <p:nvSpPr>
          <p:cNvPr id="3" name="Sous-titre 2">
            <a:extLst>
              <a:ext uri="{FF2B5EF4-FFF2-40B4-BE49-F238E27FC236}">
                <a16:creationId xmlns:a16="http://schemas.microsoft.com/office/drawing/2014/main" id="{D5092838-4393-0744-83F8-A0F8497A27E1}"/>
              </a:ext>
            </a:extLst>
          </p:cNvPr>
          <p:cNvSpPr>
            <a:spLocks noGrp="1"/>
          </p:cNvSpPr>
          <p:nvPr>
            <p:ph type="subTitle" idx="1"/>
          </p:nvPr>
        </p:nvSpPr>
        <p:spPr>
          <a:xfrm>
            <a:off x="629587" y="5105328"/>
            <a:ext cx="6205928" cy="1188720"/>
          </a:xfrm>
        </p:spPr>
        <p:txBody>
          <a:bodyPr/>
          <a:lstStyle/>
          <a:p>
            <a:pPr marL="342900" indent="-342900">
              <a:buFont typeface="Arial" panose="020B0604020202020204" pitchFamily="34" charset="0"/>
              <a:buChar char="•"/>
            </a:pPr>
            <a:r>
              <a:rPr lang="fr-CA" sz="1800" dirty="0"/>
              <a:t>La Révolution en bref</a:t>
            </a:r>
          </a:p>
          <a:p>
            <a:pPr marL="342900" indent="-342900">
              <a:buFont typeface="Arial" panose="020B0604020202020204" pitchFamily="34" charset="0"/>
              <a:buChar char="•"/>
            </a:pPr>
            <a:r>
              <a:rPr lang="fr-CA" sz="1800" dirty="0"/>
              <a:t>Les grands changements apportés par la Révolution</a:t>
            </a:r>
          </a:p>
          <a:p>
            <a:pPr marL="342900" indent="-342900">
              <a:buFont typeface="Arial" panose="020B0604020202020204" pitchFamily="34" charset="0"/>
              <a:buChar char="•"/>
            </a:pPr>
            <a:r>
              <a:rPr lang="fr-CA" sz="1800" dirty="0"/>
              <a:t>L’État canadien, héritier de ces principes</a:t>
            </a:r>
          </a:p>
        </p:txBody>
      </p:sp>
      <p:pic>
        <p:nvPicPr>
          <p:cNvPr id="2" name="Image 1">
            <a:extLst>
              <a:ext uri="{FF2B5EF4-FFF2-40B4-BE49-F238E27FC236}">
                <a16:creationId xmlns:a16="http://schemas.microsoft.com/office/drawing/2014/main" id="{E9508D4D-AFED-0D4A-0BE6-6199198CF268}"/>
              </a:ext>
            </a:extLst>
          </p:cNvPr>
          <p:cNvPicPr>
            <a:picLocks noChangeAspect="1"/>
          </p:cNvPicPr>
          <p:nvPr>
            <p:custDataLst>
              <p:tags r:id="rId1"/>
            </p:custDataLst>
          </p:nvPr>
        </p:nvPicPr>
        <p:blipFill>
          <a:blip r:embed="rId4"/>
          <a:stretch>
            <a:fillRect/>
          </a:stretch>
        </p:blipFill>
        <p:spPr>
          <a:xfrm>
            <a:off x="7290763" y="1954672"/>
            <a:ext cx="4271650" cy="3429000"/>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810D296-CB4F-85C1-575A-3400A9551233}"/>
              </a:ext>
            </a:extLst>
          </p:cNvPr>
          <p:cNvSpPr>
            <a:spLocks noGrp="1"/>
          </p:cNvSpPr>
          <p:nvPr>
            <p:ph type="title"/>
          </p:nvPr>
        </p:nvSpPr>
        <p:spPr/>
        <p:txBody>
          <a:bodyPr/>
          <a:lstStyle/>
          <a:p>
            <a:r>
              <a:rPr lang="fr-CA" sz="4000" dirty="0">
                <a:solidFill>
                  <a:schemeClr val="accent1"/>
                </a:solidFill>
                <a:latin typeface="Arial" panose="020B0604020202020204" pitchFamily="34" charset="0"/>
                <a:cs typeface="Arial" panose="020B0604020202020204" pitchFamily="34" charset="0"/>
              </a:rPr>
              <a:t>Pouvoir </a:t>
            </a:r>
            <a:r>
              <a:rPr lang="fr-CA" sz="4000" b="1" dirty="0">
                <a:solidFill>
                  <a:schemeClr val="accent1"/>
                </a:solidFill>
                <a:latin typeface="Arial" panose="020B0604020202020204" pitchFamily="34" charset="0"/>
                <a:cs typeface="Arial" panose="020B0604020202020204" pitchFamily="34" charset="0"/>
              </a:rPr>
              <a:t>exécutif</a:t>
            </a:r>
            <a:br>
              <a:rPr lang="fr-CA" sz="5400" b="1" i="1" dirty="0">
                <a:solidFill>
                  <a:srgbClr val="36424B"/>
                </a:solidFill>
                <a:latin typeface="Arial" panose="020B0604020202020204" pitchFamily="34" charset="0"/>
                <a:cs typeface="Arial" panose="020B0604020202020204" pitchFamily="34" charset="0"/>
              </a:rPr>
            </a:br>
            <a:endParaRPr lang="fr-CA" dirty="0"/>
          </a:p>
        </p:txBody>
      </p:sp>
      <p:sp>
        <p:nvSpPr>
          <p:cNvPr id="4" name="ZoneTexte 3">
            <a:extLst>
              <a:ext uri="{FF2B5EF4-FFF2-40B4-BE49-F238E27FC236}">
                <a16:creationId xmlns:a16="http://schemas.microsoft.com/office/drawing/2014/main" id="{EF8DE02F-2E1B-DE44-3545-78B88A8EEA78}"/>
              </a:ext>
            </a:extLst>
          </p:cNvPr>
          <p:cNvSpPr txBox="1"/>
          <p:nvPr>
            <p:custDataLst>
              <p:tags r:id="rId1"/>
            </p:custDataLst>
          </p:nvPr>
        </p:nvSpPr>
        <p:spPr>
          <a:xfrm>
            <a:off x="3613892" y="4625237"/>
            <a:ext cx="5114020" cy="1569660"/>
          </a:xfrm>
          <a:prstGeom prst="rect">
            <a:avLst/>
          </a:prstGeom>
          <a:noFill/>
        </p:spPr>
        <p:txBody>
          <a:bodyPr wrap="square" rtlCol="0">
            <a:spAutoFit/>
          </a:bodyPr>
          <a:lstStyle/>
          <a:p>
            <a:r>
              <a:rPr lang="fr-CA" sz="2400" dirty="0">
                <a:solidFill>
                  <a:srgbClr val="36424B"/>
                </a:solidFill>
                <a:latin typeface="Arial" panose="020B0604020202020204" pitchFamily="34" charset="0"/>
                <a:cs typeface="Arial" panose="020B0604020202020204" pitchFamily="34" charset="0"/>
              </a:rPr>
              <a:t>Il élabore une </a:t>
            </a:r>
            <a:r>
              <a:rPr lang="fr-CA" sz="2400" dirty="0">
                <a:latin typeface="Arial" panose="020B0604020202020204" pitchFamily="34" charset="0"/>
                <a:cs typeface="Arial" panose="020B0604020202020204" pitchFamily="34" charset="0"/>
              </a:rPr>
              <a:t>stratégie </a:t>
            </a:r>
            <a:r>
              <a:rPr lang="fr-CA" sz="2400" dirty="0">
                <a:solidFill>
                  <a:srgbClr val="36424B"/>
                </a:solidFill>
                <a:latin typeface="Arial" panose="020B0604020202020204" pitchFamily="34" charset="0"/>
                <a:cs typeface="Arial" panose="020B0604020202020204" pitchFamily="34" charset="0"/>
              </a:rPr>
              <a:t>pour mettre en œuvre les lois</a:t>
            </a:r>
          </a:p>
          <a:p>
            <a:pPr algn="ctr"/>
            <a:endParaRPr lang="fr-CA" sz="2400" dirty="0">
              <a:solidFill>
                <a:srgbClr val="36424B"/>
              </a:solidFill>
              <a:latin typeface="Arial" panose="020B0604020202020204" pitchFamily="34" charset="0"/>
              <a:cs typeface="Arial" panose="020B0604020202020204" pitchFamily="34" charset="0"/>
            </a:endParaRPr>
          </a:p>
          <a:p>
            <a:pPr algn="ctr"/>
            <a:r>
              <a:rPr lang="fr-CA" sz="2400" dirty="0">
                <a:solidFill>
                  <a:srgbClr val="36424B"/>
                </a:solidFill>
                <a:latin typeface="Arial" panose="020B0604020202020204" pitchFamily="34" charset="0"/>
                <a:cs typeface="Arial" panose="020B0604020202020204" pitchFamily="34" charset="0"/>
              </a:rPr>
              <a:t>Il joue au hockey, tente de gagner</a:t>
            </a:r>
          </a:p>
        </p:txBody>
      </p:sp>
      <p:grpSp>
        <p:nvGrpSpPr>
          <p:cNvPr id="5" name="Groupe 4">
            <a:extLst>
              <a:ext uri="{FF2B5EF4-FFF2-40B4-BE49-F238E27FC236}">
                <a16:creationId xmlns:a16="http://schemas.microsoft.com/office/drawing/2014/main" id="{E1DA93D0-F87F-0D6C-2DFC-831E1FB12911}"/>
              </a:ext>
            </a:extLst>
          </p:cNvPr>
          <p:cNvGrpSpPr/>
          <p:nvPr>
            <p:custDataLst>
              <p:tags r:id="rId2"/>
            </p:custDataLst>
          </p:nvPr>
        </p:nvGrpSpPr>
        <p:grpSpPr>
          <a:xfrm>
            <a:off x="3736951" y="1772816"/>
            <a:ext cx="4440430" cy="3168352"/>
            <a:chOff x="1567029" y="2099712"/>
            <a:chExt cx="5704142" cy="3950278"/>
          </a:xfrm>
        </p:grpSpPr>
        <p:sp>
          <p:nvSpPr>
            <p:cNvPr id="6" name="Forme libre 15">
              <a:extLst>
                <a:ext uri="{FF2B5EF4-FFF2-40B4-BE49-F238E27FC236}">
                  <a16:creationId xmlns:a16="http://schemas.microsoft.com/office/drawing/2014/main" id="{AE2BEA16-3ACB-815F-5C69-C1A9F432574B}"/>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Arc 6">
              <a:extLst>
                <a:ext uri="{FF2B5EF4-FFF2-40B4-BE49-F238E27FC236}">
                  <a16:creationId xmlns:a16="http://schemas.microsoft.com/office/drawing/2014/main" id="{337F9DA7-F562-4883-95CD-CEBB0EAF6121}"/>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8" name="Arc 7">
              <a:extLst>
                <a:ext uri="{FF2B5EF4-FFF2-40B4-BE49-F238E27FC236}">
                  <a16:creationId xmlns:a16="http://schemas.microsoft.com/office/drawing/2014/main" id="{99136657-5847-4C2D-7320-FE9AABDC9178}"/>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9" name="Connecteur droit 8">
              <a:extLst>
                <a:ext uri="{FF2B5EF4-FFF2-40B4-BE49-F238E27FC236}">
                  <a16:creationId xmlns:a16="http://schemas.microsoft.com/office/drawing/2014/main" id="{DA889ACD-DF98-928C-14A2-4C6C1C23DE05}"/>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8A591BB-79C9-D0CF-B970-0B9BC66B22C7}"/>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933BDB85-13FD-7A2E-0756-84836C1DA295}"/>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752C56D3-ECC9-475D-F66C-17EFAEC3323A}"/>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à coins arrondis 22">
              <a:extLst>
                <a:ext uri="{FF2B5EF4-FFF2-40B4-BE49-F238E27FC236}">
                  <a16:creationId xmlns:a16="http://schemas.microsoft.com/office/drawing/2014/main" id="{AF3450F5-AE0F-60F4-2E65-BC38A651DC0F}"/>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a:extLst>
                <a:ext uri="{FF2B5EF4-FFF2-40B4-BE49-F238E27FC236}">
                  <a16:creationId xmlns:a16="http://schemas.microsoft.com/office/drawing/2014/main" id="{7257FB9B-B9C5-0E77-C968-DA5D1D7F2021}"/>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5" name="Graphique 14" descr="Hockey sur glace">
            <a:extLst>
              <a:ext uri="{FF2B5EF4-FFF2-40B4-BE49-F238E27FC236}">
                <a16:creationId xmlns:a16="http://schemas.microsoft.com/office/drawing/2014/main" id="{FF3C1A56-2620-C856-63A5-BCD003A7B722}"/>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24801" y="5515517"/>
            <a:ext cx="793802" cy="793802"/>
          </a:xfrm>
          <a:prstGeom prst="rect">
            <a:avLst/>
          </a:prstGeom>
        </p:spPr>
      </p:pic>
      <p:pic>
        <p:nvPicPr>
          <p:cNvPr id="16" name="Graphique 15" descr="École">
            <a:extLst>
              <a:ext uri="{FF2B5EF4-FFF2-40B4-BE49-F238E27FC236}">
                <a16:creationId xmlns:a16="http://schemas.microsoft.com/office/drawing/2014/main" id="{9EF68EE6-F445-C98F-8831-ECF8A79F2C79}"/>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79124" y="4389882"/>
            <a:ext cx="914400" cy="914400"/>
          </a:xfrm>
          <a:prstGeom prst="rect">
            <a:avLst/>
          </a:prstGeom>
        </p:spPr>
      </p:pic>
    </p:spTree>
    <p:extLst>
      <p:ext uri="{BB962C8B-B14F-4D97-AF65-F5344CB8AC3E}">
        <p14:creationId xmlns:p14="http://schemas.microsoft.com/office/powerpoint/2010/main" val="280804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31C7110-F85A-6D1C-BAE3-4093059F742A}"/>
              </a:ext>
            </a:extLst>
          </p:cNvPr>
          <p:cNvSpPr>
            <a:spLocks noGrp="1"/>
          </p:cNvSpPr>
          <p:nvPr>
            <p:ph type="title"/>
          </p:nvPr>
        </p:nvSpPr>
        <p:spPr>
          <a:xfrm>
            <a:off x="885031" y="640080"/>
            <a:ext cx="10421938" cy="914400"/>
          </a:xfrm>
        </p:spPr>
        <p:txBody>
          <a:bodyPr/>
          <a:lstStyle/>
          <a:p>
            <a:r>
              <a:rPr lang="fr-CA" sz="4000" dirty="0">
                <a:solidFill>
                  <a:schemeClr val="accent1"/>
                </a:solidFill>
                <a:latin typeface="Arial" panose="020B0604020202020204" pitchFamily="34" charset="0"/>
                <a:cs typeface="Arial" panose="020B0604020202020204" pitchFamily="34" charset="0"/>
              </a:rPr>
              <a:t>Pouvoir </a:t>
            </a:r>
            <a:r>
              <a:rPr lang="fr-CA" sz="4000" b="1" dirty="0">
                <a:solidFill>
                  <a:schemeClr val="accent1"/>
                </a:solidFill>
                <a:latin typeface="Arial" panose="020B0604020202020204" pitchFamily="34" charset="0"/>
                <a:cs typeface="Arial" panose="020B0604020202020204" pitchFamily="34" charset="0"/>
              </a:rPr>
              <a:t>judiciaire</a:t>
            </a:r>
            <a:br>
              <a:rPr lang="fr-CA" sz="5400" b="1" i="1" dirty="0">
                <a:solidFill>
                  <a:schemeClr val="accent1"/>
                </a:solidFill>
                <a:latin typeface="Arial" panose="020B0604020202020204" pitchFamily="34" charset="0"/>
                <a:cs typeface="Arial" panose="020B0604020202020204" pitchFamily="34" charset="0"/>
              </a:rPr>
            </a:br>
            <a:endParaRPr lang="fr-CA" dirty="0">
              <a:solidFill>
                <a:schemeClr val="accent1"/>
              </a:solidFill>
            </a:endParaRPr>
          </a:p>
        </p:txBody>
      </p:sp>
      <p:sp>
        <p:nvSpPr>
          <p:cNvPr id="4" name="ZoneTexte 3">
            <a:extLst>
              <a:ext uri="{FF2B5EF4-FFF2-40B4-BE49-F238E27FC236}">
                <a16:creationId xmlns:a16="http://schemas.microsoft.com/office/drawing/2014/main" id="{427553CD-CF10-A046-A53C-5DD5CC0741D8}"/>
              </a:ext>
            </a:extLst>
          </p:cNvPr>
          <p:cNvSpPr txBox="1"/>
          <p:nvPr>
            <p:custDataLst>
              <p:tags r:id="rId1"/>
            </p:custDataLst>
          </p:nvPr>
        </p:nvSpPr>
        <p:spPr>
          <a:xfrm>
            <a:off x="2851005" y="5622338"/>
            <a:ext cx="6692324" cy="830997"/>
          </a:xfrm>
          <a:prstGeom prst="rect">
            <a:avLst/>
          </a:prstGeom>
          <a:noFill/>
        </p:spPr>
        <p:txBody>
          <a:bodyPr wrap="square" rtlCol="0">
            <a:spAutoFit/>
          </a:bodyPr>
          <a:lstStyle/>
          <a:p>
            <a:r>
              <a:rPr lang="fr-CA" sz="2400">
                <a:solidFill>
                  <a:srgbClr val="36424B"/>
                </a:solidFill>
                <a:latin typeface="Arial" panose="020B0604020202020204" pitchFamily="34" charset="0"/>
                <a:cs typeface="Arial" panose="020B0604020202020204" pitchFamily="34" charset="0"/>
              </a:rPr>
              <a:t>Il est l’arbitre, qui tente d’appliquer les règles du mieux possible</a:t>
            </a:r>
          </a:p>
        </p:txBody>
      </p:sp>
      <p:grpSp>
        <p:nvGrpSpPr>
          <p:cNvPr id="5" name="Groupe 4">
            <a:extLst>
              <a:ext uri="{FF2B5EF4-FFF2-40B4-BE49-F238E27FC236}">
                <a16:creationId xmlns:a16="http://schemas.microsoft.com/office/drawing/2014/main" id="{61121052-76AB-F4E1-2A46-8E782016929D}"/>
              </a:ext>
            </a:extLst>
          </p:cNvPr>
          <p:cNvGrpSpPr/>
          <p:nvPr>
            <p:custDataLst>
              <p:tags r:id="rId2"/>
            </p:custDataLst>
          </p:nvPr>
        </p:nvGrpSpPr>
        <p:grpSpPr>
          <a:xfrm>
            <a:off x="4036147" y="1522939"/>
            <a:ext cx="3607665" cy="2738607"/>
            <a:chOff x="2050776" y="1628798"/>
            <a:chExt cx="5329536" cy="4536504"/>
          </a:xfrm>
        </p:grpSpPr>
        <p:sp>
          <p:nvSpPr>
            <p:cNvPr id="6" name="Forme libre 17">
              <a:extLst>
                <a:ext uri="{FF2B5EF4-FFF2-40B4-BE49-F238E27FC236}">
                  <a16:creationId xmlns:a16="http://schemas.microsoft.com/office/drawing/2014/main" id="{3327CDF3-FAB0-688B-356D-053A5FD6AF90}"/>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 name="Groupe 6">
              <a:extLst>
                <a:ext uri="{FF2B5EF4-FFF2-40B4-BE49-F238E27FC236}">
                  <a16:creationId xmlns:a16="http://schemas.microsoft.com/office/drawing/2014/main" id="{9791043B-7A0C-1917-E568-3EE6213563D5}"/>
                </a:ext>
              </a:extLst>
            </p:cNvPr>
            <p:cNvGrpSpPr/>
            <p:nvPr/>
          </p:nvGrpSpPr>
          <p:grpSpPr>
            <a:xfrm>
              <a:off x="2050776" y="1671298"/>
              <a:ext cx="5329536" cy="2693806"/>
              <a:chOff x="2050776" y="1671298"/>
              <a:chExt cx="5329536" cy="2693806"/>
            </a:xfrm>
          </p:grpSpPr>
          <p:sp>
            <p:nvSpPr>
              <p:cNvPr id="8" name="Organigramme : Extraire 7">
                <a:extLst>
                  <a:ext uri="{FF2B5EF4-FFF2-40B4-BE49-F238E27FC236}">
                    <a16:creationId xmlns:a16="http://schemas.microsoft.com/office/drawing/2014/main" id="{7B74CF8F-96CF-78F8-D7CE-6BF8C751ADAC}"/>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Organigramme : Extraire 8">
                <a:extLst>
                  <a:ext uri="{FF2B5EF4-FFF2-40B4-BE49-F238E27FC236}">
                    <a16:creationId xmlns:a16="http://schemas.microsoft.com/office/drawing/2014/main" id="{44DA2D30-AB4F-F907-1054-BD346949642E}"/>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Forme libre 21">
                <a:extLst>
                  <a:ext uri="{FF2B5EF4-FFF2-40B4-BE49-F238E27FC236}">
                    <a16:creationId xmlns:a16="http://schemas.microsoft.com/office/drawing/2014/main" id="{4BAC142B-CA48-7B2E-1FC8-3CA02C862106}"/>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6B481B97-1616-445A-7B7D-DA36D1CC8A82}"/>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9D19CA46-716B-644A-AB7A-58B9774B3215}"/>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Forme libre 24">
                <a:extLst>
                  <a:ext uri="{FF2B5EF4-FFF2-40B4-BE49-F238E27FC236}">
                    <a16:creationId xmlns:a16="http://schemas.microsoft.com/office/drawing/2014/main" id="{B7BDF53B-2991-CE6E-11A7-648F5371B42A}"/>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pic>
        <p:nvPicPr>
          <p:cNvPr id="14" name="Graphique 13" descr="Hockey sur glace">
            <a:extLst>
              <a:ext uri="{FF2B5EF4-FFF2-40B4-BE49-F238E27FC236}">
                <a16:creationId xmlns:a16="http://schemas.microsoft.com/office/drawing/2014/main" id="{4BAF7CA3-C645-FB19-A3AE-74562B8F892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57203" y="5593361"/>
            <a:ext cx="793802" cy="793802"/>
          </a:xfrm>
          <a:prstGeom prst="rect">
            <a:avLst/>
          </a:prstGeom>
        </p:spPr>
      </p:pic>
      <p:pic>
        <p:nvPicPr>
          <p:cNvPr id="15" name="Graphique 14" descr="Tribunal">
            <a:extLst>
              <a:ext uri="{FF2B5EF4-FFF2-40B4-BE49-F238E27FC236}">
                <a16:creationId xmlns:a16="http://schemas.microsoft.com/office/drawing/2014/main" id="{D3B8E78F-D6E3-39DC-532A-2EE86BD78842}"/>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11971" y="4605339"/>
            <a:ext cx="684267" cy="684267"/>
          </a:xfrm>
          <a:prstGeom prst="rect">
            <a:avLst/>
          </a:prstGeom>
        </p:spPr>
      </p:pic>
      <p:sp>
        <p:nvSpPr>
          <p:cNvPr id="16" name="ZoneTexte 15">
            <a:extLst>
              <a:ext uri="{FF2B5EF4-FFF2-40B4-BE49-F238E27FC236}">
                <a16:creationId xmlns:a16="http://schemas.microsoft.com/office/drawing/2014/main" id="{FAF0BBDA-45FB-9F97-6C36-9A1150D3F5E2}"/>
              </a:ext>
            </a:extLst>
          </p:cNvPr>
          <p:cNvSpPr txBox="1"/>
          <p:nvPr>
            <p:custDataLst>
              <p:tags r:id="rId5"/>
            </p:custDataLst>
          </p:nvPr>
        </p:nvSpPr>
        <p:spPr>
          <a:xfrm>
            <a:off x="2851005" y="4581528"/>
            <a:ext cx="7086600" cy="830997"/>
          </a:xfrm>
          <a:prstGeom prst="rect">
            <a:avLst/>
          </a:prstGeom>
          <a:noFill/>
        </p:spPr>
        <p:txBody>
          <a:bodyPr wrap="square" rtlCol="0">
            <a:spAutoFit/>
          </a:bodyPr>
          <a:lstStyle/>
          <a:p>
            <a:r>
              <a:rPr lang="fr-CA" sz="2400">
                <a:latin typeface="Arial" panose="020B0604020202020204" pitchFamily="34" charset="0"/>
                <a:cs typeface="Arial" panose="020B0604020202020204" pitchFamily="34" charset="0"/>
              </a:rPr>
              <a:t>Il interprète la loi pour déterminer si une personne la enfreinte </a:t>
            </a:r>
            <a:r>
              <a:rPr lang="fr-CA">
                <a:latin typeface="Arial" panose="020B0604020202020204" pitchFamily="34" charset="0"/>
                <a:cs typeface="Arial" panose="020B0604020202020204" pitchFamily="34" charset="0"/>
              </a:rPr>
              <a:t>(les juges exercent ce pouvoir)</a:t>
            </a:r>
            <a:endParaRPr lang="en-CA"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171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5106FBF-497B-7FAD-C9EC-6CF106DC8DE5}"/>
              </a:ext>
            </a:extLst>
          </p:cNvPr>
          <p:cNvSpPr>
            <a:spLocks noGrp="1"/>
          </p:cNvSpPr>
          <p:nvPr>
            <p:ph type="body" sz="quarter" idx="14"/>
          </p:nvPr>
        </p:nvSpPr>
        <p:spPr>
          <a:xfrm>
            <a:off x="512214" y="2327972"/>
            <a:ext cx="7672416" cy="4114800"/>
          </a:xfrm>
        </p:spPr>
        <p:txBody>
          <a:bodyPr/>
          <a:lstStyle/>
          <a:p>
            <a:r>
              <a:rPr lang="fr-FR" sz="2400" dirty="0"/>
              <a:t>Le 4 août 1789, les députés de l'assemblée votent l'abolition des privilèges féodaux :</a:t>
            </a:r>
            <a:endParaRPr lang="fr-FR" sz="2400" dirty="0">
              <a:cs typeface="Calibri"/>
            </a:endParaRPr>
          </a:p>
          <a:p>
            <a:endParaRPr lang="fr-FR" sz="2000" dirty="0">
              <a:cs typeface="Calibri"/>
            </a:endParaRPr>
          </a:p>
          <a:p>
            <a:pPr marL="285750" indent="-285750">
              <a:buFont typeface="Arial"/>
              <a:buChar char="•"/>
            </a:pPr>
            <a:r>
              <a:rPr lang="fr-FR" sz="2400" dirty="0">
                <a:cs typeface="Calibri"/>
              </a:rPr>
              <a:t>Le droit de</a:t>
            </a:r>
            <a:r>
              <a:rPr lang="fr-FR" sz="2400" b="1" dirty="0">
                <a:cs typeface="Calibri"/>
              </a:rPr>
              <a:t> chasse</a:t>
            </a:r>
            <a:r>
              <a:rPr lang="fr-FR" sz="2400" dirty="0">
                <a:cs typeface="Calibri"/>
              </a:rPr>
              <a:t> n'est plus réservé aux nobles</a:t>
            </a:r>
          </a:p>
          <a:p>
            <a:pPr marL="285750" indent="-285750">
              <a:buFont typeface="Arial"/>
              <a:buChar char="•"/>
            </a:pPr>
            <a:r>
              <a:rPr lang="fr-FR" sz="2400" dirty="0">
                <a:cs typeface="Calibri"/>
              </a:rPr>
              <a:t>Abolition du </a:t>
            </a:r>
            <a:r>
              <a:rPr lang="fr-FR" sz="2400" b="1" dirty="0">
                <a:cs typeface="Calibri"/>
              </a:rPr>
              <a:t>Droit de mainmorte</a:t>
            </a:r>
            <a:r>
              <a:rPr lang="fr-FR" sz="2400" dirty="0">
                <a:cs typeface="Calibri"/>
              </a:rPr>
              <a:t> </a:t>
            </a:r>
          </a:p>
          <a:p>
            <a:pPr marL="285750" indent="-285750">
              <a:buFont typeface="Arial"/>
              <a:buChar char="•"/>
            </a:pPr>
            <a:r>
              <a:rPr lang="fr-FR" sz="2400" dirty="0">
                <a:cs typeface="Calibri"/>
              </a:rPr>
              <a:t>Abolition de la </a:t>
            </a:r>
            <a:r>
              <a:rPr lang="fr-FR" sz="2400" b="1" dirty="0">
                <a:cs typeface="Calibri"/>
              </a:rPr>
              <a:t>dîme</a:t>
            </a:r>
            <a:endParaRPr lang="fr-FR" sz="2400" b="1" dirty="0"/>
          </a:p>
          <a:p>
            <a:pPr marL="285750" indent="-285750">
              <a:buFont typeface="Arial"/>
              <a:buChar char="•"/>
            </a:pPr>
            <a:r>
              <a:rPr lang="fr-FR" sz="2400" dirty="0">
                <a:cs typeface="Calibri"/>
              </a:rPr>
              <a:t>Abolition de la </a:t>
            </a:r>
            <a:r>
              <a:rPr lang="fr-FR" sz="2400" b="1" dirty="0">
                <a:cs typeface="Calibri"/>
              </a:rPr>
              <a:t>justice seigneuriale </a:t>
            </a:r>
          </a:p>
          <a:p>
            <a:pPr marL="285750" indent="-285750">
              <a:buFont typeface="Arial"/>
              <a:buChar char="•"/>
            </a:pPr>
            <a:r>
              <a:rPr lang="fr-FR" sz="2400" dirty="0">
                <a:cs typeface="Calibri"/>
              </a:rPr>
              <a:t>Ne sont plus les seuls à pouvoir </a:t>
            </a:r>
            <a:r>
              <a:rPr lang="fr-FR" sz="2400" b="1" dirty="0">
                <a:cs typeface="Calibri"/>
              </a:rPr>
              <a:t>accéder à certaines professions</a:t>
            </a:r>
          </a:p>
          <a:p>
            <a:endParaRPr lang="fr-CA" sz="2000" dirty="0"/>
          </a:p>
        </p:txBody>
      </p:sp>
      <p:sp>
        <p:nvSpPr>
          <p:cNvPr id="3" name="Titre 2">
            <a:extLst>
              <a:ext uri="{FF2B5EF4-FFF2-40B4-BE49-F238E27FC236}">
                <a16:creationId xmlns:a16="http://schemas.microsoft.com/office/drawing/2014/main" id="{DD2233EE-F65F-A23D-6283-8A2D46BD02F0}"/>
              </a:ext>
            </a:extLst>
          </p:cNvPr>
          <p:cNvSpPr>
            <a:spLocks noGrp="1"/>
          </p:cNvSpPr>
          <p:nvPr>
            <p:ph type="title"/>
          </p:nvPr>
        </p:nvSpPr>
        <p:spPr>
          <a:xfrm>
            <a:off x="722076" y="638581"/>
            <a:ext cx="10421938" cy="914400"/>
          </a:xfrm>
        </p:spPr>
        <p:txBody>
          <a:bodyPr/>
          <a:lstStyle/>
          <a:p>
            <a:r>
              <a:rPr lang="fr-CA" sz="4000" dirty="0">
                <a:solidFill>
                  <a:schemeClr val="accent1"/>
                </a:solidFill>
              </a:rPr>
              <a:t>2. Égalité devant la loi</a:t>
            </a:r>
            <a:br>
              <a:rPr lang="fr-CA" sz="4000" dirty="0">
                <a:solidFill>
                  <a:schemeClr val="accent1"/>
                </a:solidFill>
              </a:rPr>
            </a:br>
            <a:r>
              <a:rPr lang="fr-CA" sz="3200" b="0" dirty="0">
                <a:solidFill>
                  <a:schemeClr val="tx1"/>
                </a:solidFill>
              </a:rPr>
              <a:t>(abolition des privilèges de la noblesse)</a:t>
            </a:r>
            <a:endParaRPr lang="fr-CA" b="0" dirty="0">
              <a:solidFill>
                <a:schemeClr val="tx1"/>
              </a:solidFill>
            </a:endParaRPr>
          </a:p>
        </p:txBody>
      </p:sp>
      <p:pic>
        <p:nvPicPr>
          <p:cNvPr id="4" name="Image 5" descr="Une image contenant homme, chien, avant, femme&#10;&#10;Description générée automatiquement">
            <a:extLst>
              <a:ext uri="{FF2B5EF4-FFF2-40B4-BE49-F238E27FC236}">
                <a16:creationId xmlns:a16="http://schemas.microsoft.com/office/drawing/2014/main" id="{E9DA8EFF-69FB-80F6-97FF-74C777E4D84D}"/>
              </a:ext>
            </a:extLst>
          </p:cNvPr>
          <p:cNvPicPr>
            <a:picLocks noChangeAspect="1"/>
          </p:cNvPicPr>
          <p:nvPr>
            <p:custDataLst>
              <p:tags r:id="rId1"/>
            </p:custDataLst>
          </p:nvPr>
        </p:nvPicPr>
        <p:blipFill>
          <a:blip r:embed="rId4"/>
          <a:stretch>
            <a:fillRect/>
          </a:stretch>
        </p:blipFill>
        <p:spPr>
          <a:xfrm>
            <a:off x="8717579" y="2326255"/>
            <a:ext cx="2743200" cy="3232673"/>
          </a:xfrm>
          <a:prstGeom prst="rect">
            <a:avLst/>
          </a:prstGeom>
        </p:spPr>
      </p:pic>
    </p:spTree>
    <p:extLst>
      <p:ext uri="{BB962C8B-B14F-4D97-AF65-F5344CB8AC3E}">
        <p14:creationId xmlns:p14="http://schemas.microsoft.com/office/powerpoint/2010/main" val="267601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A9C2DDE-23C0-7B50-C870-2D1BE3FB6BF9}"/>
              </a:ext>
            </a:extLst>
          </p:cNvPr>
          <p:cNvSpPr>
            <a:spLocks noGrp="1"/>
          </p:cNvSpPr>
          <p:nvPr>
            <p:ph type="body" sz="quarter" idx="14"/>
          </p:nvPr>
        </p:nvSpPr>
        <p:spPr>
          <a:xfrm>
            <a:off x="882809" y="1691600"/>
            <a:ext cx="10424160" cy="1164736"/>
          </a:xfrm>
        </p:spPr>
        <p:txBody>
          <a:bodyPr/>
          <a:lstStyle/>
          <a:p>
            <a:r>
              <a:rPr lang="fr-CA" sz="2400" dirty="0"/>
              <a:t>Inspirée par la déclaration d’indépendance américaine (1776) et les grands principes du siècle des Lumières, la </a:t>
            </a:r>
            <a:r>
              <a:rPr lang="fr-CA" sz="2400" i="1" dirty="0"/>
              <a:t>Déclaration des droits de l’homme et du citoyen</a:t>
            </a:r>
            <a:r>
              <a:rPr lang="fr-CA" sz="2400" dirty="0"/>
              <a:t> est adoptée le 26 août 1789. </a:t>
            </a:r>
          </a:p>
          <a:p>
            <a:endParaRPr lang="fr-CA" dirty="0"/>
          </a:p>
        </p:txBody>
      </p:sp>
      <p:sp>
        <p:nvSpPr>
          <p:cNvPr id="3" name="Titre 2">
            <a:extLst>
              <a:ext uri="{FF2B5EF4-FFF2-40B4-BE49-F238E27FC236}">
                <a16:creationId xmlns:a16="http://schemas.microsoft.com/office/drawing/2014/main" id="{F4CB7688-FA95-C14D-CF4C-5E00D2635FBB}"/>
              </a:ext>
            </a:extLst>
          </p:cNvPr>
          <p:cNvSpPr>
            <a:spLocks noGrp="1"/>
          </p:cNvSpPr>
          <p:nvPr>
            <p:ph type="title"/>
          </p:nvPr>
        </p:nvSpPr>
        <p:spPr>
          <a:xfrm>
            <a:off x="885031" y="638581"/>
            <a:ext cx="10421938" cy="914400"/>
          </a:xfrm>
        </p:spPr>
        <p:txBody>
          <a:bodyPr/>
          <a:lstStyle/>
          <a:p>
            <a:r>
              <a:rPr lang="fr-FR" sz="3600" b="0" dirty="0">
                <a:solidFill>
                  <a:schemeClr val="accent1"/>
                </a:solidFill>
              </a:rPr>
              <a:t>La Déclaration des droits de l’homme et du citoyen</a:t>
            </a:r>
            <a:br>
              <a:rPr lang="fr-FR" sz="4000" dirty="0">
                <a:solidFill>
                  <a:schemeClr val="accent6"/>
                </a:solidFill>
              </a:rPr>
            </a:br>
            <a:endParaRPr lang="fr-CA" dirty="0"/>
          </a:p>
        </p:txBody>
      </p:sp>
      <p:pic>
        <p:nvPicPr>
          <p:cNvPr id="4" name="Picture 2" descr="Déclaration des droits de l'homme et du citoyen.">
            <a:extLst>
              <a:ext uri="{FF2B5EF4-FFF2-40B4-BE49-F238E27FC236}">
                <a16:creationId xmlns:a16="http://schemas.microsoft.com/office/drawing/2014/main" id="{4B854B07-E7E7-E014-C02A-65A8D155EB22}"/>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724275" y="2791879"/>
            <a:ext cx="3178967" cy="40661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5">
            <a:extLst>
              <a:ext uri="{FF2B5EF4-FFF2-40B4-BE49-F238E27FC236}">
                <a16:creationId xmlns:a16="http://schemas.microsoft.com/office/drawing/2014/main" id="{616741ED-423F-5BF9-E6D2-EB3686372989}"/>
              </a:ext>
            </a:extLst>
          </p:cNvPr>
          <p:cNvGraphicFramePr>
            <a:graphicFrameLocks noGrp="1"/>
          </p:cNvGraphicFramePr>
          <p:nvPr>
            <p:custDataLst>
              <p:tags r:id="rId2"/>
            </p:custDataLst>
            <p:extLst>
              <p:ext uri="{D42A27DB-BD31-4B8C-83A1-F6EECF244321}">
                <p14:modId xmlns:p14="http://schemas.microsoft.com/office/powerpoint/2010/main" val="4044463849"/>
              </p:ext>
            </p:extLst>
          </p:nvPr>
        </p:nvGraphicFramePr>
        <p:xfrm>
          <a:off x="735224" y="3276621"/>
          <a:ext cx="6836650" cy="2682240"/>
        </p:xfrm>
        <a:graphic>
          <a:graphicData uri="http://schemas.openxmlformats.org/drawingml/2006/table">
            <a:tbl>
              <a:tblPr firstRow="1" bandRow="1">
                <a:tableStyleId>{5C22544A-7EE6-4342-B048-85BDC9FD1C3A}</a:tableStyleId>
              </a:tblPr>
              <a:tblGrid>
                <a:gridCol w="6836650">
                  <a:extLst>
                    <a:ext uri="{9D8B030D-6E8A-4147-A177-3AD203B41FA5}">
                      <a16:colId xmlns:a16="http://schemas.microsoft.com/office/drawing/2014/main" val="2060560795"/>
                    </a:ext>
                  </a:extLst>
                </a:gridCol>
              </a:tblGrid>
              <a:tr h="409271">
                <a:tc>
                  <a:txBody>
                    <a:bodyPr/>
                    <a:lstStyle/>
                    <a:p>
                      <a:pPr algn="ctr"/>
                      <a:r>
                        <a:rPr lang="fr-CA" sz="2800" dirty="0"/>
                        <a:t>Celle-ci prévoit :</a:t>
                      </a:r>
                      <a:endParaRPr lang="en-CA" sz="2800" dirty="0"/>
                    </a:p>
                  </a:txBody>
                  <a:tcPr>
                    <a:solidFill>
                      <a:schemeClr val="accent1"/>
                    </a:solidFill>
                  </a:tcPr>
                </a:tc>
                <a:extLst>
                  <a:ext uri="{0D108BD9-81ED-4DB2-BD59-A6C34878D82A}">
                    <a16:rowId xmlns:a16="http://schemas.microsoft.com/office/drawing/2014/main" val="1323125966"/>
                  </a:ext>
                </a:extLst>
              </a:tr>
              <a:tr h="1842479">
                <a:tc>
                  <a:txBody>
                    <a:bodyPr/>
                    <a:lstStyle/>
                    <a:p>
                      <a:pPr marL="285750" indent="-285750">
                        <a:buFont typeface="Arial" panose="020B0604020202020204" pitchFamily="34" charset="0"/>
                        <a:buChar char="•"/>
                      </a:pPr>
                      <a:r>
                        <a:rPr lang="fr-CA" sz="2400" dirty="0"/>
                        <a:t>Le droit à la liberté </a:t>
                      </a:r>
                      <a:r>
                        <a:rPr lang="fr-CA" sz="1600" dirty="0"/>
                        <a:t>(art. 1, 2, 10 et 11)</a:t>
                      </a:r>
                    </a:p>
                    <a:p>
                      <a:pPr marL="285750" indent="-285750">
                        <a:buFont typeface="Arial" panose="020B0604020202020204" pitchFamily="34" charset="0"/>
                        <a:buChar char="•"/>
                      </a:pPr>
                      <a:r>
                        <a:rPr lang="fr-CA" sz="2400" dirty="0"/>
                        <a:t>Le droit à la propriété </a:t>
                      </a:r>
                      <a:r>
                        <a:rPr lang="fr-CA" sz="1600" dirty="0"/>
                        <a:t>(art. 2, 17)</a:t>
                      </a:r>
                      <a:endParaRPr lang="fr-CA" sz="2400" dirty="0"/>
                    </a:p>
                    <a:p>
                      <a:pPr marL="285750" indent="-285750">
                        <a:buFont typeface="Arial" panose="020B0604020202020204" pitchFamily="34" charset="0"/>
                        <a:buChar char="•"/>
                      </a:pPr>
                      <a:r>
                        <a:rPr lang="fr-CA" sz="2400" dirty="0"/>
                        <a:t>Le droit à l’égalité devant la loi et la justice </a:t>
                      </a:r>
                      <a:r>
                        <a:rPr lang="fr-CA" sz="1600" dirty="0"/>
                        <a:t>(art. 1 et 6)</a:t>
                      </a:r>
                      <a:endParaRPr lang="fr-CA" sz="2400" dirty="0"/>
                    </a:p>
                    <a:p>
                      <a:pPr marL="285750" indent="-285750">
                        <a:buFont typeface="Arial" panose="020B0604020202020204" pitchFamily="34" charset="0"/>
                        <a:buChar char="•"/>
                      </a:pPr>
                      <a:r>
                        <a:rPr lang="fr-CA" sz="2400" dirty="0"/>
                        <a:t>Le principe de la séparation des pouvoirs </a:t>
                      </a:r>
                      <a:r>
                        <a:rPr lang="fr-CA" sz="1600" dirty="0"/>
                        <a:t>(art. 16)</a:t>
                      </a:r>
                      <a:endParaRPr lang="fr-CA" sz="2400" dirty="0"/>
                    </a:p>
                    <a:p>
                      <a:pPr marL="285750" indent="-285750">
                        <a:buFont typeface="Arial" panose="020B0604020202020204" pitchFamily="34" charset="0"/>
                        <a:buChar char="•"/>
                      </a:pPr>
                      <a:r>
                        <a:rPr lang="fr-CA" sz="2400" dirty="0"/>
                        <a:t>La présomption d’innocence </a:t>
                      </a:r>
                      <a:r>
                        <a:rPr lang="fr-CA" sz="1600" dirty="0"/>
                        <a:t>(art. 9)</a:t>
                      </a:r>
                      <a:endParaRPr lang="en-CA" sz="2400" dirty="0"/>
                    </a:p>
                  </a:txBody>
                  <a:tcPr>
                    <a:solidFill>
                      <a:schemeClr val="accent1">
                        <a:lumMod val="20000"/>
                        <a:lumOff val="80000"/>
                      </a:schemeClr>
                    </a:solidFill>
                  </a:tcPr>
                </a:tc>
                <a:extLst>
                  <a:ext uri="{0D108BD9-81ED-4DB2-BD59-A6C34878D82A}">
                    <a16:rowId xmlns:a16="http://schemas.microsoft.com/office/drawing/2014/main" val="1332656578"/>
                  </a:ext>
                </a:extLst>
              </a:tr>
            </a:tbl>
          </a:graphicData>
        </a:graphic>
      </p:graphicFrame>
    </p:spTree>
    <p:extLst>
      <p:ext uri="{BB962C8B-B14F-4D97-AF65-F5344CB8AC3E}">
        <p14:creationId xmlns:p14="http://schemas.microsoft.com/office/powerpoint/2010/main" val="225341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709F15D-1CFA-47A0-4757-233539EF8540}"/>
              </a:ext>
            </a:extLst>
          </p:cNvPr>
          <p:cNvSpPr>
            <a:spLocks noGrp="1"/>
          </p:cNvSpPr>
          <p:nvPr>
            <p:ph type="body" sz="quarter" idx="14"/>
          </p:nvPr>
        </p:nvSpPr>
        <p:spPr>
          <a:xfrm>
            <a:off x="449705" y="1909747"/>
            <a:ext cx="7210269" cy="4114800"/>
          </a:xfrm>
        </p:spPr>
        <p:txBody>
          <a:bodyPr/>
          <a:lstStyle/>
          <a:p>
            <a:r>
              <a:rPr lang="fr-FR" sz="2800" dirty="0"/>
              <a:t>Une constitution, qu'est-ce que c'est?</a:t>
            </a:r>
          </a:p>
          <a:p>
            <a:r>
              <a:rPr lang="fr-FR" sz="2800" dirty="0">
                <a:cs typeface="Calibri"/>
              </a:rPr>
              <a:t>C'est la loi suprême d'un pays. Elle indique : </a:t>
            </a:r>
          </a:p>
          <a:p>
            <a:endParaRPr lang="fr-FR" sz="2800" dirty="0">
              <a:cs typeface="Calibri"/>
            </a:endParaRPr>
          </a:p>
          <a:p>
            <a:pPr marL="457200" indent="-457200">
              <a:buFont typeface="Arial"/>
              <a:buChar char="•"/>
            </a:pPr>
            <a:r>
              <a:rPr lang="fr-FR" sz="2800" dirty="0">
                <a:cs typeface="Calibri"/>
              </a:rPr>
              <a:t>Le mode de fonctionnement du gouvernement</a:t>
            </a:r>
          </a:p>
          <a:p>
            <a:pPr marL="457200" indent="-457200">
              <a:buFont typeface="Arial"/>
              <a:buChar char="•"/>
            </a:pPr>
            <a:r>
              <a:rPr lang="fr-FR" sz="2800" dirty="0">
                <a:cs typeface="Calibri"/>
              </a:rPr>
              <a:t>Les droits fondamentaux des citoyens</a:t>
            </a:r>
          </a:p>
          <a:p>
            <a:endParaRPr lang="fr-FR" sz="2800" dirty="0">
              <a:cs typeface="Calibri"/>
            </a:endParaRPr>
          </a:p>
          <a:p>
            <a:r>
              <a:rPr lang="fr-FR" sz="2800" dirty="0">
                <a:cs typeface="Calibri"/>
              </a:rPr>
              <a:t>Aucune loi allant à l'encontre de la constitution ne peut être mise en place.</a:t>
            </a:r>
          </a:p>
          <a:p>
            <a:endParaRPr lang="fr-CA" dirty="0"/>
          </a:p>
        </p:txBody>
      </p:sp>
      <p:sp>
        <p:nvSpPr>
          <p:cNvPr id="3" name="Titre 2">
            <a:extLst>
              <a:ext uri="{FF2B5EF4-FFF2-40B4-BE49-F238E27FC236}">
                <a16:creationId xmlns:a16="http://schemas.microsoft.com/office/drawing/2014/main" id="{330F9B0F-9ABB-94AA-EB20-8901A498BFFB}"/>
              </a:ext>
            </a:extLst>
          </p:cNvPr>
          <p:cNvSpPr>
            <a:spLocks noGrp="1"/>
          </p:cNvSpPr>
          <p:nvPr>
            <p:ph type="title"/>
          </p:nvPr>
        </p:nvSpPr>
        <p:spPr/>
        <p:txBody>
          <a:bodyPr/>
          <a:lstStyle/>
          <a:p>
            <a:r>
              <a:rPr lang="fr-CA" sz="3600" b="0" dirty="0">
                <a:solidFill>
                  <a:schemeClr val="accent1"/>
                </a:solidFill>
              </a:rPr>
              <a:t>Mise en place d’une première Constitution (1791)</a:t>
            </a:r>
            <a:br>
              <a:rPr lang="en-CA" sz="4000" dirty="0">
                <a:solidFill>
                  <a:schemeClr val="accent6"/>
                </a:solidFill>
              </a:rPr>
            </a:br>
            <a:endParaRPr lang="fr-CA" dirty="0"/>
          </a:p>
        </p:txBody>
      </p:sp>
      <p:pic>
        <p:nvPicPr>
          <p:cNvPr id="4" name="Picture 2">
            <a:extLst>
              <a:ext uri="{FF2B5EF4-FFF2-40B4-BE49-F238E27FC236}">
                <a16:creationId xmlns:a16="http://schemas.microsoft.com/office/drawing/2014/main" id="{F5EE4E56-5C83-F8DA-1443-DB369E8F3DE6}"/>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8256344" y="1752835"/>
            <a:ext cx="3302488" cy="442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83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1B37F0B-9438-B242-10B2-A9A8AB133C20}"/>
              </a:ext>
            </a:extLst>
          </p:cNvPr>
          <p:cNvSpPr>
            <a:spLocks noGrp="1"/>
          </p:cNvSpPr>
          <p:nvPr>
            <p:ph type="body" idx="1"/>
          </p:nvPr>
        </p:nvSpPr>
        <p:spPr>
          <a:xfrm>
            <a:off x="344774" y="1143000"/>
            <a:ext cx="6184041" cy="4572000"/>
          </a:xfrm>
        </p:spPr>
        <p:txBody>
          <a:bodyPr/>
          <a:lstStyle/>
          <a:p>
            <a:r>
              <a:rPr lang="fr-CA" dirty="0"/>
              <a:t>L’État canadien :</a:t>
            </a:r>
          </a:p>
          <a:p>
            <a:r>
              <a:rPr lang="fr-CA" sz="4800" dirty="0"/>
              <a:t>Héritier de ces principes </a:t>
            </a:r>
          </a:p>
        </p:txBody>
      </p:sp>
      <p:pic>
        <p:nvPicPr>
          <p:cNvPr id="5" name="Espace réservé pour une image  4" descr="Feuille d’érable contour">
            <a:extLst>
              <a:ext uri="{FF2B5EF4-FFF2-40B4-BE49-F238E27FC236}">
                <a16:creationId xmlns:a16="http://schemas.microsoft.com/office/drawing/2014/main" id="{84A6B54D-B771-A56C-ABBC-1F4110A38B25}"/>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20" r="20"/>
          <a:stretch>
            <a:fillRect/>
          </a:stretch>
        </p:blipFill>
        <p:spPr/>
      </p:pic>
    </p:spTree>
    <p:extLst>
      <p:ext uri="{BB962C8B-B14F-4D97-AF65-F5344CB8AC3E}">
        <p14:creationId xmlns:p14="http://schemas.microsoft.com/office/powerpoint/2010/main" val="141728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7B8088-AC82-47D7-0900-CE47C2299767}"/>
              </a:ext>
            </a:extLst>
          </p:cNvPr>
          <p:cNvSpPr>
            <a:spLocks noGrp="1"/>
          </p:cNvSpPr>
          <p:nvPr>
            <p:ph type="title"/>
          </p:nvPr>
        </p:nvSpPr>
        <p:spPr>
          <a:xfrm>
            <a:off x="2917254" y="539808"/>
            <a:ext cx="10421938" cy="914400"/>
          </a:xfrm>
        </p:spPr>
        <p:txBody>
          <a:bodyPr/>
          <a:lstStyle/>
          <a:p>
            <a:r>
              <a:rPr lang="fr-CA" sz="4000" b="1" dirty="0">
                <a:solidFill>
                  <a:srgbClr val="F6891F"/>
                </a:solidFill>
                <a:latin typeface="Arial" panose="020B0604020202020204" pitchFamily="34" charset="0"/>
                <a:cs typeface="Arial" panose="020B0604020202020204" pitchFamily="34" charset="0"/>
              </a:rPr>
              <a:t>Séparation des 3 pouvoirs</a:t>
            </a:r>
            <a:br>
              <a:rPr lang="fr-CA" sz="4000" b="1" i="1" dirty="0">
                <a:solidFill>
                  <a:srgbClr val="F6891F"/>
                </a:solidFill>
                <a:latin typeface="Arial" panose="020B0604020202020204" pitchFamily="34" charset="0"/>
                <a:cs typeface="Arial" panose="020B0604020202020204" pitchFamily="34" charset="0"/>
              </a:rPr>
            </a:br>
            <a:endParaRPr lang="fr-CA" dirty="0"/>
          </a:p>
        </p:txBody>
      </p:sp>
      <p:grpSp>
        <p:nvGrpSpPr>
          <p:cNvPr id="4" name="Groupe 3">
            <a:extLst>
              <a:ext uri="{FF2B5EF4-FFF2-40B4-BE49-F238E27FC236}">
                <a16:creationId xmlns:a16="http://schemas.microsoft.com/office/drawing/2014/main" id="{AAEC61A2-FD33-5062-BD6E-43F3B6BE73DD}"/>
              </a:ext>
            </a:extLst>
          </p:cNvPr>
          <p:cNvGrpSpPr/>
          <p:nvPr>
            <p:custDataLst>
              <p:tags r:id="rId1"/>
            </p:custDataLst>
          </p:nvPr>
        </p:nvGrpSpPr>
        <p:grpSpPr>
          <a:xfrm>
            <a:off x="4619836" y="1756672"/>
            <a:ext cx="3420380" cy="762301"/>
            <a:chOff x="755576" y="690215"/>
            <a:chExt cx="7933172" cy="1768067"/>
          </a:xfrm>
        </p:grpSpPr>
        <p:grpSp>
          <p:nvGrpSpPr>
            <p:cNvPr id="5" name="Groupe 4">
              <a:extLst>
                <a:ext uri="{FF2B5EF4-FFF2-40B4-BE49-F238E27FC236}">
                  <a16:creationId xmlns:a16="http://schemas.microsoft.com/office/drawing/2014/main" id="{C23E0AE4-1080-6CC0-A07A-ABC083464EF0}"/>
                </a:ext>
              </a:extLst>
            </p:cNvPr>
            <p:cNvGrpSpPr/>
            <p:nvPr/>
          </p:nvGrpSpPr>
          <p:grpSpPr>
            <a:xfrm>
              <a:off x="755576" y="692696"/>
              <a:ext cx="1489795" cy="1746059"/>
              <a:chOff x="760130" y="2348880"/>
              <a:chExt cx="1489795" cy="1746059"/>
            </a:xfrm>
          </p:grpSpPr>
          <p:grpSp>
            <p:nvGrpSpPr>
              <p:cNvPr id="54" name="Groupe 53">
                <a:extLst>
                  <a:ext uri="{FF2B5EF4-FFF2-40B4-BE49-F238E27FC236}">
                    <a16:creationId xmlns:a16="http://schemas.microsoft.com/office/drawing/2014/main" id="{75FB11D1-14C3-A90D-EDEE-6FCB3B2E57C7}"/>
                  </a:ext>
                </a:extLst>
              </p:cNvPr>
              <p:cNvGrpSpPr/>
              <p:nvPr/>
            </p:nvGrpSpPr>
            <p:grpSpPr>
              <a:xfrm>
                <a:off x="760190" y="2348880"/>
                <a:ext cx="1489735" cy="1745919"/>
                <a:chOff x="3491879" y="1971113"/>
                <a:chExt cx="3516738" cy="4121499"/>
              </a:xfrm>
            </p:grpSpPr>
            <p:grpSp>
              <p:nvGrpSpPr>
                <p:cNvPr id="58" name="Groupe 57">
                  <a:extLst>
                    <a:ext uri="{FF2B5EF4-FFF2-40B4-BE49-F238E27FC236}">
                      <a16:creationId xmlns:a16="http://schemas.microsoft.com/office/drawing/2014/main" id="{EC125522-2EDB-C004-0E9B-7E21769AF671}"/>
                    </a:ext>
                  </a:extLst>
                </p:cNvPr>
                <p:cNvGrpSpPr/>
                <p:nvPr/>
              </p:nvGrpSpPr>
              <p:grpSpPr>
                <a:xfrm>
                  <a:off x="3491879" y="2742118"/>
                  <a:ext cx="2160241" cy="3350494"/>
                  <a:chOff x="3851919" y="1932330"/>
                  <a:chExt cx="1440160" cy="2435003"/>
                </a:xfrm>
              </p:grpSpPr>
              <p:sp>
                <p:nvSpPr>
                  <p:cNvPr id="61" name="Organigramme : Délai 60">
                    <a:extLst>
                      <a:ext uri="{FF2B5EF4-FFF2-40B4-BE49-F238E27FC236}">
                        <a16:creationId xmlns:a16="http://schemas.microsoft.com/office/drawing/2014/main" id="{105514F9-1440-D67E-ECD8-CD4606A0266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Triangle isocèle 61">
                    <a:extLst>
                      <a:ext uri="{FF2B5EF4-FFF2-40B4-BE49-F238E27FC236}">
                        <a16:creationId xmlns:a16="http://schemas.microsoft.com/office/drawing/2014/main" id="{16402536-E11B-156A-9B52-2B49D386B99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 name="Ellipse 62">
                    <a:extLst>
                      <a:ext uri="{FF2B5EF4-FFF2-40B4-BE49-F238E27FC236}">
                        <a16:creationId xmlns:a16="http://schemas.microsoft.com/office/drawing/2014/main" id="{6BFB9E3C-990A-3C45-9E84-EA5D2A7AF14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9" name="Forme libre 183">
                  <a:extLst>
                    <a:ext uri="{FF2B5EF4-FFF2-40B4-BE49-F238E27FC236}">
                      <a16:creationId xmlns:a16="http://schemas.microsoft.com/office/drawing/2014/main" id="{D9AEE2DB-E648-E242-2E33-D1466F1D1418}"/>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 name="Forme libre 184">
                  <a:extLst>
                    <a:ext uri="{FF2B5EF4-FFF2-40B4-BE49-F238E27FC236}">
                      <a16:creationId xmlns:a16="http://schemas.microsoft.com/office/drawing/2014/main" id="{DE6E41BB-03AE-0348-3E3D-246227C9AE8F}"/>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5" name="Groupe 54">
                <a:extLst>
                  <a:ext uri="{FF2B5EF4-FFF2-40B4-BE49-F238E27FC236}">
                    <a16:creationId xmlns:a16="http://schemas.microsoft.com/office/drawing/2014/main" id="{34770327-90BF-9786-1E7C-2711B48D08DF}"/>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56" name="Image 55">
                  <a:extLst>
                    <a:ext uri="{FF2B5EF4-FFF2-40B4-BE49-F238E27FC236}">
                      <a16:creationId xmlns:a16="http://schemas.microsoft.com/office/drawing/2014/main" id="{E754193C-BD0C-6605-2D33-FE06D86CD7D9}"/>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57" name="Image 56">
                  <a:extLst>
                    <a:ext uri="{FF2B5EF4-FFF2-40B4-BE49-F238E27FC236}">
                      <a16:creationId xmlns:a16="http://schemas.microsoft.com/office/drawing/2014/main" id="{7223DA67-7934-7FEF-8C64-A75A1F2324E4}"/>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6" name="Groupe 5">
              <a:extLst>
                <a:ext uri="{FF2B5EF4-FFF2-40B4-BE49-F238E27FC236}">
                  <a16:creationId xmlns:a16="http://schemas.microsoft.com/office/drawing/2014/main" id="{519DFACE-EC07-D4EB-5C55-F211FDDF0232}"/>
                </a:ext>
              </a:extLst>
            </p:cNvPr>
            <p:cNvGrpSpPr/>
            <p:nvPr/>
          </p:nvGrpSpPr>
          <p:grpSpPr>
            <a:xfrm>
              <a:off x="3836195" y="692697"/>
              <a:ext cx="1489735" cy="1745919"/>
              <a:chOff x="3491879" y="1971113"/>
              <a:chExt cx="3516738" cy="4121499"/>
            </a:xfrm>
          </p:grpSpPr>
          <p:grpSp>
            <p:nvGrpSpPr>
              <p:cNvPr id="48" name="Groupe 47">
                <a:extLst>
                  <a:ext uri="{FF2B5EF4-FFF2-40B4-BE49-F238E27FC236}">
                    <a16:creationId xmlns:a16="http://schemas.microsoft.com/office/drawing/2014/main" id="{47AC18EE-5654-8B2F-3C09-35D54F153ECB}"/>
                  </a:ext>
                </a:extLst>
              </p:cNvPr>
              <p:cNvGrpSpPr/>
              <p:nvPr/>
            </p:nvGrpSpPr>
            <p:grpSpPr>
              <a:xfrm>
                <a:off x="3491879" y="2742118"/>
                <a:ext cx="2160241" cy="3350494"/>
                <a:chOff x="3851919" y="1932330"/>
                <a:chExt cx="1440160" cy="2435003"/>
              </a:xfrm>
            </p:grpSpPr>
            <p:sp>
              <p:nvSpPr>
                <p:cNvPr id="51" name="Organigramme : Délai 50">
                  <a:extLst>
                    <a:ext uri="{FF2B5EF4-FFF2-40B4-BE49-F238E27FC236}">
                      <a16:creationId xmlns:a16="http://schemas.microsoft.com/office/drawing/2014/main" id="{C099213C-A1CB-5D25-AF50-FAE1B92D0F7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Triangle isocèle 51">
                  <a:extLst>
                    <a:ext uri="{FF2B5EF4-FFF2-40B4-BE49-F238E27FC236}">
                      <a16:creationId xmlns:a16="http://schemas.microsoft.com/office/drawing/2014/main" id="{584BC674-2838-C330-0BE3-E57B015230F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Ellipse 52">
                  <a:extLst>
                    <a:ext uri="{FF2B5EF4-FFF2-40B4-BE49-F238E27FC236}">
                      <a16:creationId xmlns:a16="http://schemas.microsoft.com/office/drawing/2014/main" id="{1D921922-7F54-5E3B-DE34-272BCCAE6DF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49" name="Forme libre 173">
                <a:extLst>
                  <a:ext uri="{FF2B5EF4-FFF2-40B4-BE49-F238E27FC236}">
                    <a16:creationId xmlns:a16="http://schemas.microsoft.com/office/drawing/2014/main" id="{3E67D2D3-EE05-F7A1-28CF-83320828C030}"/>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00A9C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Forme libre 174">
                <a:extLst>
                  <a:ext uri="{FF2B5EF4-FFF2-40B4-BE49-F238E27FC236}">
                    <a16:creationId xmlns:a16="http://schemas.microsoft.com/office/drawing/2014/main" id="{40DF198A-5D3F-60B9-B41D-643D8C890339}"/>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 name="Groupe 6">
              <a:extLst>
                <a:ext uri="{FF2B5EF4-FFF2-40B4-BE49-F238E27FC236}">
                  <a16:creationId xmlns:a16="http://schemas.microsoft.com/office/drawing/2014/main" id="{2E70ADD2-0F67-10D1-F1E6-CED9243418F6}"/>
                </a:ext>
              </a:extLst>
            </p:cNvPr>
            <p:cNvGrpSpPr/>
            <p:nvPr/>
          </p:nvGrpSpPr>
          <p:grpSpPr>
            <a:xfrm>
              <a:off x="3829586" y="1032674"/>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46" name="Image 45">
                <a:extLst>
                  <a:ext uri="{FF2B5EF4-FFF2-40B4-BE49-F238E27FC236}">
                    <a16:creationId xmlns:a16="http://schemas.microsoft.com/office/drawing/2014/main" id="{C53E16E9-5386-819F-9A19-3B95531113E8}"/>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47" name="Image 46">
                <a:extLst>
                  <a:ext uri="{FF2B5EF4-FFF2-40B4-BE49-F238E27FC236}">
                    <a16:creationId xmlns:a16="http://schemas.microsoft.com/office/drawing/2014/main" id="{6EBA56AB-3927-FD6C-9A69-1E9DC9522F28}"/>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nvGrpSpPr>
            <p:cNvPr id="8" name="Groupe 7">
              <a:extLst>
                <a:ext uri="{FF2B5EF4-FFF2-40B4-BE49-F238E27FC236}">
                  <a16:creationId xmlns:a16="http://schemas.microsoft.com/office/drawing/2014/main" id="{353E4444-F54E-15D1-7C9B-C3FAC1691BED}"/>
                </a:ext>
              </a:extLst>
            </p:cNvPr>
            <p:cNvGrpSpPr/>
            <p:nvPr/>
          </p:nvGrpSpPr>
          <p:grpSpPr>
            <a:xfrm rot="14269939">
              <a:off x="2168641" y="705476"/>
              <a:ext cx="111234" cy="1032886"/>
              <a:chOff x="755576" y="1628800"/>
              <a:chExt cx="720080" cy="4680520"/>
            </a:xfrm>
          </p:grpSpPr>
          <p:sp>
            <p:nvSpPr>
              <p:cNvPr id="39" name="Trapèze 38">
                <a:extLst>
                  <a:ext uri="{FF2B5EF4-FFF2-40B4-BE49-F238E27FC236}">
                    <a16:creationId xmlns:a16="http://schemas.microsoft.com/office/drawing/2014/main" id="{D05FC57E-D936-46ED-1B14-4E0741735BEA}"/>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Rectangle 39">
                <a:extLst>
                  <a:ext uri="{FF2B5EF4-FFF2-40B4-BE49-F238E27FC236}">
                    <a16:creationId xmlns:a16="http://schemas.microsoft.com/office/drawing/2014/main" id="{DA9BE25E-D6AB-8B49-C816-F152A60716FF}"/>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Rectangle 40">
                <a:extLst>
                  <a:ext uri="{FF2B5EF4-FFF2-40B4-BE49-F238E27FC236}">
                    <a16:creationId xmlns:a16="http://schemas.microsoft.com/office/drawing/2014/main" id="{3A3C94BC-DB8E-E3A8-84D0-29D3830C0794}"/>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Rectangle 41">
                <a:extLst>
                  <a:ext uri="{FF2B5EF4-FFF2-40B4-BE49-F238E27FC236}">
                    <a16:creationId xmlns:a16="http://schemas.microsoft.com/office/drawing/2014/main" id="{F68508F2-9263-4102-E884-0270F0507BC4}"/>
                  </a:ext>
                </a:extLst>
              </p:cNvPr>
              <p:cNvSpPr/>
              <p:nvPr/>
            </p:nvSpPr>
            <p:spPr>
              <a:xfrm>
                <a:off x="1327132"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Triangle isocèle 42">
                <a:extLst>
                  <a:ext uri="{FF2B5EF4-FFF2-40B4-BE49-F238E27FC236}">
                    <a16:creationId xmlns:a16="http://schemas.microsoft.com/office/drawing/2014/main" id="{C99B8961-069E-EBDB-C790-B183AFF53F88}"/>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Triangle isocèle 43">
                <a:extLst>
                  <a:ext uri="{FF2B5EF4-FFF2-40B4-BE49-F238E27FC236}">
                    <a16:creationId xmlns:a16="http://schemas.microsoft.com/office/drawing/2014/main" id="{7A223E92-0D96-5F12-AD08-AB78BACE0BDF}"/>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Rectangle 44">
                <a:extLst>
                  <a:ext uri="{FF2B5EF4-FFF2-40B4-BE49-F238E27FC236}">
                    <a16:creationId xmlns:a16="http://schemas.microsoft.com/office/drawing/2014/main" id="{3304B799-A4E7-7A62-976C-2891281C6105}"/>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9" name="Groupe 8">
              <a:extLst>
                <a:ext uri="{FF2B5EF4-FFF2-40B4-BE49-F238E27FC236}">
                  <a16:creationId xmlns:a16="http://schemas.microsoft.com/office/drawing/2014/main" id="{D3CF0C20-DC9C-C66F-AE7E-C7969C0B97F5}"/>
                </a:ext>
              </a:extLst>
            </p:cNvPr>
            <p:cNvGrpSpPr/>
            <p:nvPr/>
          </p:nvGrpSpPr>
          <p:grpSpPr>
            <a:xfrm rot="1467014" flipH="1">
              <a:off x="4886287" y="1105609"/>
              <a:ext cx="959873" cy="664739"/>
              <a:chOff x="1567029" y="2099712"/>
              <a:chExt cx="5704142" cy="3950278"/>
            </a:xfrm>
          </p:grpSpPr>
          <p:sp>
            <p:nvSpPr>
              <p:cNvPr id="30" name="Forme libre 154">
                <a:extLst>
                  <a:ext uri="{FF2B5EF4-FFF2-40B4-BE49-F238E27FC236}">
                    <a16:creationId xmlns:a16="http://schemas.microsoft.com/office/drawing/2014/main" id="{0D14B92A-CA12-B0EE-68F7-D224549AC2CD}"/>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Arc 30">
                <a:extLst>
                  <a:ext uri="{FF2B5EF4-FFF2-40B4-BE49-F238E27FC236}">
                    <a16:creationId xmlns:a16="http://schemas.microsoft.com/office/drawing/2014/main" id="{36FD8C29-DDD9-7AA9-3BE2-783E728A482A}"/>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2" name="Arc 31">
                <a:extLst>
                  <a:ext uri="{FF2B5EF4-FFF2-40B4-BE49-F238E27FC236}">
                    <a16:creationId xmlns:a16="http://schemas.microsoft.com/office/drawing/2014/main" id="{6336C727-9646-F56A-BA76-436F2840F82D}"/>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33" name="Connecteur droit 32">
                <a:extLst>
                  <a:ext uri="{FF2B5EF4-FFF2-40B4-BE49-F238E27FC236}">
                    <a16:creationId xmlns:a16="http://schemas.microsoft.com/office/drawing/2014/main" id="{08DB1D02-56AE-C66A-F902-523CAFACBF92}"/>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114C9099-116E-DE0D-9011-FB6216AADEB6}"/>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Ellipse 34">
                <a:extLst>
                  <a:ext uri="{FF2B5EF4-FFF2-40B4-BE49-F238E27FC236}">
                    <a16:creationId xmlns:a16="http://schemas.microsoft.com/office/drawing/2014/main" id="{DD082479-2171-DEC7-1E96-DE3565D054AF}"/>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Ellipse 35">
                <a:extLst>
                  <a:ext uri="{FF2B5EF4-FFF2-40B4-BE49-F238E27FC236}">
                    <a16:creationId xmlns:a16="http://schemas.microsoft.com/office/drawing/2014/main" id="{BAFD80FD-9825-5E72-78EC-D4D89FCE25D3}"/>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Rectangle à coins arrondis 161">
                <a:extLst>
                  <a:ext uri="{FF2B5EF4-FFF2-40B4-BE49-F238E27FC236}">
                    <a16:creationId xmlns:a16="http://schemas.microsoft.com/office/drawing/2014/main" id="{76CC9E23-14B7-2F48-2619-094A99F740EB}"/>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Ellipse 37">
                <a:extLst>
                  <a:ext uri="{FF2B5EF4-FFF2-40B4-BE49-F238E27FC236}">
                    <a16:creationId xmlns:a16="http://schemas.microsoft.com/office/drawing/2014/main" id="{0A6EC264-24DA-68AC-4ABB-DA383963E27B}"/>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0" name="Groupe 9">
              <a:extLst>
                <a:ext uri="{FF2B5EF4-FFF2-40B4-BE49-F238E27FC236}">
                  <a16:creationId xmlns:a16="http://schemas.microsoft.com/office/drawing/2014/main" id="{376709F8-7251-CD2B-E485-AD350BAA55D2}"/>
                </a:ext>
              </a:extLst>
            </p:cNvPr>
            <p:cNvGrpSpPr/>
            <p:nvPr/>
          </p:nvGrpSpPr>
          <p:grpSpPr>
            <a:xfrm>
              <a:off x="6903596" y="690215"/>
              <a:ext cx="1489795" cy="1746059"/>
              <a:chOff x="760130" y="2348880"/>
              <a:chExt cx="1489795" cy="1746059"/>
            </a:xfrm>
          </p:grpSpPr>
          <p:grpSp>
            <p:nvGrpSpPr>
              <p:cNvPr id="20" name="Groupe 19">
                <a:extLst>
                  <a:ext uri="{FF2B5EF4-FFF2-40B4-BE49-F238E27FC236}">
                    <a16:creationId xmlns:a16="http://schemas.microsoft.com/office/drawing/2014/main" id="{CE4984A8-6335-F733-D264-4EE6A84AECCC}"/>
                  </a:ext>
                </a:extLst>
              </p:cNvPr>
              <p:cNvGrpSpPr/>
              <p:nvPr/>
            </p:nvGrpSpPr>
            <p:grpSpPr>
              <a:xfrm>
                <a:off x="760190" y="2348880"/>
                <a:ext cx="1489735" cy="1745919"/>
                <a:chOff x="3491879" y="1971113"/>
                <a:chExt cx="3516738" cy="4121499"/>
              </a:xfrm>
            </p:grpSpPr>
            <p:grpSp>
              <p:nvGrpSpPr>
                <p:cNvPr id="24" name="Groupe 23">
                  <a:extLst>
                    <a:ext uri="{FF2B5EF4-FFF2-40B4-BE49-F238E27FC236}">
                      <a16:creationId xmlns:a16="http://schemas.microsoft.com/office/drawing/2014/main" id="{BCDB8752-2FBD-9DA0-EC91-8A0DF1480B9A}"/>
                    </a:ext>
                  </a:extLst>
                </p:cNvPr>
                <p:cNvGrpSpPr/>
                <p:nvPr/>
              </p:nvGrpSpPr>
              <p:grpSpPr>
                <a:xfrm>
                  <a:off x="3491879" y="2742118"/>
                  <a:ext cx="2160241" cy="3350494"/>
                  <a:chOff x="3851919" y="1932330"/>
                  <a:chExt cx="1440160" cy="2435003"/>
                </a:xfrm>
              </p:grpSpPr>
              <p:sp>
                <p:nvSpPr>
                  <p:cNvPr id="27" name="Organigramme : Délai 26">
                    <a:extLst>
                      <a:ext uri="{FF2B5EF4-FFF2-40B4-BE49-F238E27FC236}">
                        <a16:creationId xmlns:a16="http://schemas.microsoft.com/office/drawing/2014/main" id="{8A374CCE-96D7-1C01-CA10-F146368C9CF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Triangle isocèle 27">
                    <a:extLst>
                      <a:ext uri="{FF2B5EF4-FFF2-40B4-BE49-F238E27FC236}">
                        <a16:creationId xmlns:a16="http://schemas.microsoft.com/office/drawing/2014/main" id="{3A81CC9B-06E0-4F27-8074-3C30C847A9E1}"/>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Ellipse 28">
                    <a:extLst>
                      <a:ext uri="{FF2B5EF4-FFF2-40B4-BE49-F238E27FC236}">
                        <a16:creationId xmlns:a16="http://schemas.microsoft.com/office/drawing/2014/main" id="{8CD8D9D6-A267-87B3-2B5A-0B80E002AB8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5" name="Forme libre 149">
                  <a:extLst>
                    <a:ext uri="{FF2B5EF4-FFF2-40B4-BE49-F238E27FC236}">
                      <a16:creationId xmlns:a16="http://schemas.microsoft.com/office/drawing/2014/main" id="{891F3D93-1F88-F265-B6BE-4C57F298527A}"/>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Forme libre 150">
                  <a:extLst>
                    <a:ext uri="{FF2B5EF4-FFF2-40B4-BE49-F238E27FC236}">
                      <a16:creationId xmlns:a16="http://schemas.microsoft.com/office/drawing/2014/main" id="{05E09190-EAB7-084E-E77F-1F62733533F8}"/>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1" name="Groupe 20">
                <a:extLst>
                  <a:ext uri="{FF2B5EF4-FFF2-40B4-BE49-F238E27FC236}">
                    <a16:creationId xmlns:a16="http://schemas.microsoft.com/office/drawing/2014/main" id="{AB9229F2-C133-1CA2-2A18-01FED31859DA}"/>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22" name="Image 21">
                  <a:extLst>
                    <a:ext uri="{FF2B5EF4-FFF2-40B4-BE49-F238E27FC236}">
                      <a16:creationId xmlns:a16="http://schemas.microsoft.com/office/drawing/2014/main" id="{6C9D4B76-2800-AACC-BDA6-42BDEB912AB4}"/>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23" name="Image 22">
                  <a:extLst>
                    <a:ext uri="{FF2B5EF4-FFF2-40B4-BE49-F238E27FC236}">
                      <a16:creationId xmlns:a16="http://schemas.microsoft.com/office/drawing/2014/main" id="{685FB3FD-C7C4-95DB-A8B2-7B08628C025B}"/>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11" name="Groupe 10">
              <a:extLst>
                <a:ext uri="{FF2B5EF4-FFF2-40B4-BE49-F238E27FC236}">
                  <a16:creationId xmlns:a16="http://schemas.microsoft.com/office/drawing/2014/main" id="{EFF09A39-2E1E-FFCC-4FA5-D2472458B34B}"/>
                </a:ext>
              </a:extLst>
            </p:cNvPr>
            <p:cNvGrpSpPr/>
            <p:nvPr/>
          </p:nvGrpSpPr>
          <p:grpSpPr>
            <a:xfrm>
              <a:off x="7752292" y="926114"/>
              <a:ext cx="936456" cy="797112"/>
              <a:chOff x="2050776" y="1628798"/>
              <a:chExt cx="5329536" cy="4536504"/>
            </a:xfrm>
          </p:grpSpPr>
          <p:sp>
            <p:nvSpPr>
              <p:cNvPr id="12" name="Forme libre 136">
                <a:extLst>
                  <a:ext uri="{FF2B5EF4-FFF2-40B4-BE49-F238E27FC236}">
                    <a16:creationId xmlns:a16="http://schemas.microsoft.com/office/drawing/2014/main" id="{918F6BC5-1CF0-3805-78E9-5EDB4B010160}"/>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e 12">
                <a:extLst>
                  <a:ext uri="{FF2B5EF4-FFF2-40B4-BE49-F238E27FC236}">
                    <a16:creationId xmlns:a16="http://schemas.microsoft.com/office/drawing/2014/main" id="{89483897-6C73-5E62-F0D5-89FB5CF5BF46}"/>
                  </a:ext>
                </a:extLst>
              </p:cNvPr>
              <p:cNvGrpSpPr/>
              <p:nvPr/>
            </p:nvGrpSpPr>
            <p:grpSpPr>
              <a:xfrm>
                <a:off x="2050776" y="1671298"/>
                <a:ext cx="5329536" cy="2693806"/>
                <a:chOff x="2050776" y="1671298"/>
                <a:chExt cx="5329536" cy="2693806"/>
              </a:xfrm>
            </p:grpSpPr>
            <p:sp>
              <p:nvSpPr>
                <p:cNvPr id="14" name="Organigramme : Extraire 13">
                  <a:extLst>
                    <a:ext uri="{FF2B5EF4-FFF2-40B4-BE49-F238E27FC236}">
                      <a16:creationId xmlns:a16="http://schemas.microsoft.com/office/drawing/2014/main" id="{075BB7BF-7203-5E68-AFC8-1370602F6D4F}"/>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Organigramme : Extraire 14">
                  <a:extLst>
                    <a:ext uri="{FF2B5EF4-FFF2-40B4-BE49-F238E27FC236}">
                      <a16:creationId xmlns:a16="http://schemas.microsoft.com/office/drawing/2014/main" id="{7A11B819-867C-7CB7-BB7C-270E24C6F9BD}"/>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Forme libre 140">
                  <a:extLst>
                    <a:ext uri="{FF2B5EF4-FFF2-40B4-BE49-F238E27FC236}">
                      <a16:creationId xmlns:a16="http://schemas.microsoft.com/office/drawing/2014/main" id="{ADEFCE49-8E25-2E2A-2E70-13837674928A}"/>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Ellipse 16">
                  <a:extLst>
                    <a:ext uri="{FF2B5EF4-FFF2-40B4-BE49-F238E27FC236}">
                      <a16:creationId xmlns:a16="http://schemas.microsoft.com/office/drawing/2014/main" id="{68CFA978-137E-F00E-3A5D-2635C9D0794A}"/>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Ellipse 17">
                  <a:extLst>
                    <a:ext uri="{FF2B5EF4-FFF2-40B4-BE49-F238E27FC236}">
                      <a16:creationId xmlns:a16="http://schemas.microsoft.com/office/drawing/2014/main" id="{068E30B1-5883-3E24-C30C-79B24E84AF78}"/>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Forme libre 143">
                  <a:extLst>
                    <a:ext uri="{FF2B5EF4-FFF2-40B4-BE49-F238E27FC236}">
                      <a16:creationId xmlns:a16="http://schemas.microsoft.com/office/drawing/2014/main" id="{88EA2570-E72E-1284-6FB4-4CAF545466D4}"/>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grpSp>
        <p:nvGrpSpPr>
          <p:cNvPr id="64" name="Groupe 63">
            <a:extLst>
              <a:ext uri="{FF2B5EF4-FFF2-40B4-BE49-F238E27FC236}">
                <a16:creationId xmlns:a16="http://schemas.microsoft.com/office/drawing/2014/main" id="{D34F2394-458A-1BF1-0621-282C12D3E358}"/>
              </a:ext>
            </a:extLst>
          </p:cNvPr>
          <p:cNvGrpSpPr/>
          <p:nvPr>
            <p:custDataLst>
              <p:tags r:id="rId2"/>
            </p:custDataLst>
          </p:nvPr>
        </p:nvGrpSpPr>
        <p:grpSpPr>
          <a:xfrm>
            <a:off x="4620078" y="1753411"/>
            <a:ext cx="3420378" cy="762301"/>
            <a:chOff x="755576" y="690215"/>
            <a:chExt cx="7933172" cy="1768067"/>
          </a:xfrm>
        </p:grpSpPr>
        <p:grpSp>
          <p:nvGrpSpPr>
            <p:cNvPr id="65" name="Groupe 64">
              <a:extLst>
                <a:ext uri="{FF2B5EF4-FFF2-40B4-BE49-F238E27FC236}">
                  <a16:creationId xmlns:a16="http://schemas.microsoft.com/office/drawing/2014/main" id="{6AEFE542-77EE-4798-140E-BECE54ACB073}"/>
                </a:ext>
              </a:extLst>
            </p:cNvPr>
            <p:cNvGrpSpPr/>
            <p:nvPr/>
          </p:nvGrpSpPr>
          <p:grpSpPr>
            <a:xfrm>
              <a:off x="755576" y="692697"/>
              <a:ext cx="1489796" cy="1746058"/>
              <a:chOff x="760130" y="2348880"/>
              <a:chExt cx="1489795" cy="1746059"/>
            </a:xfrm>
          </p:grpSpPr>
          <p:grpSp>
            <p:nvGrpSpPr>
              <p:cNvPr id="114" name="Groupe 113">
                <a:extLst>
                  <a:ext uri="{FF2B5EF4-FFF2-40B4-BE49-F238E27FC236}">
                    <a16:creationId xmlns:a16="http://schemas.microsoft.com/office/drawing/2014/main" id="{9DBA27FD-EFB8-D58C-13FD-D4FEB62C2339}"/>
                  </a:ext>
                </a:extLst>
              </p:cNvPr>
              <p:cNvGrpSpPr/>
              <p:nvPr/>
            </p:nvGrpSpPr>
            <p:grpSpPr>
              <a:xfrm>
                <a:off x="760190" y="2348880"/>
                <a:ext cx="1489735" cy="1745919"/>
                <a:chOff x="3491879" y="1971113"/>
                <a:chExt cx="3516738" cy="4121499"/>
              </a:xfrm>
            </p:grpSpPr>
            <p:grpSp>
              <p:nvGrpSpPr>
                <p:cNvPr id="118" name="Groupe 117">
                  <a:extLst>
                    <a:ext uri="{FF2B5EF4-FFF2-40B4-BE49-F238E27FC236}">
                      <a16:creationId xmlns:a16="http://schemas.microsoft.com/office/drawing/2014/main" id="{98659AE8-C7FB-DBBC-12CB-2AF413842F37}"/>
                    </a:ext>
                  </a:extLst>
                </p:cNvPr>
                <p:cNvGrpSpPr/>
                <p:nvPr/>
              </p:nvGrpSpPr>
              <p:grpSpPr>
                <a:xfrm>
                  <a:off x="3491879" y="2742118"/>
                  <a:ext cx="2160241" cy="3350494"/>
                  <a:chOff x="3851919" y="1932330"/>
                  <a:chExt cx="1440160" cy="2435003"/>
                </a:xfrm>
              </p:grpSpPr>
              <p:sp>
                <p:nvSpPr>
                  <p:cNvPr id="121" name="Organigramme : Délai 120">
                    <a:extLst>
                      <a:ext uri="{FF2B5EF4-FFF2-40B4-BE49-F238E27FC236}">
                        <a16:creationId xmlns:a16="http://schemas.microsoft.com/office/drawing/2014/main" id="{530AADA9-E4A2-4A6B-B24E-B579018354B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2" name="Triangle isocèle 121">
                    <a:extLst>
                      <a:ext uri="{FF2B5EF4-FFF2-40B4-BE49-F238E27FC236}">
                        <a16:creationId xmlns:a16="http://schemas.microsoft.com/office/drawing/2014/main" id="{C0E07B25-97B8-5BC1-ADDF-87193C23185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3" name="Ellipse 122">
                    <a:extLst>
                      <a:ext uri="{FF2B5EF4-FFF2-40B4-BE49-F238E27FC236}">
                        <a16:creationId xmlns:a16="http://schemas.microsoft.com/office/drawing/2014/main" id="{F6565EC6-CE9E-58AD-B35B-D9FED37C0AB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19" name="Forme libre 243">
                  <a:extLst>
                    <a:ext uri="{FF2B5EF4-FFF2-40B4-BE49-F238E27FC236}">
                      <a16:creationId xmlns:a16="http://schemas.microsoft.com/office/drawing/2014/main" id="{33E98642-C036-0CAB-CF61-ABC677954418}"/>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0" name="Forme libre 244">
                  <a:extLst>
                    <a:ext uri="{FF2B5EF4-FFF2-40B4-BE49-F238E27FC236}">
                      <a16:creationId xmlns:a16="http://schemas.microsoft.com/office/drawing/2014/main" id="{91AD7AB7-39CE-86D0-008C-6FB70F526802}"/>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15" name="Groupe 114">
                <a:extLst>
                  <a:ext uri="{FF2B5EF4-FFF2-40B4-BE49-F238E27FC236}">
                    <a16:creationId xmlns:a16="http://schemas.microsoft.com/office/drawing/2014/main" id="{CBD26B19-1CA0-4820-8D61-0046F334C6EF}"/>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116" name="Image 115">
                  <a:extLst>
                    <a:ext uri="{FF2B5EF4-FFF2-40B4-BE49-F238E27FC236}">
                      <a16:creationId xmlns:a16="http://schemas.microsoft.com/office/drawing/2014/main" id="{EDDC0EA5-C31A-E420-CBCB-3416C59218C7}"/>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117" name="Image 116">
                  <a:extLst>
                    <a:ext uri="{FF2B5EF4-FFF2-40B4-BE49-F238E27FC236}">
                      <a16:creationId xmlns:a16="http://schemas.microsoft.com/office/drawing/2014/main" id="{E154BA31-DAEC-D156-454E-717CCF0C130A}"/>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66" name="Groupe 65">
              <a:extLst>
                <a:ext uri="{FF2B5EF4-FFF2-40B4-BE49-F238E27FC236}">
                  <a16:creationId xmlns:a16="http://schemas.microsoft.com/office/drawing/2014/main" id="{4CBA5209-4D59-BE70-85F0-7A3583AB1981}"/>
                </a:ext>
              </a:extLst>
            </p:cNvPr>
            <p:cNvGrpSpPr/>
            <p:nvPr/>
          </p:nvGrpSpPr>
          <p:grpSpPr>
            <a:xfrm>
              <a:off x="3836197" y="692697"/>
              <a:ext cx="1489736" cy="1745919"/>
              <a:chOff x="3491879" y="1971113"/>
              <a:chExt cx="3516738" cy="4121499"/>
            </a:xfrm>
          </p:grpSpPr>
          <p:grpSp>
            <p:nvGrpSpPr>
              <p:cNvPr id="108" name="Groupe 107">
                <a:extLst>
                  <a:ext uri="{FF2B5EF4-FFF2-40B4-BE49-F238E27FC236}">
                    <a16:creationId xmlns:a16="http://schemas.microsoft.com/office/drawing/2014/main" id="{36F787FA-46C5-0880-AECF-B5E95A9A7458}"/>
                  </a:ext>
                </a:extLst>
              </p:cNvPr>
              <p:cNvGrpSpPr/>
              <p:nvPr/>
            </p:nvGrpSpPr>
            <p:grpSpPr>
              <a:xfrm>
                <a:off x="3491879" y="2742118"/>
                <a:ext cx="2160241" cy="3350494"/>
                <a:chOff x="3851919" y="1932330"/>
                <a:chExt cx="1440160" cy="2435003"/>
              </a:xfrm>
            </p:grpSpPr>
            <p:sp>
              <p:nvSpPr>
                <p:cNvPr id="111" name="Organigramme : Délai 110">
                  <a:extLst>
                    <a:ext uri="{FF2B5EF4-FFF2-40B4-BE49-F238E27FC236}">
                      <a16:creationId xmlns:a16="http://schemas.microsoft.com/office/drawing/2014/main" id="{D38167A1-6919-B672-A595-FAA3F1E62DA4}"/>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2" name="Triangle isocèle 111">
                  <a:extLst>
                    <a:ext uri="{FF2B5EF4-FFF2-40B4-BE49-F238E27FC236}">
                      <a16:creationId xmlns:a16="http://schemas.microsoft.com/office/drawing/2014/main" id="{E839D0E9-CA1E-7F28-5642-1DB20E726ED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3" name="Ellipse 112">
                  <a:extLst>
                    <a:ext uri="{FF2B5EF4-FFF2-40B4-BE49-F238E27FC236}">
                      <a16:creationId xmlns:a16="http://schemas.microsoft.com/office/drawing/2014/main" id="{3FAA26D0-A1E4-DB4C-7B5D-E434FB4D5A9D}"/>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09" name="Forme libre 233">
                <a:extLst>
                  <a:ext uri="{FF2B5EF4-FFF2-40B4-BE49-F238E27FC236}">
                    <a16:creationId xmlns:a16="http://schemas.microsoft.com/office/drawing/2014/main" id="{9F3C80F9-79D7-71E2-7AFC-91B7BACA88C6}"/>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00A9C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0" name="Forme libre 234">
                <a:extLst>
                  <a:ext uri="{FF2B5EF4-FFF2-40B4-BE49-F238E27FC236}">
                    <a16:creationId xmlns:a16="http://schemas.microsoft.com/office/drawing/2014/main" id="{09C70A17-5AD0-76F9-83C3-8487B9887143}"/>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67" name="Groupe 66">
              <a:extLst>
                <a:ext uri="{FF2B5EF4-FFF2-40B4-BE49-F238E27FC236}">
                  <a16:creationId xmlns:a16="http://schemas.microsoft.com/office/drawing/2014/main" id="{BAAB96FA-2CB7-4504-2729-CD7400F71FBA}"/>
                </a:ext>
              </a:extLst>
            </p:cNvPr>
            <p:cNvGrpSpPr/>
            <p:nvPr/>
          </p:nvGrpSpPr>
          <p:grpSpPr>
            <a:xfrm>
              <a:off x="3829589" y="1032674"/>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106" name="Image 105">
                <a:extLst>
                  <a:ext uri="{FF2B5EF4-FFF2-40B4-BE49-F238E27FC236}">
                    <a16:creationId xmlns:a16="http://schemas.microsoft.com/office/drawing/2014/main" id="{327F4868-ACD1-C0F4-D2C8-49113F48C7EE}"/>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107" name="Image 106">
                <a:extLst>
                  <a:ext uri="{FF2B5EF4-FFF2-40B4-BE49-F238E27FC236}">
                    <a16:creationId xmlns:a16="http://schemas.microsoft.com/office/drawing/2014/main" id="{32902731-C53C-CF3A-3828-A12CB8501A5C}"/>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nvGrpSpPr>
            <p:cNvPr id="68" name="Groupe 67">
              <a:extLst>
                <a:ext uri="{FF2B5EF4-FFF2-40B4-BE49-F238E27FC236}">
                  <a16:creationId xmlns:a16="http://schemas.microsoft.com/office/drawing/2014/main" id="{20E66150-2254-C1EC-9CA4-0C58B3B8739A}"/>
                </a:ext>
              </a:extLst>
            </p:cNvPr>
            <p:cNvGrpSpPr/>
            <p:nvPr/>
          </p:nvGrpSpPr>
          <p:grpSpPr>
            <a:xfrm rot="14269939">
              <a:off x="2168643" y="705476"/>
              <a:ext cx="111233" cy="1032887"/>
              <a:chOff x="755576" y="1628800"/>
              <a:chExt cx="720080" cy="4680520"/>
            </a:xfrm>
          </p:grpSpPr>
          <p:sp>
            <p:nvSpPr>
              <p:cNvPr id="99" name="Trapèze 98">
                <a:extLst>
                  <a:ext uri="{FF2B5EF4-FFF2-40B4-BE49-F238E27FC236}">
                    <a16:creationId xmlns:a16="http://schemas.microsoft.com/office/drawing/2014/main" id="{2D5EA8B4-973A-2215-D659-ABE13DD9B206}"/>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0" name="Rectangle 99">
                <a:extLst>
                  <a:ext uri="{FF2B5EF4-FFF2-40B4-BE49-F238E27FC236}">
                    <a16:creationId xmlns:a16="http://schemas.microsoft.com/office/drawing/2014/main" id="{C2AF9CD6-B576-C74C-82C5-2B3AE980BAFA}"/>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1" name="Rectangle 100">
                <a:extLst>
                  <a:ext uri="{FF2B5EF4-FFF2-40B4-BE49-F238E27FC236}">
                    <a16:creationId xmlns:a16="http://schemas.microsoft.com/office/drawing/2014/main" id="{50C961C5-6C78-F8A3-C08F-FE9A62D9ED3B}"/>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2" name="Rectangle 101">
                <a:extLst>
                  <a:ext uri="{FF2B5EF4-FFF2-40B4-BE49-F238E27FC236}">
                    <a16:creationId xmlns:a16="http://schemas.microsoft.com/office/drawing/2014/main" id="{9C733AB0-7C01-DB7F-FE6E-4F18DE648425}"/>
                  </a:ext>
                </a:extLst>
              </p:cNvPr>
              <p:cNvSpPr/>
              <p:nvPr/>
            </p:nvSpPr>
            <p:spPr>
              <a:xfrm>
                <a:off x="1327132"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3" name="Triangle isocèle 102">
                <a:extLst>
                  <a:ext uri="{FF2B5EF4-FFF2-40B4-BE49-F238E27FC236}">
                    <a16:creationId xmlns:a16="http://schemas.microsoft.com/office/drawing/2014/main" id="{E76D25E0-850B-ACA3-FC84-CA91C2A8E7C8}"/>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4" name="Triangle isocèle 103">
                <a:extLst>
                  <a:ext uri="{FF2B5EF4-FFF2-40B4-BE49-F238E27FC236}">
                    <a16:creationId xmlns:a16="http://schemas.microsoft.com/office/drawing/2014/main" id="{3513BD0C-FCE8-50A0-4688-3A381C636971}"/>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5" name="Rectangle 104">
                <a:extLst>
                  <a:ext uri="{FF2B5EF4-FFF2-40B4-BE49-F238E27FC236}">
                    <a16:creationId xmlns:a16="http://schemas.microsoft.com/office/drawing/2014/main" id="{60A81CA0-9034-DC58-7894-17719445346B}"/>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69" name="Groupe 68">
              <a:extLst>
                <a:ext uri="{FF2B5EF4-FFF2-40B4-BE49-F238E27FC236}">
                  <a16:creationId xmlns:a16="http://schemas.microsoft.com/office/drawing/2014/main" id="{92A85B21-E5A6-A7E2-9097-9D6E8A6E41DF}"/>
                </a:ext>
              </a:extLst>
            </p:cNvPr>
            <p:cNvGrpSpPr/>
            <p:nvPr/>
          </p:nvGrpSpPr>
          <p:grpSpPr>
            <a:xfrm rot="1467014" flipH="1">
              <a:off x="4886289" y="1105609"/>
              <a:ext cx="959873" cy="664739"/>
              <a:chOff x="1567029" y="2099712"/>
              <a:chExt cx="5704142" cy="3950278"/>
            </a:xfrm>
          </p:grpSpPr>
          <p:sp>
            <p:nvSpPr>
              <p:cNvPr id="90" name="Forme libre 214">
                <a:extLst>
                  <a:ext uri="{FF2B5EF4-FFF2-40B4-BE49-F238E27FC236}">
                    <a16:creationId xmlns:a16="http://schemas.microsoft.com/office/drawing/2014/main" id="{D1586867-77F2-DEC7-A4CE-93B65F8E12DB}"/>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1" name="Arc 90">
                <a:extLst>
                  <a:ext uri="{FF2B5EF4-FFF2-40B4-BE49-F238E27FC236}">
                    <a16:creationId xmlns:a16="http://schemas.microsoft.com/office/drawing/2014/main" id="{6E0B41F1-5CA0-02D7-72DE-1F6F81CDAF7E}"/>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92" name="Arc 91">
                <a:extLst>
                  <a:ext uri="{FF2B5EF4-FFF2-40B4-BE49-F238E27FC236}">
                    <a16:creationId xmlns:a16="http://schemas.microsoft.com/office/drawing/2014/main" id="{0B70717A-E35D-38FC-5936-22BD8C58AA24}"/>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93" name="Connecteur droit 92">
                <a:extLst>
                  <a:ext uri="{FF2B5EF4-FFF2-40B4-BE49-F238E27FC236}">
                    <a16:creationId xmlns:a16="http://schemas.microsoft.com/office/drawing/2014/main" id="{2DBA8E50-82B5-D585-8D96-4D39AC132FCC}"/>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94" name="Ellipse 93">
                <a:extLst>
                  <a:ext uri="{FF2B5EF4-FFF2-40B4-BE49-F238E27FC236}">
                    <a16:creationId xmlns:a16="http://schemas.microsoft.com/office/drawing/2014/main" id="{AB6F2334-78CE-D099-7619-CDF94503A933}"/>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5" name="Ellipse 94">
                <a:extLst>
                  <a:ext uri="{FF2B5EF4-FFF2-40B4-BE49-F238E27FC236}">
                    <a16:creationId xmlns:a16="http://schemas.microsoft.com/office/drawing/2014/main" id="{9A58C0B9-C416-18F8-24DB-7D583B620A69}"/>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6" name="Ellipse 95">
                <a:extLst>
                  <a:ext uri="{FF2B5EF4-FFF2-40B4-BE49-F238E27FC236}">
                    <a16:creationId xmlns:a16="http://schemas.microsoft.com/office/drawing/2014/main" id="{3E725317-F481-3250-7761-1BC30FB2FBED}"/>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7" name="Rectangle à coins arrondis 221">
                <a:extLst>
                  <a:ext uri="{FF2B5EF4-FFF2-40B4-BE49-F238E27FC236}">
                    <a16:creationId xmlns:a16="http://schemas.microsoft.com/office/drawing/2014/main" id="{D2105130-5359-53CF-E2DC-EF6899276DF5}"/>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8" name="Ellipse 97">
                <a:extLst>
                  <a:ext uri="{FF2B5EF4-FFF2-40B4-BE49-F238E27FC236}">
                    <a16:creationId xmlns:a16="http://schemas.microsoft.com/office/drawing/2014/main" id="{78EC516E-3884-4A3D-1235-7C2CFD9867C0}"/>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0" name="Groupe 69">
              <a:extLst>
                <a:ext uri="{FF2B5EF4-FFF2-40B4-BE49-F238E27FC236}">
                  <a16:creationId xmlns:a16="http://schemas.microsoft.com/office/drawing/2014/main" id="{19B5CB14-1F6C-7C5A-4009-61D6A3D4F9FC}"/>
                </a:ext>
              </a:extLst>
            </p:cNvPr>
            <p:cNvGrpSpPr/>
            <p:nvPr/>
          </p:nvGrpSpPr>
          <p:grpSpPr>
            <a:xfrm>
              <a:off x="6903599" y="690215"/>
              <a:ext cx="1489796" cy="1746058"/>
              <a:chOff x="760130" y="2348880"/>
              <a:chExt cx="1489795" cy="1746059"/>
            </a:xfrm>
          </p:grpSpPr>
          <p:grpSp>
            <p:nvGrpSpPr>
              <p:cNvPr id="80" name="Groupe 79">
                <a:extLst>
                  <a:ext uri="{FF2B5EF4-FFF2-40B4-BE49-F238E27FC236}">
                    <a16:creationId xmlns:a16="http://schemas.microsoft.com/office/drawing/2014/main" id="{9859209C-9C57-074A-0367-CB1EB0652740}"/>
                  </a:ext>
                </a:extLst>
              </p:cNvPr>
              <p:cNvGrpSpPr/>
              <p:nvPr/>
            </p:nvGrpSpPr>
            <p:grpSpPr>
              <a:xfrm>
                <a:off x="760190" y="2348880"/>
                <a:ext cx="1489735" cy="1745919"/>
                <a:chOff x="3491879" y="1971113"/>
                <a:chExt cx="3516738" cy="4121499"/>
              </a:xfrm>
            </p:grpSpPr>
            <p:grpSp>
              <p:nvGrpSpPr>
                <p:cNvPr id="84" name="Groupe 83">
                  <a:extLst>
                    <a:ext uri="{FF2B5EF4-FFF2-40B4-BE49-F238E27FC236}">
                      <a16:creationId xmlns:a16="http://schemas.microsoft.com/office/drawing/2014/main" id="{0195FCFF-B2D1-F527-E87A-E4E15BB54896}"/>
                    </a:ext>
                  </a:extLst>
                </p:cNvPr>
                <p:cNvGrpSpPr/>
                <p:nvPr/>
              </p:nvGrpSpPr>
              <p:grpSpPr>
                <a:xfrm>
                  <a:off x="3491879" y="2742118"/>
                  <a:ext cx="2160241" cy="3350494"/>
                  <a:chOff x="3851919" y="1932330"/>
                  <a:chExt cx="1440160" cy="2435003"/>
                </a:xfrm>
              </p:grpSpPr>
              <p:sp>
                <p:nvSpPr>
                  <p:cNvPr id="87" name="Organigramme : Délai 86">
                    <a:extLst>
                      <a:ext uri="{FF2B5EF4-FFF2-40B4-BE49-F238E27FC236}">
                        <a16:creationId xmlns:a16="http://schemas.microsoft.com/office/drawing/2014/main" id="{BC5AC09D-6F8F-F8F9-8180-2672ED4B4D1A}"/>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8" name="Triangle isocèle 87">
                    <a:extLst>
                      <a:ext uri="{FF2B5EF4-FFF2-40B4-BE49-F238E27FC236}">
                        <a16:creationId xmlns:a16="http://schemas.microsoft.com/office/drawing/2014/main" id="{9B85A51F-B2D0-E13B-384F-684A28256806}"/>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9" name="Ellipse 88">
                    <a:extLst>
                      <a:ext uri="{FF2B5EF4-FFF2-40B4-BE49-F238E27FC236}">
                        <a16:creationId xmlns:a16="http://schemas.microsoft.com/office/drawing/2014/main" id="{5B2F36CA-FA3B-08D5-23C7-3732204D7E3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85" name="Forme libre 209">
                  <a:extLst>
                    <a:ext uri="{FF2B5EF4-FFF2-40B4-BE49-F238E27FC236}">
                      <a16:creationId xmlns:a16="http://schemas.microsoft.com/office/drawing/2014/main" id="{B72237BC-5DF3-AF90-93B5-BF4D29A4A852}"/>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6" name="Forme libre 210">
                  <a:extLst>
                    <a:ext uri="{FF2B5EF4-FFF2-40B4-BE49-F238E27FC236}">
                      <a16:creationId xmlns:a16="http://schemas.microsoft.com/office/drawing/2014/main" id="{56573683-486E-E101-A19C-9CCD801F8121}"/>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81" name="Groupe 80">
                <a:extLst>
                  <a:ext uri="{FF2B5EF4-FFF2-40B4-BE49-F238E27FC236}">
                    <a16:creationId xmlns:a16="http://schemas.microsoft.com/office/drawing/2014/main" id="{3347F63B-98EF-7314-35CE-8566D4F3F709}"/>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82" name="Image 81">
                  <a:extLst>
                    <a:ext uri="{FF2B5EF4-FFF2-40B4-BE49-F238E27FC236}">
                      <a16:creationId xmlns:a16="http://schemas.microsoft.com/office/drawing/2014/main" id="{A7C2D0FB-E46A-4D1E-B0BB-CAF5588FC140}"/>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83" name="Image 82">
                  <a:extLst>
                    <a:ext uri="{FF2B5EF4-FFF2-40B4-BE49-F238E27FC236}">
                      <a16:creationId xmlns:a16="http://schemas.microsoft.com/office/drawing/2014/main" id="{A9A73C23-43C9-C6FA-B4A9-3F42AEC9177B}"/>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71" name="Groupe 70">
              <a:extLst>
                <a:ext uri="{FF2B5EF4-FFF2-40B4-BE49-F238E27FC236}">
                  <a16:creationId xmlns:a16="http://schemas.microsoft.com/office/drawing/2014/main" id="{5CE954A9-92A8-95DC-BB5A-EAEE879CD2B4}"/>
                </a:ext>
              </a:extLst>
            </p:cNvPr>
            <p:cNvGrpSpPr/>
            <p:nvPr/>
          </p:nvGrpSpPr>
          <p:grpSpPr>
            <a:xfrm>
              <a:off x="7752292" y="926115"/>
              <a:ext cx="936456" cy="797111"/>
              <a:chOff x="2050776" y="1628798"/>
              <a:chExt cx="5329536" cy="4536504"/>
            </a:xfrm>
          </p:grpSpPr>
          <p:sp>
            <p:nvSpPr>
              <p:cNvPr id="72" name="Forme libre 196">
                <a:extLst>
                  <a:ext uri="{FF2B5EF4-FFF2-40B4-BE49-F238E27FC236}">
                    <a16:creationId xmlns:a16="http://schemas.microsoft.com/office/drawing/2014/main" id="{C6504F55-F3F1-6F6A-FC45-598D42BE97C2}"/>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3" name="Groupe 72">
                <a:extLst>
                  <a:ext uri="{FF2B5EF4-FFF2-40B4-BE49-F238E27FC236}">
                    <a16:creationId xmlns:a16="http://schemas.microsoft.com/office/drawing/2014/main" id="{CE41D9A5-C106-E3DB-DF61-14C2B7F27BF6}"/>
                  </a:ext>
                </a:extLst>
              </p:cNvPr>
              <p:cNvGrpSpPr/>
              <p:nvPr/>
            </p:nvGrpSpPr>
            <p:grpSpPr>
              <a:xfrm>
                <a:off x="2050776" y="1671298"/>
                <a:ext cx="5329536" cy="2693806"/>
                <a:chOff x="2050776" y="1671298"/>
                <a:chExt cx="5329536" cy="2693806"/>
              </a:xfrm>
            </p:grpSpPr>
            <p:sp>
              <p:nvSpPr>
                <p:cNvPr id="74" name="Organigramme : Extraire 73">
                  <a:extLst>
                    <a:ext uri="{FF2B5EF4-FFF2-40B4-BE49-F238E27FC236}">
                      <a16:creationId xmlns:a16="http://schemas.microsoft.com/office/drawing/2014/main" id="{6CD64E4D-3E82-1792-2682-E2EE6F1631DE}"/>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5" name="Organigramme : Extraire 74">
                  <a:extLst>
                    <a:ext uri="{FF2B5EF4-FFF2-40B4-BE49-F238E27FC236}">
                      <a16:creationId xmlns:a16="http://schemas.microsoft.com/office/drawing/2014/main" id="{81DB86BB-5A57-10CD-4280-9336EB7A64F7}"/>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6" name="Forme libre 200">
                  <a:extLst>
                    <a:ext uri="{FF2B5EF4-FFF2-40B4-BE49-F238E27FC236}">
                      <a16:creationId xmlns:a16="http://schemas.microsoft.com/office/drawing/2014/main" id="{B17AC8EB-5085-3348-9208-296AFCA1FF1D}"/>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7" name="Ellipse 76">
                  <a:extLst>
                    <a:ext uri="{FF2B5EF4-FFF2-40B4-BE49-F238E27FC236}">
                      <a16:creationId xmlns:a16="http://schemas.microsoft.com/office/drawing/2014/main" id="{7124B139-3F3D-AF11-49CC-111A0974827E}"/>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8" name="Ellipse 77">
                  <a:extLst>
                    <a:ext uri="{FF2B5EF4-FFF2-40B4-BE49-F238E27FC236}">
                      <a16:creationId xmlns:a16="http://schemas.microsoft.com/office/drawing/2014/main" id="{2A828F59-7C83-EB6A-D27A-3FB550C6BC66}"/>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9" name="Forme libre 203">
                  <a:extLst>
                    <a:ext uri="{FF2B5EF4-FFF2-40B4-BE49-F238E27FC236}">
                      <a16:creationId xmlns:a16="http://schemas.microsoft.com/office/drawing/2014/main" id="{0125B026-F61A-AA9F-48CC-C87205D9B7EA}"/>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sp>
        <p:nvSpPr>
          <p:cNvPr id="124" name="Rectangle à coins arrondis 118">
            <a:extLst>
              <a:ext uri="{FF2B5EF4-FFF2-40B4-BE49-F238E27FC236}">
                <a16:creationId xmlns:a16="http://schemas.microsoft.com/office/drawing/2014/main" id="{8B51E952-2261-A5C4-9DFB-580312D2ACEB}"/>
              </a:ext>
            </a:extLst>
          </p:cNvPr>
          <p:cNvSpPr/>
          <p:nvPr>
            <p:custDataLst>
              <p:tags r:id="rId3"/>
            </p:custDataLst>
          </p:nvPr>
        </p:nvSpPr>
        <p:spPr>
          <a:xfrm>
            <a:off x="2879896" y="3099873"/>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a:solidFill>
                  <a:srgbClr val="36424B"/>
                </a:solidFill>
                <a:latin typeface="Arial" panose="020B0604020202020204" pitchFamily="34" charset="0"/>
                <a:cs typeface="Arial" panose="020B0604020202020204" pitchFamily="34" charset="0"/>
              </a:rPr>
              <a:t>Fédéral</a:t>
            </a:r>
            <a:endParaRPr lang="fr-CA" sz="3600" b="1">
              <a:solidFill>
                <a:srgbClr val="36424B"/>
              </a:solidFill>
              <a:latin typeface="Arial" panose="020B0604020202020204" pitchFamily="34" charset="0"/>
              <a:cs typeface="Arial" panose="020B0604020202020204" pitchFamily="34" charset="0"/>
            </a:endParaRPr>
          </a:p>
        </p:txBody>
      </p:sp>
      <p:sp>
        <p:nvSpPr>
          <p:cNvPr id="125" name="Rectangle à coins arrondis 119">
            <a:extLst>
              <a:ext uri="{FF2B5EF4-FFF2-40B4-BE49-F238E27FC236}">
                <a16:creationId xmlns:a16="http://schemas.microsoft.com/office/drawing/2014/main" id="{49A3CCF1-513A-FDAE-1CEF-CFA107910270}"/>
              </a:ext>
            </a:extLst>
          </p:cNvPr>
          <p:cNvSpPr/>
          <p:nvPr>
            <p:custDataLst>
              <p:tags r:id="rId4"/>
            </p:custDataLst>
          </p:nvPr>
        </p:nvSpPr>
        <p:spPr>
          <a:xfrm>
            <a:off x="6744072" y="3099873"/>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a:solidFill>
                  <a:srgbClr val="36424B"/>
                </a:solidFill>
                <a:latin typeface="Arial" panose="020B0604020202020204" pitchFamily="34" charset="0"/>
                <a:cs typeface="Arial" panose="020B0604020202020204" pitchFamily="34" charset="0"/>
              </a:rPr>
              <a:t>Provinces</a:t>
            </a:r>
            <a:endParaRPr lang="fr-CA" sz="3600" b="1">
              <a:solidFill>
                <a:srgbClr val="36424B"/>
              </a:solidFill>
              <a:latin typeface="Arial" panose="020B0604020202020204" pitchFamily="34" charset="0"/>
              <a:cs typeface="Arial" panose="020B0604020202020204" pitchFamily="34" charset="0"/>
            </a:endParaRPr>
          </a:p>
        </p:txBody>
      </p:sp>
      <p:cxnSp>
        <p:nvCxnSpPr>
          <p:cNvPr id="126" name="Connecteur droit avec flèche 125">
            <a:extLst>
              <a:ext uri="{FF2B5EF4-FFF2-40B4-BE49-F238E27FC236}">
                <a16:creationId xmlns:a16="http://schemas.microsoft.com/office/drawing/2014/main" id="{DC32ECD3-A172-5462-8475-2E1FCADB5420}"/>
              </a:ext>
            </a:extLst>
          </p:cNvPr>
          <p:cNvCxnSpPr/>
          <p:nvPr>
            <p:custDataLst>
              <p:tags r:id="rId5"/>
            </p:custDataLst>
          </p:nvPr>
        </p:nvCxnSpPr>
        <p:spPr>
          <a:xfrm>
            <a:off x="4172560" y="3891961"/>
            <a:ext cx="0" cy="504056"/>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a:extLst>
              <a:ext uri="{FF2B5EF4-FFF2-40B4-BE49-F238E27FC236}">
                <a16:creationId xmlns:a16="http://schemas.microsoft.com/office/drawing/2014/main" id="{AD50F7DE-9738-75E7-5089-706C416D2925}"/>
              </a:ext>
            </a:extLst>
          </p:cNvPr>
          <p:cNvCxnSpPr/>
          <p:nvPr>
            <p:custDataLst>
              <p:tags r:id="rId6"/>
            </p:custDataLst>
          </p:nvPr>
        </p:nvCxnSpPr>
        <p:spPr>
          <a:xfrm>
            <a:off x="8102718" y="3891961"/>
            <a:ext cx="0" cy="504056"/>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Groupe 127">
            <a:extLst>
              <a:ext uri="{FF2B5EF4-FFF2-40B4-BE49-F238E27FC236}">
                <a16:creationId xmlns:a16="http://schemas.microsoft.com/office/drawing/2014/main" id="{1F208662-9EF3-F029-1457-AB1297DF28E5}"/>
              </a:ext>
            </a:extLst>
          </p:cNvPr>
          <p:cNvGrpSpPr/>
          <p:nvPr>
            <p:custDataLst>
              <p:tags r:id="rId7"/>
            </p:custDataLst>
          </p:nvPr>
        </p:nvGrpSpPr>
        <p:grpSpPr>
          <a:xfrm>
            <a:off x="2137033" y="5357072"/>
            <a:ext cx="7917937" cy="592209"/>
            <a:chOff x="464030" y="3848844"/>
            <a:chExt cx="7917937" cy="592209"/>
          </a:xfrm>
        </p:grpSpPr>
        <p:sp>
          <p:nvSpPr>
            <p:cNvPr id="129" name="Rectangle à coins arrondis 248">
              <a:extLst>
                <a:ext uri="{FF2B5EF4-FFF2-40B4-BE49-F238E27FC236}">
                  <a16:creationId xmlns:a16="http://schemas.microsoft.com/office/drawing/2014/main" id="{DD6D31FA-8B16-4884-F0DC-0B28CB246348}"/>
                </a:ext>
              </a:extLst>
            </p:cNvPr>
            <p:cNvSpPr/>
            <p:nvPr/>
          </p:nvSpPr>
          <p:spPr>
            <a:xfrm>
              <a:off x="464030" y="3861048"/>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rgbClr val="333F48"/>
                  </a:solidFill>
                  <a:latin typeface="Arial" panose="020B0604020202020204" pitchFamily="34" charset="0"/>
                  <a:cs typeface="Arial" panose="020B0604020202020204" pitchFamily="34" charset="0"/>
                </a:rPr>
                <a:t>Pouvoir</a:t>
              </a:r>
              <a:br>
                <a:rPr lang="fr-CA" sz="1400">
                  <a:solidFill>
                    <a:srgbClr val="333F48"/>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législatif</a:t>
              </a:r>
            </a:p>
          </p:txBody>
        </p:sp>
        <p:sp>
          <p:nvSpPr>
            <p:cNvPr id="130" name="Rectangle à coins arrondis 249">
              <a:extLst>
                <a:ext uri="{FF2B5EF4-FFF2-40B4-BE49-F238E27FC236}">
                  <a16:creationId xmlns:a16="http://schemas.microsoft.com/office/drawing/2014/main" id="{649C9420-7CC2-032C-267D-24841B978730}"/>
                </a:ext>
              </a:extLst>
            </p:cNvPr>
            <p:cNvSpPr/>
            <p:nvPr/>
          </p:nvSpPr>
          <p:spPr>
            <a:xfrm>
              <a:off x="1773935" y="3861048"/>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rgbClr val="333F48"/>
                  </a:solidFill>
                  <a:latin typeface="Arial" panose="020B0604020202020204" pitchFamily="34" charset="0"/>
                  <a:cs typeface="Arial" panose="020B0604020202020204" pitchFamily="34" charset="0"/>
                </a:rPr>
                <a:t>Pouvoir</a:t>
              </a:r>
              <a:br>
                <a:rPr lang="fr-CA" sz="1400">
                  <a:solidFill>
                    <a:srgbClr val="333F48"/>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exécutif</a:t>
              </a:r>
            </a:p>
          </p:txBody>
        </p:sp>
        <p:sp>
          <p:nvSpPr>
            <p:cNvPr id="131" name="Rectangle à coins arrondis 250">
              <a:extLst>
                <a:ext uri="{FF2B5EF4-FFF2-40B4-BE49-F238E27FC236}">
                  <a16:creationId xmlns:a16="http://schemas.microsoft.com/office/drawing/2014/main" id="{D9162FE6-9612-01E0-2B84-2F8894A70E5E}"/>
                </a:ext>
              </a:extLst>
            </p:cNvPr>
            <p:cNvSpPr/>
            <p:nvPr/>
          </p:nvSpPr>
          <p:spPr>
            <a:xfrm>
              <a:off x="3086199" y="3848844"/>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a:solidFill>
                    <a:srgbClr val="333F48"/>
                  </a:solidFill>
                  <a:latin typeface="Arial" panose="020B0604020202020204" pitchFamily="34" charset="0"/>
                  <a:cs typeface="Arial" panose="020B0604020202020204" pitchFamily="34" charset="0"/>
                </a:rPr>
                <a:t>Pouvoir</a:t>
              </a:r>
              <a:br>
                <a:rPr lang="fr-CA" sz="1200">
                  <a:solidFill>
                    <a:schemeClr val="bg1"/>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judiciaire</a:t>
              </a:r>
              <a:endParaRPr lang="fr-CA" sz="1400" b="1">
                <a:solidFill>
                  <a:srgbClr val="333F48"/>
                </a:solidFill>
                <a:latin typeface="Arial" panose="020B0604020202020204" pitchFamily="34" charset="0"/>
                <a:cs typeface="Arial" panose="020B0604020202020204" pitchFamily="34" charset="0"/>
              </a:endParaRPr>
            </a:p>
          </p:txBody>
        </p:sp>
        <p:sp>
          <p:nvSpPr>
            <p:cNvPr id="132" name="Rectangle à coins arrondis 251">
              <a:extLst>
                <a:ext uri="{FF2B5EF4-FFF2-40B4-BE49-F238E27FC236}">
                  <a16:creationId xmlns:a16="http://schemas.microsoft.com/office/drawing/2014/main" id="{DB622EEB-7CB0-DDF4-DBED-1294BCEC16C9}"/>
                </a:ext>
              </a:extLst>
            </p:cNvPr>
            <p:cNvSpPr/>
            <p:nvPr/>
          </p:nvSpPr>
          <p:spPr>
            <a:xfrm>
              <a:off x="4528473" y="3861048"/>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rgbClr val="333F48"/>
                  </a:solidFill>
                  <a:latin typeface="Arial" panose="020B0604020202020204" pitchFamily="34" charset="0"/>
                  <a:cs typeface="Arial" panose="020B0604020202020204" pitchFamily="34" charset="0"/>
                </a:rPr>
                <a:t>Pouvoir</a:t>
              </a:r>
              <a:br>
                <a:rPr lang="fr-CA" sz="1400">
                  <a:solidFill>
                    <a:srgbClr val="333F48"/>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législatif</a:t>
              </a:r>
            </a:p>
          </p:txBody>
        </p:sp>
        <p:sp>
          <p:nvSpPr>
            <p:cNvPr id="133" name="Rectangle à coins arrondis 252">
              <a:extLst>
                <a:ext uri="{FF2B5EF4-FFF2-40B4-BE49-F238E27FC236}">
                  <a16:creationId xmlns:a16="http://schemas.microsoft.com/office/drawing/2014/main" id="{8B1DA257-4BFB-6736-2507-A3C59B454F53}"/>
                </a:ext>
              </a:extLst>
            </p:cNvPr>
            <p:cNvSpPr/>
            <p:nvPr/>
          </p:nvSpPr>
          <p:spPr>
            <a:xfrm>
              <a:off x="5842778" y="3861048"/>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rgbClr val="333F48"/>
                  </a:solidFill>
                  <a:latin typeface="Arial" panose="020B0604020202020204" pitchFamily="34" charset="0"/>
                  <a:cs typeface="Arial" panose="020B0604020202020204" pitchFamily="34" charset="0"/>
                </a:rPr>
                <a:t>Pouvoir</a:t>
              </a:r>
              <a:br>
                <a:rPr lang="fr-CA" sz="1400">
                  <a:solidFill>
                    <a:srgbClr val="333F48"/>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exécutif</a:t>
              </a:r>
            </a:p>
          </p:txBody>
        </p:sp>
        <p:sp>
          <p:nvSpPr>
            <p:cNvPr id="134" name="Rectangle à coins arrondis 253">
              <a:extLst>
                <a:ext uri="{FF2B5EF4-FFF2-40B4-BE49-F238E27FC236}">
                  <a16:creationId xmlns:a16="http://schemas.microsoft.com/office/drawing/2014/main" id="{03357A2B-DD86-0679-37AB-B8FC009A0D27}"/>
                </a:ext>
              </a:extLst>
            </p:cNvPr>
            <p:cNvSpPr/>
            <p:nvPr/>
          </p:nvSpPr>
          <p:spPr>
            <a:xfrm>
              <a:off x="7157083" y="3848844"/>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a:solidFill>
                    <a:srgbClr val="333F48"/>
                  </a:solidFill>
                  <a:latin typeface="Arial" panose="020B0604020202020204" pitchFamily="34" charset="0"/>
                  <a:cs typeface="Arial" panose="020B0604020202020204" pitchFamily="34" charset="0"/>
                </a:rPr>
                <a:t>Pouvoir</a:t>
              </a:r>
              <a:br>
                <a:rPr lang="fr-CA" sz="1200">
                  <a:solidFill>
                    <a:schemeClr val="bg1"/>
                  </a:solidFill>
                  <a:latin typeface="Arial" panose="020B0604020202020204" pitchFamily="34" charset="0"/>
                  <a:cs typeface="Arial" panose="020B0604020202020204" pitchFamily="34" charset="0"/>
                </a:rPr>
              </a:br>
              <a:r>
                <a:rPr lang="fr-CA" sz="1600" b="1">
                  <a:solidFill>
                    <a:srgbClr val="333F48"/>
                  </a:solidFill>
                  <a:latin typeface="Arial" panose="020B0604020202020204" pitchFamily="34" charset="0"/>
                  <a:cs typeface="Arial" panose="020B0604020202020204" pitchFamily="34" charset="0"/>
                </a:rPr>
                <a:t>judiciaire</a:t>
              </a:r>
              <a:endParaRPr lang="fr-CA" sz="1400" b="1">
                <a:solidFill>
                  <a:srgbClr val="333F48"/>
                </a:solidFill>
                <a:latin typeface="Arial" panose="020B0604020202020204" pitchFamily="34" charset="0"/>
                <a:cs typeface="Arial" panose="020B0604020202020204" pitchFamily="34" charset="0"/>
              </a:endParaRPr>
            </a:p>
          </p:txBody>
        </p:sp>
      </p:grpSp>
      <p:cxnSp>
        <p:nvCxnSpPr>
          <p:cNvPr id="135" name="Connecteur droit 134">
            <a:extLst>
              <a:ext uri="{FF2B5EF4-FFF2-40B4-BE49-F238E27FC236}">
                <a16:creationId xmlns:a16="http://schemas.microsoft.com/office/drawing/2014/main" id="{F412BD93-C1B0-65CA-1C53-CDD1AB7D9FCA}"/>
              </a:ext>
            </a:extLst>
          </p:cNvPr>
          <p:cNvCxnSpPr/>
          <p:nvPr>
            <p:custDataLst>
              <p:tags r:id="rId8"/>
            </p:custDataLst>
          </p:nvPr>
        </p:nvCxnSpPr>
        <p:spPr>
          <a:xfrm>
            <a:off x="6096000" y="3099874"/>
            <a:ext cx="0" cy="2849407"/>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sp>
        <p:nvSpPr>
          <p:cNvPr id="136" name="Rectangle à coins arrondis 257">
            <a:extLst>
              <a:ext uri="{FF2B5EF4-FFF2-40B4-BE49-F238E27FC236}">
                <a16:creationId xmlns:a16="http://schemas.microsoft.com/office/drawing/2014/main" id="{258D911F-A122-8036-31CB-3C68485BDCBC}"/>
              </a:ext>
            </a:extLst>
          </p:cNvPr>
          <p:cNvSpPr/>
          <p:nvPr>
            <p:custDataLst>
              <p:tags r:id="rId9"/>
            </p:custDataLst>
          </p:nvPr>
        </p:nvSpPr>
        <p:spPr>
          <a:xfrm>
            <a:off x="6744072" y="3068960"/>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a:solidFill>
                  <a:srgbClr val="36424B"/>
                </a:solidFill>
                <a:latin typeface="Arial" panose="020B0604020202020204" pitchFamily="34" charset="0"/>
                <a:cs typeface="Arial" panose="020B0604020202020204" pitchFamily="34" charset="0"/>
              </a:rPr>
              <a:t>Québec</a:t>
            </a:r>
            <a:endParaRPr lang="fr-CA" sz="3600" b="1">
              <a:solidFill>
                <a:srgbClr val="36424B"/>
              </a:solidFill>
              <a:latin typeface="Arial" panose="020B0604020202020204" pitchFamily="34" charset="0"/>
              <a:cs typeface="Arial" panose="020B0604020202020204" pitchFamily="34" charset="0"/>
            </a:endParaRPr>
          </a:p>
        </p:txBody>
      </p:sp>
      <p:pic>
        <p:nvPicPr>
          <p:cNvPr id="137" name="Image 136">
            <a:extLst>
              <a:ext uri="{FF2B5EF4-FFF2-40B4-BE49-F238E27FC236}">
                <a16:creationId xmlns:a16="http://schemas.microsoft.com/office/drawing/2014/main" id="{35819C28-0C45-3CE2-93F1-52B945ED6377}"/>
              </a:ext>
            </a:extLst>
          </p:cNvPr>
          <p:cNvPicPr>
            <a:picLocks noChangeAspect="1"/>
          </p:cNvPicPr>
          <p:nvPr>
            <p:custDataLst>
              <p:tags r:id="rId10"/>
            </p:custDataLst>
          </p:nvPr>
        </p:nvPicPr>
        <p:blipFill>
          <a:blip r:embed="rId16"/>
          <a:stretch>
            <a:fillRect/>
          </a:stretch>
        </p:blipFill>
        <p:spPr>
          <a:xfrm>
            <a:off x="201537" y="38357"/>
            <a:ext cx="1281993" cy="641809"/>
          </a:xfrm>
          <a:prstGeom prst="rect">
            <a:avLst/>
          </a:prstGeom>
        </p:spPr>
      </p:pic>
    </p:spTree>
    <p:extLst>
      <p:ext uri="{BB962C8B-B14F-4D97-AF65-F5344CB8AC3E}">
        <p14:creationId xmlns:p14="http://schemas.microsoft.com/office/powerpoint/2010/main" val="141802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wipe(up)">
                                      <p:cBhvr>
                                        <p:cTn id="7" dur="1000"/>
                                        <p:tgtEl>
                                          <p:spTgt spid="126"/>
                                        </p:tgtEl>
                                      </p:cBhvr>
                                    </p:animEffect>
                                  </p:childTnLst>
                                </p:cTn>
                              </p:par>
                              <p:par>
                                <p:cTn id="8" presetID="22" presetClass="entr" presetSubtype="1"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up)">
                                      <p:cBhvr>
                                        <p:cTn id="10" dur="1000"/>
                                        <p:tgtEl>
                                          <p:spTgt spid="127"/>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174 0.00092 L -0.22239 0.40023 " pathEditMode="relative" rAng="0" ptsTypes="AA">
                                      <p:cBhvr>
                                        <p:cTn id="14" dur="2000" fill="hold"/>
                                        <p:tgtEl>
                                          <p:spTgt spid="4"/>
                                        </p:tgtEl>
                                        <p:attrNameLst>
                                          <p:attrName>ppt_x</p:attrName>
                                          <p:attrName>ppt_y</p:attrName>
                                        </p:attrNameLst>
                                      </p:cBhvr>
                                      <p:rCtr x="-11215" y="19954"/>
                                    </p:animMotion>
                                  </p:childTnLst>
                                </p:cTn>
                              </p:par>
                              <p:par>
                                <p:cTn id="15" presetID="0" presetClass="path" presetSubtype="0" accel="50000" decel="50000" fill="hold" nodeType="withEffect">
                                  <p:stCondLst>
                                    <p:cond delay="0"/>
                                  </p:stCondLst>
                                  <p:childTnLst>
                                    <p:animMotion origin="layout" path="M -8.33333E-7 -0.00301 L 0.21858 0.40139 " pathEditMode="relative" rAng="0" ptsTypes="AA">
                                      <p:cBhvr>
                                        <p:cTn id="16" dur="2000" fill="hold"/>
                                        <p:tgtEl>
                                          <p:spTgt spid="64"/>
                                        </p:tgtEl>
                                        <p:attrNameLst>
                                          <p:attrName>ppt_x</p:attrName>
                                          <p:attrName>ppt_y</p:attrName>
                                        </p:attrNameLst>
                                      </p:cBhvr>
                                      <p:rCtr x="10920" y="20208"/>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8"/>
                                        </p:tgtEl>
                                        <p:attrNameLst>
                                          <p:attrName>style.visibility</p:attrName>
                                        </p:attrNameLst>
                                      </p:cBhvr>
                                      <p:to>
                                        <p:strVal val="visible"/>
                                      </p:to>
                                    </p:set>
                                    <p:animEffect transition="in" filter="fade">
                                      <p:cBhvr>
                                        <p:cTn id="21" dur="500"/>
                                        <p:tgtEl>
                                          <p:spTgt spid="1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36"/>
                                        </p:tgtEl>
                                        <p:attrNameLst>
                                          <p:attrName>style.visibility</p:attrName>
                                        </p:attrNameLst>
                                      </p:cBhvr>
                                      <p:to>
                                        <p:strVal val="visible"/>
                                      </p:to>
                                    </p:set>
                                    <p:animEffect transition="in" filter="barn(outVertical)">
                                      <p:cBhvr>
                                        <p:cTn id="26"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15D2F8-D037-61CC-D4E9-F04E5E180627}"/>
              </a:ext>
            </a:extLst>
          </p:cNvPr>
          <p:cNvPicPr>
            <a:picLocks noChangeAspect="1"/>
          </p:cNvPicPr>
          <p:nvPr>
            <p:custDataLst>
              <p:tags r:id="rId1"/>
            </p:custDataLst>
          </p:nvPr>
        </p:nvPicPr>
        <p:blipFill>
          <a:blip r:embed="rId19"/>
          <a:stretch>
            <a:fillRect/>
          </a:stretch>
        </p:blipFill>
        <p:spPr>
          <a:xfrm>
            <a:off x="169009" y="246060"/>
            <a:ext cx="1281993" cy="641809"/>
          </a:xfrm>
          <a:prstGeom prst="rect">
            <a:avLst/>
          </a:prstGeom>
        </p:spPr>
      </p:pic>
      <p:sp>
        <p:nvSpPr>
          <p:cNvPr id="6" name="Rectangle à coins arrondis 248">
            <a:extLst>
              <a:ext uri="{FF2B5EF4-FFF2-40B4-BE49-F238E27FC236}">
                <a16:creationId xmlns:a16="http://schemas.microsoft.com/office/drawing/2014/main" id="{7EF10B9B-B125-CEAD-AA96-8523202B02DD}"/>
              </a:ext>
            </a:extLst>
          </p:cNvPr>
          <p:cNvSpPr/>
          <p:nvPr>
            <p:custDataLst>
              <p:tags r:id="rId2"/>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législatif</a:t>
            </a:r>
          </a:p>
        </p:txBody>
      </p:sp>
      <p:cxnSp>
        <p:nvCxnSpPr>
          <p:cNvPr id="7" name="Connecteur droit 6">
            <a:extLst>
              <a:ext uri="{FF2B5EF4-FFF2-40B4-BE49-F238E27FC236}">
                <a16:creationId xmlns:a16="http://schemas.microsoft.com/office/drawing/2014/main" id="{E2D6445F-B6EA-586B-18CE-6017EA41E6E0}"/>
              </a:ext>
            </a:extLst>
          </p:cNvPr>
          <p:cNvCxnSpPr/>
          <p:nvPr>
            <p:custDataLst>
              <p:tags r:id="rId3"/>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FFFEE352-7945-DD14-7138-4EB54DC8E900}"/>
              </a:ext>
            </a:extLst>
          </p:cNvPr>
          <p:cNvCxnSpPr/>
          <p:nvPr>
            <p:custDataLst>
              <p:tags r:id="rId4"/>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EA890D83-9670-6118-F98F-FD293EC0F556}"/>
              </a:ext>
            </a:extLst>
          </p:cNvPr>
          <p:cNvCxnSpPr/>
          <p:nvPr>
            <p:custDataLst>
              <p:tags r:id="rId5"/>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Rectangle à coins arrondis 271">
            <a:extLst>
              <a:ext uri="{FF2B5EF4-FFF2-40B4-BE49-F238E27FC236}">
                <a16:creationId xmlns:a16="http://schemas.microsoft.com/office/drawing/2014/main" id="{36FA0DE9-376A-7D85-D650-52F93DDDAE09}"/>
              </a:ext>
            </a:extLst>
          </p:cNvPr>
          <p:cNvSpPr/>
          <p:nvPr>
            <p:custDataLst>
              <p:tags r:id="rId6"/>
            </p:custDataLst>
          </p:nvPr>
        </p:nvSpPr>
        <p:spPr>
          <a:xfrm>
            <a:off x="2496625" y="3694295"/>
            <a:ext cx="2878271" cy="1085591"/>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333F48"/>
                </a:solidFill>
                <a:latin typeface="Arial" panose="020B0604020202020204" pitchFamily="34" charset="0"/>
                <a:cs typeface="Arial" panose="020B0604020202020204" pitchFamily="34" charset="0"/>
              </a:rPr>
              <a:t>Chambre des communes </a:t>
            </a:r>
          </a:p>
        </p:txBody>
      </p:sp>
      <p:sp>
        <p:nvSpPr>
          <p:cNvPr id="11" name="Rectangle à coins arrondis 273">
            <a:extLst>
              <a:ext uri="{FF2B5EF4-FFF2-40B4-BE49-F238E27FC236}">
                <a16:creationId xmlns:a16="http://schemas.microsoft.com/office/drawing/2014/main" id="{6EFD10A0-DC30-C18F-FE73-E0EC980D2B7B}"/>
              </a:ext>
            </a:extLst>
          </p:cNvPr>
          <p:cNvSpPr/>
          <p:nvPr>
            <p:custDataLst>
              <p:tags r:id="rId7"/>
            </p:custDataLst>
          </p:nvPr>
        </p:nvSpPr>
        <p:spPr>
          <a:xfrm>
            <a:off x="2496625" y="5419920"/>
            <a:ext cx="2878270" cy="792870"/>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333F48"/>
                </a:solidFill>
                <a:latin typeface="Arial" panose="020B0604020202020204" pitchFamily="34" charset="0"/>
                <a:cs typeface="Arial" panose="020B0604020202020204" pitchFamily="34" charset="0"/>
              </a:rPr>
              <a:t>Sénat</a:t>
            </a:r>
          </a:p>
        </p:txBody>
      </p:sp>
      <p:sp>
        <p:nvSpPr>
          <p:cNvPr id="12" name="ZoneTexte 11">
            <a:extLst>
              <a:ext uri="{FF2B5EF4-FFF2-40B4-BE49-F238E27FC236}">
                <a16:creationId xmlns:a16="http://schemas.microsoft.com/office/drawing/2014/main" id="{76FACF90-7346-AAE8-9667-B7CE357032C8}"/>
              </a:ext>
            </a:extLst>
          </p:cNvPr>
          <p:cNvSpPr txBox="1"/>
          <p:nvPr>
            <p:custDataLst>
              <p:tags r:id="rId8"/>
            </p:custDataLst>
          </p:nvPr>
        </p:nvSpPr>
        <p:spPr>
          <a:xfrm>
            <a:off x="3713047" y="4896699"/>
            <a:ext cx="394660" cy="523220"/>
          </a:xfrm>
          <a:prstGeom prst="rect">
            <a:avLst/>
          </a:prstGeom>
          <a:noFill/>
        </p:spPr>
        <p:txBody>
          <a:bodyPr wrap="none" rtlCol="0">
            <a:spAutoFit/>
          </a:bodyPr>
          <a:lstStyle/>
          <a:p>
            <a:r>
              <a:rPr lang="fr-CA" sz="2800">
                <a:solidFill>
                  <a:srgbClr val="333F48"/>
                </a:solidFill>
                <a:latin typeface="Arial" panose="020B0604020202020204" pitchFamily="34" charset="0"/>
                <a:cs typeface="Arial" panose="020B0604020202020204" pitchFamily="34" charset="0"/>
              </a:rPr>
              <a:t>+</a:t>
            </a:r>
          </a:p>
        </p:txBody>
      </p:sp>
      <p:grpSp>
        <p:nvGrpSpPr>
          <p:cNvPr id="13" name="Groupe 12">
            <a:extLst>
              <a:ext uri="{FF2B5EF4-FFF2-40B4-BE49-F238E27FC236}">
                <a16:creationId xmlns:a16="http://schemas.microsoft.com/office/drawing/2014/main" id="{EBF95DED-123A-E2D3-BAA7-6D720AC215D0}"/>
              </a:ext>
            </a:extLst>
          </p:cNvPr>
          <p:cNvGrpSpPr/>
          <p:nvPr>
            <p:custDataLst>
              <p:tags r:id="rId9"/>
            </p:custDataLst>
          </p:nvPr>
        </p:nvGrpSpPr>
        <p:grpSpPr>
          <a:xfrm>
            <a:off x="2600473" y="679022"/>
            <a:ext cx="6951335" cy="1035314"/>
            <a:chOff x="1076472" y="679022"/>
            <a:chExt cx="6951335" cy="1035314"/>
          </a:xfrm>
        </p:grpSpPr>
        <p:sp>
          <p:nvSpPr>
            <p:cNvPr id="14" name="Rectangle à coins arrondis 118">
              <a:extLst>
                <a:ext uri="{FF2B5EF4-FFF2-40B4-BE49-F238E27FC236}">
                  <a16:creationId xmlns:a16="http://schemas.microsoft.com/office/drawing/2014/main" id="{DF0BB34B-27B0-8382-CB01-7A14A2B55D90}"/>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Fédéral</a:t>
              </a:r>
            </a:p>
          </p:txBody>
        </p:sp>
        <p:sp>
          <p:nvSpPr>
            <p:cNvPr id="15" name="Rectangle à coins arrondis 257">
              <a:extLst>
                <a:ext uri="{FF2B5EF4-FFF2-40B4-BE49-F238E27FC236}">
                  <a16:creationId xmlns:a16="http://schemas.microsoft.com/office/drawing/2014/main" id="{50476860-F354-43CF-4111-CFCB2204FE25}"/>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Québec</a:t>
              </a:r>
            </a:p>
          </p:txBody>
        </p:sp>
        <p:cxnSp>
          <p:nvCxnSpPr>
            <p:cNvPr id="16" name="Connecteur droit avec flèche 15">
              <a:extLst>
                <a:ext uri="{FF2B5EF4-FFF2-40B4-BE49-F238E27FC236}">
                  <a16:creationId xmlns:a16="http://schemas.microsoft.com/office/drawing/2014/main" id="{200FAC76-8C5F-7386-612C-501E8E4724D2}"/>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B3774349-CF72-F959-072F-EAF00BA14E9B}"/>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à coins arrondis 280">
            <a:extLst>
              <a:ext uri="{FF2B5EF4-FFF2-40B4-BE49-F238E27FC236}">
                <a16:creationId xmlns:a16="http://schemas.microsoft.com/office/drawing/2014/main" id="{0EDCB865-1197-40EF-CEBE-38C5A1090F22}"/>
              </a:ext>
            </a:extLst>
          </p:cNvPr>
          <p:cNvSpPr/>
          <p:nvPr>
            <p:custDataLst>
              <p:tags r:id="rId10"/>
            </p:custDataLst>
          </p:nvPr>
        </p:nvSpPr>
        <p:spPr>
          <a:xfrm>
            <a:off x="6855917"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législatif</a:t>
            </a:r>
          </a:p>
        </p:txBody>
      </p:sp>
      <p:sp>
        <p:nvSpPr>
          <p:cNvPr id="19" name="Rectangle à coins arrondis 283">
            <a:extLst>
              <a:ext uri="{FF2B5EF4-FFF2-40B4-BE49-F238E27FC236}">
                <a16:creationId xmlns:a16="http://schemas.microsoft.com/office/drawing/2014/main" id="{7D82DC64-BD03-9CDF-F607-55A7C445C9CF}"/>
              </a:ext>
            </a:extLst>
          </p:cNvPr>
          <p:cNvSpPr/>
          <p:nvPr>
            <p:custDataLst>
              <p:tags r:id="rId11"/>
            </p:custDataLst>
          </p:nvPr>
        </p:nvSpPr>
        <p:spPr>
          <a:xfrm>
            <a:off x="6855917" y="3694295"/>
            <a:ext cx="2878271" cy="2518495"/>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333F48"/>
                </a:solidFill>
                <a:latin typeface="Arial" panose="020B0604020202020204" pitchFamily="34" charset="0"/>
                <a:cs typeface="Arial" panose="020B0604020202020204" pitchFamily="34" charset="0"/>
              </a:rPr>
              <a:t>Assemblée nationale </a:t>
            </a:r>
            <a:br>
              <a:rPr lang="fr-CA" sz="2400">
                <a:solidFill>
                  <a:srgbClr val="333F48"/>
                </a:solidFill>
                <a:latin typeface="Arial" panose="020B0604020202020204" pitchFamily="34" charset="0"/>
                <a:cs typeface="Arial" panose="020B0604020202020204" pitchFamily="34" charset="0"/>
              </a:rPr>
            </a:br>
            <a:r>
              <a:rPr lang="fr-CA" sz="2400">
                <a:solidFill>
                  <a:srgbClr val="333F48"/>
                </a:solidFill>
                <a:latin typeface="Arial" panose="020B0604020202020204" pitchFamily="34" charset="0"/>
                <a:cs typeface="Arial" panose="020B0604020202020204" pitchFamily="34" charset="0"/>
              </a:rPr>
              <a:t>du Québec</a:t>
            </a:r>
          </a:p>
        </p:txBody>
      </p:sp>
      <p:sp>
        <p:nvSpPr>
          <p:cNvPr id="20" name="Rectangle 19">
            <a:extLst>
              <a:ext uri="{FF2B5EF4-FFF2-40B4-BE49-F238E27FC236}">
                <a16:creationId xmlns:a16="http://schemas.microsoft.com/office/drawing/2014/main" id="{0B425571-D233-63E7-FF1D-C616DE3A25CD}"/>
              </a:ext>
            </a:extLst>
          </p:cNvPr>
          <p:cNvSpPr/>
          <p:nvPr>
            <p:custDataLst>
              <p:tags r:id="rId12"/>
            </p:custDataLst>
          </p:nvPr>
        </p:nvSpPr>
        <p:spPr>
          <a:xfrm>
            <a:off x="1919536" y="6519374"/>
            <a:ext cx="8064896" cy="332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1" name="Image 20">
            <a:extLst>
              <a:ext uri="{FF2B5EF4-FFF2-40B4-BE49-F238E27FC236}">
                <a16:creationId xmlns:a16="http://schemas.microsoft.com/office/drawing/2014/main" id="{3F8BA7BE-86B2-40B3-FFFC-2919F13B1328}"/>
              </a:ext>
            </a:extLst>
          </p:cNvPr>
          <p:cNvPicPr>
            <a:picLocks noChangeAspect="1"/>
          </p:cNvPicPr>
          <p:nvPr>
            <p:custDataLst>
              <p:tags r:id="rId13"/>
            </p:custDataLst>
          </p:nvPr>
        </p:nvPicPr>
        <p:blipFill rotWithShape="1">
          <a:blip r:embed="rId20">
            <a:extLst>
              <a:ext uri="{28A0092B-C50C-407E-A947-70E740481C1C}">
                <a14:useLocalDpi xmlns:a14="http://schemas.microsoft.com/office/drawing/2010/main" val="0"/>
              </a:ext>
            </a:extLst>
          </a:blip>
          <a:srcRect r="9519"/>
          <a:stretch/>
        </p:blipFill>
        <p:spPr>
          <a:xfrm>
            <a:off x="6433402" y="3672216"/>
            <a:ext cx="3719776" cy="2693866"/>
          </a:xfrm>
          <a:prstGeom prst="roundRect">
            <a:avLst/>
          </a:prstGeom>
        </p:spPr>
      </p:pic>
      <p:pic>
        <p:nvPicPr>
          <p:cNvPr id="22" name="Image 21">
            <a:extLst>
              <a:ext uri="{FF2B5EF4-FFF2-40B4-BE49-F238E27FC236}">
                <a16:creationId xmlns:a16="http://schemas.microsoft.com/office/drawing/2014/main" id="{A5D6F695-D509-5ADD-63DB-C20F357D9DC9}"/>
              </a:ext>
            </a:extLst>
          </p:cNvPr>
          <p:cNvPicPr>
            <a:picLocks noChangeAspect="1"/>
          </p:cNvPicPr>
          <p:nvPr>
            <p:custDataLst>
              <p:tags r:id="rId14"/>
            </p:custDataLst>
          </p:nvPr>
        </p:nvPicPr>
        <p:blipFill rotWithShape="1">
          <a:blip r:embed="rId21">
            <a:extLst>
              <a:ext uri="{28A0092B-C50C-407E-A947-70E740481C1C}">
                <a14:useLocalDpi xmlns:a14="http://schemas.microsoft.com/office/drawing/2010/main" val="0"/>
              </a:ext>
            </a:extLst>
          </a:blip>
          <a:srcRect l="10036" r="5372"/>
          <a:stretch/>
        </p:blipFill>
        <p:spPr>
          <a:xfrm>
            <a:off x="2200077" y="3684912"/>
            <a:ext cx="3420601" cy="2693866"/>
          </a:xfrm>
          <a:prstGeom prst="roundRect">
            <a:avLst/>
          </a:prstGeom>
        </p:spPr>
      </p:pic>
      <p:grpSp>
        <p:nvGrpSpPr>
          <p:cNvPr id="23" name="Groupe 22">
            <a:extLst>
              <a:ext uri="{FF2B5EF4-FFF2-40B4-BE49-F238E27FC236}">
                <a16:creationId xmlns:a16="http://schemas.microsoft.com/office/drawing/2014/main" id="{6C3C8A15-0D34-A611-FF29-EB5F21EBFB43}"/>
              </a:ext>
            </a:extLst>
          </p:cNvPr>
          <p:cNvGrpSpPr/>
          <p:nvPr>
            <p:custDataLst>
              <p:tags r:id="rId15"/>
            </p:custDataLst>
          </p:nvPr>
        </p:nvGrpSpPr>
        <p:grpSpPr>
          <a:xfrm rot="19731905">
            <a:off x="2536857" y="1232618"/>
            <a:ext cx="202715" cy="1352296"/>
            <a:chOff x="755576" y="1628800"/>
            <a:chExt cx="720080" cy="4680520"/>
          </a:xfrm>
        </p:grpSpPr>
        <p:sp>
          <p:nvSpPr>
            <p:cNvPr id="24" name="Trapèze 23">
              <a:extLst>
                <a:ext uri="{FF2B5EF4-FFF2-40B4-BE49-F238E27FC236}">
                  <a16:creationId xmlns:a16="http://schemas.microsoft.com/office/drawing/2014/main" id="{4011E864-072C-8B51-5990-42A51FC8EE31}"/>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Rectangle 24">
              <a:extLst>
                <a:ext uri="{FF2B5EF4-FFF2-40B4-BE49-F238E27FC236}">
                  <a16:creationId xmlns:a16="http://schemas.microsoft.com/office/drawing/2014/main" id="{5E6C35D4-DFC2-F9DC-663F-82155BCA7A41}"/>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Rectangle 25">
              <a:extLst>
                <a:ext uri="{FF2B5EF4-FFF2-40B4-BE49-F238E27FC236}">
                  <a16:creationId xmlns:a16="http://schemas.microsoft.com/office/drawing/2014/main" id="{3AEA7C17-ECBD-D21A-B86B-63DC3610EA66}"/>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Rectangle 26">
              <a:extLst>
                <a:ext uri="{FF2B5EF4-FFF2-40B4-BE49-F238E27FC236}">
                  <a16:creationId xmlns:a16="http://schemas.microsoft.com/office/drawing/2014/main" id="{F733142C-B057-B429-A6C4-EC69CB43E695}"/>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Triangle isocèle 27">
              <a:extLst>
                <a:ext uri="{FF2B5EF4-FFF2-40B4-BE49-F238E27FC236}">
                  <a16:creationId xmlns:a16="http://schemas.microsoft.com/office/drawing/2014/main" id="{2A32623B-7E3F-F429-25BE-5E9FAA73E1C1}"/>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Triangle isocèle 28">
              <a:extLst>
                <a:ext uri="{FF2B5EF4-FFF2-40B4-BE49-F238E27FC236}">
                  <a16:creationId xmlns:a16="http://schemas.microsoft.com/office/drawing/2014/main" id="{C785E714-A6D0-8710-9EE0-4BA00C8E3019}"/>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Rectangle 29">
              <a:extLst>
                <a:ext uri="{FF2B5EF4-FFF2-40B4-BE49-F238E27FC236}">
                  <a16:creationId xmlns:a16="http://schemas.microsoft.com/office/drawing/2014/main" id="{D795755D-A317-177A-C02A-58CE964BDE1C}"/>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1" name="Groupe 30">
            <a:extLst>
              <a:ext uri="{FF2B5EF4-FFF2-40B4-BE49-F238E27FC236}">
                <a16:creationId xmlns:a16="http://schemas.microsoft.com/office/drawing/2014/main" id="{E94B04A1-44A8-05C3-CF03-80486FBFA01E}"/>
              </a:ext>
            </a:extLst>
          </p:cNvPr>
          <p:cNvGrpSpPr/>
          <p:nvPr>
            <p:custDataLst>
              <p:tags r:id="rId16"/>
            </p:custDataLst>
          </p:nvPr>
        </p:nvGrpSpPr>
        <p:grpSpPr>
          <a:xfrm rot="19731905">
            <a:off x="6931542" y="1232618"/>
            <a:ext cx="202715" cy="1352296"/>
            <a:chOff x="755576" y="1628800"/>
            <a:chExt cx="720080" cy="4680520"/>
          </a:xfrm>
        </p:grpSpPr>
        <p:sp>
          <p:nvSpPr>
            <p:cNvPr id="32" name="Trapèze 31">
              <a:extLst>
                <a:ext uri="{FF2B5EF4-FFF2-40B4-BE49-F238E27FC236}">
                  <a16:creationId xmlns:a16="http://schemas.microsoft.com/office/drawing/2014/main" id="{D50CD26B-A7DA-CC85-2385-E6477AACD480}"/>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Rectangle 32">
              <a:extLst>
                <a:ext uri="{FF2B5EF4-FFF2-40B4-BE49-F238E27FC236}">
                  <a16:creationId xmlns:a16="http://schemas.microsoft.com/office/drawing/2014/main" id="{A382BA6B-4109-5CA3-BC56-D7466EEC1754}"/>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Rectangle 33">
              <a:extLst>
                <a:ext uri="{FF2B5EF4-FFF2-40B4-BE49-F238E27FC236}">
                  <a16:creationId xmlns:a16="http://schemas.microsoft.com/office/drawing/2014/main" id="{737B2607-18D6-9A04-E851-013DD8459C03}"/>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a:extLst>
                <a:ext uri="{FF2B5EF4-FFF2-40B4-BE49-F238E27FC236}">
                  <a16:creationId xmlns:a16="http://schemas.microsoft.com/office/drawing/2014/main" id="{D0E20A22-8DA8-441C-82B0-28A7568E0FBB}"/>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Triangle isocèle 35">
              <a:extLst>
                <a:ext uri="{FF2B5EF4-FFF2-40B4-BE49-F238E27FC236}">
                  <a16:creationId xmlns:a16="http://schemas.microsoft.com/office/drawing/2014/main" id="{FFF7AFA8-D3CB-3474-4BF4-48FC5D85F993}"/>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Triangle isocèle 36">
              <a:extLst>
                <a:ext uri="{FF2B5EF4-FFF2-40B4-BE49-F238E27FC236}">
                  <a16:creationId xmlns:a16="http://schemas.microsoft.com/office/drawing/2014/main" id="{F8C54FD1-7247-054B-02D3-DAAC4E3FF41D}"/>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Rectangle 37">
              <a:extLst>
                <a:ext uri="{FF2B5EF4-FFF2-40B4-BE49-F238E27FC236}">
                  <a16:creationId xmlns:a16="http://schemas.microsoft.com/office/drawing/2014/main" id="{594B31DB-3ECD-BA9F-79C9-7387013B7B0C}"/>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69109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barn(outVertical)">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outVertical)">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barn(outVertical)">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248">
            <a:extLst>
              <a:ext uri="{FF2B5EF4-FFF2-40B4-BE49-F238E27FC236}">
                <a16:creationId xmlns:a16="http://schemas.microsoft.com/office/drawing/2014/main" id="{4917CC36-BD15-56FC-17A4-243AF8EB64FC}"/>
              </a:ext>
            </a:extLst>
          </p:cNvPr>
          <p:cNvSpPr/>
          <p:nvPr>
            <p:custDataLst>
              <p:tags r:id="rId1"/>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exécutif</a:t>
            </a:r>
          </a:p>
        </p:txBody>
      </p:sp>
      <p:cxnSp>
        <p:nvCxnSpPr>
          <p:cNvPr id="5" name="Connecteur droit 4">
            <a:extLst>
              <a:ext uri="{FF2B5EF4-FFF2-40B4-BE49-F238E27FC236}">
                <a16:creationId xmlns:a16="http://schemas.microsoft.com/office/drawing/2014/main" id="{D9179943-6AAB-2F35-512B-CB7CCB75AD23}"/>
              </a:ext>
            </a:extLst>
          </p:cNvPr>
          <p:cNvCxnSpPr>
            <a:cxnSpLocks/>
          </p:cNvCxnSpPr>
          <p:nvPr>
            <p:custDataLst>
              <p:tags r:id="rId2"/>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D37B3F12-C3D3-81A9-F98B-4FA7A810B39A}"/>
              </a:ext>
            </a:extLst>
          </p:cNvPr>
          <p:cNvCxnSpPr>
            <a:cxnSpLocks/>
          </p:cNvCxnSpPr>
          <p:nvPr>
            <p:custDataLst>
              <p:tags r:id="rId3"/>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E893F257-F295-867A-2D7A-EA8D853A9364}"/>
              </a:ext>
            </a:extLst>
          </p:cNvPr>
          <p:cNvCxnSpPr>
            <a:cxnSpLocks/>
          </p:cNvCxnSpPr>
          <p:nvPr>
            <p:custDataLst>
              <p:tags r:id="rId4"/>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à coins arrondis 280">
            <a:extLst>
              <a:ext uri="{FF2B5EF4-FFF2-40B4-BE49-F238E27FC236}">
                <a16:creationId xmlns:a16="http://schemas.microsoft.com/office/drawing/2014/main" id="{B55F0855-009A-C81F-CEB6-6DFAF93E0466}"/>
              </a:ext>
            </a:extLst>
          </p:cNvPr>
          <p:cNvSpPr/>
          <p:nvPr>
            <p:custDataLst>
              <p:tags r:id="rId5"/>
            </p:custDataLst>
          </p:nvPr>
        </p:nvSpPr>
        <p:spPr>
          <a:xfrm>
            <a:off x="6855917"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exécutif</a:t>
            </a:r>
          </a:p>
        </p:txBody>
      </p:sp>
      <p:sp>
        <p:nvSpPr>
          <p:cNvPr id="9" name="Rectangle à coins arrondis 271">
            <a:extLst>
              <a:ext uri="{FF2B5EF4-FFF2-40B4-BE49-F238E27FC236}">
                <a16:creationId xmlns:a16="http://schemas.microsoft.com/office/drawing/2014/main" id="{99FE0333-7FF8-0B2A-EACD-2266BBDAC303}"/>
              </a:ext>
            </a:extLst>
          </p:cNvPr>
          <p:cNvSpPr/>
          <p:nvPr>
            <p:custDataLst>
              <p:tags r:id="rId6"/>
            </p:custDataLst>
          </p:nvPr>
        </p:nvSpPr>
        <p:spPr>
          <a:xfrm>
            <a:off x="2496625" y="3694296"/>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Gouverneur général</a:t>
            </a:r>
          </a:p>
        </p:txBody>
      </p:sp>
      <p:sp>
        <p:nvSpPr>
          <p:cNvPr id="10" name="ZoneTexte 9">
            <a:extLst>
              <a:ext uri="{FF2B5EF4-FFF2-40B4-BE49-F238E27FC236}">
                <a16:creationId xmlns:a16="http://schemas.microsoft.com/office/drawing/2014/main" id="{913900D9-4636-69AE-B6F7-FF3934675EA1}"/>
              </a:ext>
            </a:extLst>
          </p:cNvPr>
          <p:cNvSpPr txBox="1"/>
          <p:nvPr>
            <p:custDataLst>
              <p:tags r:id="rId7"/>
            </p:custDataLst>
          </p:nvPr>
        </p:nvSpPr>
        <p:spPr>
          <a:xfrm>
            <a:off x="3750628" y="4334428"/>
            <a:ext cx="333746" cy="400110"/>
          </a:xfrm>
          <a:prstGeom prst="rect">
            <a:avLst/>
          </a:prstGeom>
          <a:noFill/>
        </p:spPr>
        <p:txBody>
          <a:bodyPr wrap="square" rtlCol="0">
            <a:spAutoFit/>
          </a:bodyPr>
          <a:lstStyle/>
          <a:p>
            <a:r>
              <a:rPr lang="fr-CA" sz="2000">
                <a:solidFill>
                  <a:srgbClr val="333F48"/>
                </a:solidFill>
                <a:latin typeface="Arial" panose="020B0604020202020204" pitchFamily="34" charset="0"/>
                <a:cs typeface="Arial" panose="020B0604020202020204" pitchFamily="34" charset="0"/>
              </a:rPr>
              <a:t>+</a:t>
            </a:r>
          </a:p>
        </p:txBody>
      </p:sp>
      <p:sp>
        <p:nvSpPr>
          <p:cNvPr id="11" name="Rectangle à coins arrondis 14">
            <a:extLst>
              <a:ext uri="{FF2B5EF4-FFF2-40B4-BE49-F238E27FC236}">
                <a16:creationId xmlns:a16="http://schemas.microsoft.com/office/drawing/2014/main" id="{C78F0966-B73C-AE59-E625-681AEEEE3D51}"/>
              </a:ext>
            </a:extLst>
          </p:cNvPr>
          <p:cNvSpPr/>
          <p:nvPr>
            <p:custDataLst>
              <p:tags r:id="rId8"/>
            </p:custDataLst>
          </p:nvPr>
        </p:nvSpPr>
        <p:spPr>
          <a:xfrm>
            <a:off x="2478367" y="4702800"/>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Premier ministre</a:t>
            </a:r>
          </a:p>
        </p:txBody>
      </p:sp>
      <p:sp>
        <p:nvSpPr>
          <p:cNvPr id="12" name="Rectangle à coins arrondis 15">
            <a:extLst>
              <a:ext uri="{FF2B5EF4-FFF2-40B4-BE49-F238E27FC236}">
                <a16:creationId xmlns:a16="http://schemas.microsoft.com/office/drawing/2014/main" id="{9D7F6089-0F25-8104-82D9-A9C6F4256725}"/>
              </a:ext>
            </a:extLst>
          </p:cNvPr>
          <p:cNvSpPr/>
          <p:nvPr>
            <p:custDataLst>
              <p:tags r:id="rId9"/>
            </p:custDataLst>
          </p:nvPr>
        </p:nvSpPr>
        <p:spPr>
          <a:xfrm>
            <a:off x="2496623" y="5711304"/>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Ministres</a:t>
            </a:r>
          </a:p>
        </p:txBody>
      </p:sp>
      <p:sp>
        <p:nvSpPr>
          <p:cNvPr id="13" name="ZoneTexte 12">
            <a:extLst>
              <a:ext uri="{FF2B5EF4-FFF2-40B4-BE49-F238E27FC236}">
                <a16:creationId xmlns:a16="http://schemas.microsoft.com/office/drawing/2014/main" id="{AD2DD145-41F9-4EF1-96EA-0027F14D2856}"/>
              </a:ext>
            </a:extLst>
          </p:cNvPr>
          <p:cNvSpPr txBox="1"/>
          <p:nvPr>
            <p:custDataLst>
              <p:tags r:id="rId10"/>
            </p:custDataLst>
          </p:nvPr>
        </p:nvSpPr>
        <p:spPr>
          <a:xfrm>
            <a:off x="3768884" y="5342401"/>
            <a:ext cx="333746" cy="400110"/>
          </a:xfrm>
          <a:prstGeom prst="rect">
            <a:avLst/>
          </a:prstGeom>
          <a:noFill/>
        </p:spPr>
        <p:txBody>
          <a:bodyPr wrap="square" rtlCol="0">
            <a:spAutoFit/>
          </a:bodyPr>
          <a:lstStyle/>
          <a:p>
            <a:r>
              <a:rPr lang="fr-CA" sz="2000">
                <a:solidFill>
                  <a:srgbClr val="333F48"/>
                </a:solidFill>
                <a:latin typeface="Arial" panose="020B0604020202020204" pitchFamily="34" charset="0"/>
                <a:cs typeface="Arial" panose="020B0604020202020204" pitchFamily="34" charset="0"/>
              </a:rPr>
              <a:t>+</a:t>
            </a:r>
          </a:p>
        </p:txBody>
      </p:sp>
      <p:sp>
        <p:nvSpPr>
          <p:cNvPr id="14" name="ZoneTexte 13">
            <a:extLst>
              <a:ext uri="{FF2B5EF4-FFF2-40B4-BE49-F238E27FC236}">
                <a16:creationId xmlns:a16="http://schemas.microsoft.com/office/drawing/2014/main" id="{796136B6-B2BF-FAA0-A8AA-F56F08355885}"/>
              </a:ext>
            </a:extLst>
          </p:cNvPr>
          <p:cNvSpPr txBox="1"/>
          <p:nvPr>
            <p:custDataLst>
              <p:tags r:id="rId11"/>
            </p:custDataLst>
          </p:nvPr>
        </p:nvSpPr>
        <p:spPr>
          <a:xfrm>
            <a:off x="8109920" y="4334428"/>
            <a:ext cx="333746" cy="400110"/>
          </a:xfrm>
          <a:prstGeom prst="rect">
            <a:avLst/>
          </a:prstGeom>
          <a:noFill/>
        </p:spPr>
        <p:txBody>
          <a:bodyPr wrap="square" rtlCol="0">
            <a:spAutoFit/>
          </a:bodyPr>
          <a:lstStyle/>
          <a:p>
            <a:r>
              <a:rPr lang="fr-CA" sz="2000">
                <a:solidFill>
                  <a:srgbClr val="333F48"/>
                </a:solidFill>
                <a:latin typeface="Arial" panose="020B0604020202020204" pitchFamily="34" charset="0"/>
                <a:cs typeface="Arial" panose="020B0604020202020204" pitchFamily="34" charset="0"/>
              </a:rPr>
              <a:t>+</a:t>
            </a:r>
          </a:p>
        </p:txBody>
      </p:sp>
      <p:sp>
        <p:nvSpPr>
          <p:cNvPr id="15" name="Rectangle à coins arrondis 17">
            <a:extLst>
              <a:ext uri="{FF2B5EF4-FFF2-40B4-BE49-F238E27FC236}">
                <a16:creationId xmlns:a16="http://schemas.microsoft.com/office/drawing/2014/main" id="{EAEBFE1D-0DF4-C4F6-309F-A6357A4490B2}"/>
              </a:ext>
            </a:extLst>
          </p:cNvPr>
          <p:cNvSpPr/>
          <p:nvPr>
            <p:custDataLst>
              <p:tags r:id="rId12"/>
            </p:custDataLst>
          </p:nvPr>
        </p:nvSpPr>
        <p:spPr>
          <a:xfrm>
            <a:off x="6855917" y="3694296"/>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Lieutenant-gouverneur</a:t>
            </a:r>
          </a:p>
        </p:txBody>
      </p:sp>
      <p:sp>
        <p:nvSpPr>
          <p:cNvPr id="16" name="Rectangle à coins arrondis 19">
            <a:extLst>
              <a:ext uri="{FF2B5EF4-FFF2-40B4-BE49-F238E27FC236}">
                <a16:creationId xmlns:a16="http://schemas.microsoft.com/office/drawing/2014/main" id="{4A2B5E95-4563-39A7-1627-AB1F7C748541}"/>
              </a:ext>
            </a:extLst>
          </p:cNvPr>
          <p:cNvSpPr/>
          <p:nvPr>
            <p:custDataLst>
              <p:tags r:id="rId13"/>
            </p:custDataLst>
          </p:nvPr>
        </p:nvSpPr>
        <p:spPr>
          <a:xfrm>
            <a:off x="6837659" y="4702800"/>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Premier ministre</a:t>
            </a:r>
          </a:p>
        </p:txBody>
      </p:sp>
      <p:sp>
        <p:nvSpPr>
          <p:cNvPr id="17" name="Rectangle à coins arrondis 20">
            <a:extLst>
              <a:ext uri="{FF2B5EF4-FFF2-40B4-BE49-F238E27FC236}">
                <a16:creationId xmlns:a16="http://schemas.microsoft.com/office/drawing/2014/main" id="{75172D3C-9DDE-5CA1-7D7E-4CBA397C8AE1}"/>
              </a:ext>
            </a:extLst>
          </p:cNvPr>
          <p:cNvSpPr/>
          <p:nvPr>
            <p:custDataLst>
              <p:tags r:id="rId14"/>
            </p:custDataLst>
          </p:nvPr>
        </p:nvSpPr>
        <p:spPr>
          <a:xfrm>
            <a:off x="6855915" y="5711304"/>
            <a:ext cx="2878271" cy="670809"/>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Ministres</a:t>
            </a:r>
          </a:p>
        </p:txBody>
      </p:sp>
      <p:sp>
        <p:nvSpPr>
          <p:cNvPr id="18" name="ZoneTexte 17">
            <a:extLst>
              <a:ext uri="{FF2B5EF4-FFF2-40B4-BE49-F238E27FC236}">
                <a16:creationId xmlns:a16="http://schemas.microsoft.com/office/drawing/2014/main" id="{4661636C-5D43-5C27-8A91-D14EE8DC925C}"/>
              </a:ext>
            </a:extLst>
          </p:cNvPr>
          <p:cNvSpPr txBox="1"/>
          <p:nvPr>
            <p:custDataLst>
              <p:tags r:id="rId15"/>
            </p:custDataLst>
          </p:nvPr>
        </p:nvSpPr>
        <p:spPr>
          <a:xfrm>
            <a:off x="8128176" y="5342401"/>
            <a:ext cx="333746" cy="400110"/>
          </a:xfrm>
          <a:prstGeom prst="rect">
            <a:avLst/>
          </a:prstGeom>
          <a:noFill/>
        </p:spPr>
        <p:txBody>
          <a:bodyPr wrap="square" rtlCol="0">
            <a:spAutoFit/>
          </a:bodyPr>
          <a:lstStyle/>
          <a:p>
            <a:r>
              <a:rPr lang="fr-CA" sz="2000">
                <a:solidFill>
                  <a:srgbClr val="333F48"/>
                </a:solidFill>
                <a:latin typeface="Arial" panose="020B0604020202020204" pitchFamily="34" charset="0"/>
                <a:cs typeface="Arial" panose="020B0604020202020204" pitchFamily="34" charset="0"/>
              </a:rPr>
              <a:t>+</a:t>
            </a:r>
          </a:p>
        </p:txBody>
      </p:sp>
      <p:grpSp>
        <p:nvGrpSpPr>
          <p:cNvPr id="19" name="Groupe 18">
            <a:extLst>
              <a:ext uri="{FF2B5EF4-FFF2-40B4-BE49-F238E27FC236}">
                <a16:creationId xmlns:a16="http://schemas.microsoft.com/office/drawing/2014/main" id="{A9C238CD-1E2F-F34A-8D26-3CD3920EBE14}"/>
              </a:ext>
            </a:extLst>
          </p:cNvPr>
          <p:cNvGrpSpPr/>
          <p:nvPr>
            <p:custDataLst>
              <p:tags r:id="rId16"/>
            </p:custDataLst>
          </p:nvPr>
        </p:nvGrpSpPr>
        <p:grpSpPr>
          <a:xfrm>
            <a:off x="2600473" y="679022"/>
            <a:ext cx="6951335" cy="1035314"/>
            <a:chOff x="1076472" y="679022"/>
            <a:chExt cx="6951335" cy="1035314"/>
          </a:xfrm>
        </p:grpSpPr>
        <p:sp>
          <p:nvSpPr>
            <p:cNvPr id="20" name="Rectangle à coins arrondis 23">
              <a:extLst>
                <a:ext uri="{FF2B5EF4-FFF2-40B4-BE49-F238E27FC236}">
                  <a16:creationId xmlns:a16="http://schemas.microsoft.com/office/drawing/2014/main" id="{35450B60-A3FD-6DBB-F34C-1D793A33E7D5}"/>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Fédéral</a:t>
              </a:r>
            </a:p>
          </p:txBody>
        </p:sp>
        <p:sp>
          <p:nvSpPr>
            <p:cNvPr id="21" name="Rectangle à coins arrondis 24">
              <a:extLst>
                <a:ext uri="{FF2B5EF4-FFF2-40B4-BE49-F238E27FC236}">
                  <a16:creationId xmlns:a16="http://schemas.microsoft.com/office/drawing/2014/main" id="{E5DB98A7-947E-19D9-2D29-D3F15AA8D01B}"/>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Québec</a:t>
              </a:r>
            </a:p>
          </p:txBody>
        </p:sp>
        <p:cxnSp>
          <p:nvCxnSpPr>
            <p:cNvPr id="22" name="Connecteur droit avec flèche 21">
              <a:extLst>
                <a:ext uri="{FF2B5EF4-FFF2-40B4-BE49-F238E27FC236}">
                  <a16:creationId xmlns:a16="http://schemas.microsoft.com/office/drawing/2014/main" id="{24DB0D29-8296-F669-062B-58DF77918109}"/>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A746A685-A0FC-0797-4260-2D2D63D9D3EF}"/>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e 23">
            <a:extLst>
              <a:ext uri="{FF2B5EF4-FFF2-40B4-BE49-F238E27FC236}">
                <a16:creationId xmlns:a16="http://schemas.microsoft.com/office/drawing/2014/main" id="{75BD193D-970F-60B9-649A-EB08665BD884}"/>
              </a:ext>
            </a:extLst>
          </p:cNvPr>
          <p:cNvGrpSpPr/>
          <p:nvPr>
            <p:custDataLst>
              <p:tags r:id="rId17"/>
            </p:custDataLst>
          </p:nvPr>
        </p:nvGrpSpPr>
        <p:grpSpPr>
          <a:xfrm flipH="1">
            <a:off x="3548930" y="1622684"/>
            <a:ext cx="773653" cy="585555"/>
            <a:chOff x="1567029" y="2099712"/>
            <a:chExt cx="5704142" cy="3950278"/>
          </a:xfrm>
        </p:grpSpPr>
        <p:sp>
          <p:nvSpPr>
            <p:cNvPr id="25" name="Forme libre 28">
              <a:extLst>
                <a:ext uri="{FF2B5EF4-FFF2-40B4-BE49-F238E27FC236}">
                  <a16:creationId xmlns:a16="http://schemas.microsoft.com/office/drawing/2014/main" id="{FC03D76C-AA31-9E96-E67C-693A1FE3B4E4}"/>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Arc 25">
              <a:extLst>
                <a:ext uri="{FF2B5EF4-FFF2-40B4-BE49-F238E27FC236}">
                  <a16:creationId xmlns:a16="http://schemas.microsoft.com/office/drawing/2014/main" id="{C7946B87-1557-6813-CE16-506A29051E15}"/>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27" name="Arc 26">
              <a:extLst>
                <a:ext uri="{FF2B5EF4-FFF2-40B4-BE49-F238E27FC236}">
                  <a16:creationId xmlns:a16="http://schemas.microsoft.com/office/drawing/2014/main" id="{1C62545D-174F-7DC3-7414-40F1131BABCD}"/>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28" name="Connecteur droit 27">
              <a:extLst>
                <a:ext uri="{FF2B5EF4-FFF2-40B4-BE49-F238E27FC236}">
                  <a16:creationId xmlns:a16="http://schemas.microsoft.com/office/drawing/2014/main" id="{A2350DA7-90AF-0984-AC1E-89175791738D}"/>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98FD306D-6F63-8107-FD56-C8C6A095CDC9}"/>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Ellipse 29">
              <a:extLst>
                <a:ext uri="{FF2B5EF4-FFF2-40B4-BE49-F238E27FC236}">
                  <a16:creationId xmlns:a16="http://schemas.microsoft.com/office/drawing/2014/main" id="{B39379D7-634B-3126-1471-B8212D4B5E1A}"/>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Ellipse 30">
              <a:extLst>
                <a:ext uri="{FF2B5EF4-FFF2-40B4-BE49-F238E27FC236}">
                  <a16:creationId xmlns:a16="http://schemas.microsoft.com/office/drawing/2014/main" id="{9FCF9BF3-A16B-FBD9-A1FE-6077C884D121}"/>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à coins arrondis 35">
              <a:extLst>
                <a:ext uri="{FF2B5EF4-FFF2-40B4-BE49-F238E27FC236}">
                  <a16:creationId xmlns:a16="http://schemas.microsoft.com/office/drawing/2014/main" id="{650104FB-D319-E40A-8AAA-4F21D1137AB0}"/>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Ellipse 32">
              <a:extLst>
                <a:ext uri="{FF2B5EF4-FFF2-40B4-BE49-F238E27FC236}">
                  <a16:creationId xmlns:a16="http://schemas.microsoft.com/office/drawing/2014/main" id="{DEEE48D2-F224-3052-6E4C-2B0C79EC7010}"/>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4" name="Groupe 33">
            <a:extLst>
              <a:ext uri="{FF2B5EF4-FFF2-40B4-BE49-F238E27FC236}">
                <a16:creationId xmlns:a16="http://schemas.microsoft.com/office/drawing/2014/main" id="{5D384760-4105-1BCB-E72E-7AF6C04FBB31}"/>
              </a:ext>
            </a:extLst>
          </p:cNvPr>
          <p:cNvGrpSpPr/>
          <p:nvPr>
            <p:custDataLst>
              <p:tags r:id="rId18"/>
            </p:custDataLst>
          </p:nvPr>
        </p:nvGrpSpPr>
        <p:grpSpPr>
          <a:xfrm flipH="1">
            <a:off x="7906463" y="1603889"/>
            <a:ext cx="773653" cy="585555"/>
            <a:chOff x="1567029" y="2099712"/>
            <a:chExt cx="5704142" cy="3950278"/>
          </a:xfrm>
        </p:grpSpPr>
        <p:sp>
          <p:nvSpPr>
            <p:cNvPr id="35" name="Forme libre 38">
              <a:extLst>
                <a:ext uri="{FF2B5EF4-FFF2-40B4-BE49-F238E27FC236}">
                  <a16:creationId xmlns:a16="http://schemas.microsoft.com/office/drawing/2014/main" id="{8CEFC7DB-0056-46B6-547F-8BC595CBD8F6}"/>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Arc 35">
              <a:extLst>
                <a:ext uri="{FF2B5EF4-FFF2-40B4-BE49-F238E27FC236}">
                  <a16:creationId xmlns:a16="http://schemas.microsoft.com/office/drawing/2014/main" id="{6DED936B-4A35-093E-6C82-4FB76321D112}"/>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7" name="Arc 36">
              <a:extLst>
                <a:ext uri="{FF2B5EF4-FFF2-40B4-BE49-F238E27FC236}">
                  <a16:creationId xmlns:a16="http://schemas.microsoft.com/office/drawing/2014/main" id="{5BEF9104-F07E-DEDF-7E4D-BB25FDB37935}"/>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38" name="Connecteur droit 37">
              <a:extLst>
                <a:ext uri="{FF2B5EF4-FFF2-40B4-BE49-F238E27FC236}">
                  <a16:creationId xmlns:a16="http://schemas.microsoft.com/office/drawing/2014/main" id="{79ED8055-4926-12D4-113B-5A63B25955CD}"/>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624C14C1-0C12-FDE2-154D-1829A1595056}"/>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Ellipse 39">
              <a:extLst>
                <a:ext uri="{FF2B5EF4-FFF2-40B4-BE49-F238E27FC236}">
                  <a16:creationId xmlns:a16="http://schemas.microsoft.com/office/drawing/2014/main" id="{1C8D4950-A1C7-BC8D-8CF2-A7222FE09AED}"/>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Ellipse 40">
              <a:extLst>
                <a:ext uri="{FF2B5EF4-FFF2-40B4-BE49-F238E27FC236}">
                  <a16:creationId xmlns:a16="http://schemas.microsoft.com/office/drawing/2014/main" id="{B2E9223A-53DB-EE43-8EA4-3A72C97BE673}"/>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Rectangle à coins arrondis 45">
              <a:extLst>
                <a:ext uri="{FF2B5EF4-FFF2-40B4-BE49-F238E27FC236}">
                  <a16:creationId xmlns:a16="http://schemas.microsoft.com/office/drawing/2014/main" id="{85E10597-E8C8-8407-FFD9-6DA74DB49CC6}"/>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Ellipse 42">
              <a:extLst>
                <a:ext uri="{FF2B5EF4-FFF2-40B4-BE49-F238E27FC236}">
                  <a16:creationId xmlns:a16="http://schemas.microsoft.com/office/drawing/2014/main" id="{0C58FCBC-0011-3BD2-0790-7F4B1E971E05}"/>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4" name="Image 43">
            <a:extLst>
              <a:ext uri="{FF2B5EF4-FFF2-40B4-BE49-F238E27FC236}">
                <a16:creationId xmlns:a16="http://schemas.microsoft.com/office/drawing/2014/main" id="{890166EA-F57E-5720-813D-9864431B0B54}"/>
              </a:ext>
            </a:extLst>
          </p:cNvPr>
          <p:cNvPicPr>
            <a:picLocks noChangeAspect="1"/>
          </p:cNvPicPr>
          <p:nvPr>
            <p:custDataLst>
              <p:tags r:id="rId19"/>
            </p:custDataLst>
          </p:nvPr>
        </p:nvPicPr>
        <p:blipFill>
          <a:blip r:embed="rId22"/>
          <a:stretch>
            <a:fillRect/>
          </a:stretch>
        </p:blipFill>
        <p:spPr>
          <a:xfrm>
            <a:off x="303920" y="566965"/>
            <a:ext cx="1281993" cy="641809"/>
          </a:xfrm>
          <a:prstGeom prst="rect">
            <a:avLst/>
          </a:prstGeom>
        </p:spPr>
      </p:pic>
    </p:spTree>
    <p:extLst>
      <p:ext uri="{BB962C8B-B14F-4D97-AF65-F5344CB8AC3E}">
        <p14:creationId xmlns:p14="http://schemas.microsoft.com/office/powerpoint/2010/main" val="300828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4"/>
                                        </p:tgtEl>
                                        <p:attrNameLst>
                                          <p:attrName>r</p:attrName>
                                        </p:attrNameLst>
                                      </p:cBhvr>
                                    </p:animRot>
                                    <p:animRot by="-240000">
                                      <p:cBhvr>
                                        <p:cTn id="11" dur="200" fill="hold">
                                          <p:stCondLst>
                                            <p:cond delay="200"/>
                                          </p:stCondLst>
                                        </p:cTn>
                                        <p:tgtEl>
                                          <p:spTgt spid="24"/>
                                        </p:tgtEl>
                                        <p:attrNameLst>
                                          <p:attrName>r</p:attrName>
                                        </p:attrNameLst>
                                      </p:cBhvr>
                                    </p:animRot>
                                    <p:animRot by="240000">
                                      <p:cBhvr>
                                        <p:cTn id="12" dur="200" fill="hold">
                                          <p:stCondLst>
                                            <p:cond delay="400"/>
                                          </p:stCondLst>
                                        </p:cTn>
                                        <p:tgtEl>
                                          <p:spTgt spid="24"/>
                                        </p:tgtEl>
                                        <p:attrNameLst>
                                          <p:attrName>r</p:attrName>
                                        </p:attrNameLst>
                                      </p:cBhvr>
                                    </p:animRot>
                                    <p:animRot by="-240000">
                                      <p:cBhvr>
                                        <p:cTn id="13" dur="200" fill="hold">
                                          <p:stCondLst>
                                            <p:cond delay="600"/>
                                          </p:stCondLst>
                                        </p:cTn>
                                        <p:tgtEl>
                                          <p:spTgt spid="24"/>
                                        </p:tgtEl>
                                        <p:attrNameLst>
                                          <p:attrName>r</p:attrName>
                                        </p:attrNameLst>
                                      </p:cBhvr>
                                    </p:animRot>
                                    <p:animRot by="120000">
                                      <p:cBhvr>
                                        <p:cTn id="14" dur="200" fill="hold">
                                          <p:stCondLst>
                                            <p:cond delay="800"/>
                                          </p:stCondLst>
                                        </p:cTn>
                                        <p:tgtEl>
                                          <p:spTgt spid="24"/>
                                        </p:tgtEl>
                                        <p:attrNameLst>
                                          <p:attrName>r</p:attrName>
                                        </p:attrNameLst>
                                      </p:cBhvr>
                                    </p:animRot>
                                  </p:childTnLst>
                                </p:cTn>
                              </p:par>
                              <p:par>
                                <p:cTn id="15" presetID="2" presetClass="entr" presetSubtype="1"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0-#ppt_h/2"/>
                                          </p:val>
                                        </p:tav>
                                        <p:tav tm="100000">
                                          <p:val>
                                            <p:strVal val="#ppt_y"/>
                                          </p:val>
                                        </p:tav>
                                      </p:tavLst>
                                    </p:anim>
                                  </p:childTnLst>
                                </p:cTn>
                              </p:par>
                              <p:par>
                                <p:cTn id="19" presetID="32" presetClass="emph" presetSubtype="0" fill="hold" nodeType="withEffect">
                                  <p:stCondLst>
                                    <p:cond delay="0"/>
                                  </p:stCondLst>
                                  <p:childTnLst>
                                    <p:animRot by="120000">
                                      <p:cBhvr>
                                        <p:cTn id="20" dur="100" fill="hold">
                                          <p:stCondLst>
                                            <p:cond delay="0"/>
                                          </p:stCondLst>
                                        </p:cTn>
                                        <p:tgtEl>
                                          <p:spTgt spid="34"/>
                                        </p:tgtEl>
                                        <p:attrNameLst>
                                          <p:attrName>r</p:attrName>
                                        </p:attrNameLst>
                                      </p:cBhvr>
                                    </p:animRot>
                                    <p:animRot by="-240000">
                                      <p:cBhvr>
                                        <p:cTn id="21" dur="200" fill="hold">
                                          <p:stCondLst>
                                            <p:cond delay="200"/>
                                          </p:stCondLst>
                                        </p:cTn>
                                        <p:tgtEl>
                                          <p:spTgt spid="34"/>
                                        </p:tgtEl>
                                        <p:attrNameLst>
                                          <p:attrName>r</p:attrName>
                                        </p:attrNameLst>
                                      </p:cBhvr>
                                    </p:animRot>
                                    <p:animRot by="240000">
                                      <p:cBhvr>
                                        <p:cTn id="22" dur="200" fill="hold">
                                          <p:stCondLst>
                                            <p:cond delay="400"/>
                                          </p:stCondLst>
                                        </p:cTn>
                                        <p:tgtEl>
                                          <p:spTgt spid="34"/>
                                        </p:tgtEl>
                                        <p:attrNameLst>
                                          <p:attrName>r</p:attrName>
                                        </p:attrNameLst>
                                      </p:cBhvr>
                                    </p:animRot>
                                    <p:animRot by="-240000">
                                      <p:cBhvr>
                                        <p:cTn id="23" dur="200" fill="hold">
                                          <p:stCondLst>
                                            <p:cond delay="600"/>
                                          </p:stCondLst>
                                        </p:cTn>
                                        <p:tgtEl>
                                          <p:spTgt spid="34"/>
                                        </p:tgtEl>
                                        <p:attrNameLst>
                                          <p:attrName>r</p:attrName>
                                        </p:attrNameLst>
                                      </p:cBhvr>
                                    </p:animRot>
                                    <p:animRot by="120000">
                                      <p:cBhvr>
                                        <p:cTn id="24" dur="200" fill="hold">
                                          <p:stCondLst>
                                            <p:cond delay="800"/>
                                          </p:stCondLst>
                                        </p:cTn>
                                        <p:tgtEl>
                                          <p:spTgt spid="3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22" presetClass="entr" presetSubtype="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9">
                                            <p:txEl>
                                              <p:pRg st="0" end="0"/>
                                            </p:txEl>
                                          </p:spTgt>
                                        </p:tgtEl>
                                        <p:attrNameLst>
                                          <p:attrName>style.visibility</p:attrName>
                                        </p:attrNameLst>
                                      </p:cBhvr>
                                      <p:to>
                                        <p:strVal val="visible"/>
                                      </p:to>
                                    </p:set>
                                    <p:animEffect transition="in" filter="barn(outVertical)">
                                      <p:cBhvr>
                                        <p:cTn id="67" dur="500"/>
                                        <p:tgtEl>
                                          <p:spTgt spid="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barn(outVertical)">
                                      <p:cBhvr>
                                        <p:cTn id="72" dur="500"/>
                                        <p:tgtEl>
                                          <p:spTgt spid="1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nodeType="click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Effect transition="in" filter="barn(outVertical)">
                                      <p:cBhvr>
                                        <p:cTn id="77" dur="500"/>
                                        <p:tgtEl>
                                          <p:spTgt spid="12">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nodeType="clickEffect">
                                  <p:stCondLst>
                                    <p:cond delay="0"/>
                                  </p:stCondLst>
                                  <p:childTnLst>
                                    <p:set>
                                      <p:cBhvr>
                                        <p:cTn id="81" dur="1" fill="hold">
                                          <p:stCondLst>
                                            <p:cond delay="0"/>
                                          </p:stCondLst>
                                        </p:cTn>
                                        <p:tgtEl>
                                          <p:spTgt spid="15">
                                            <p:txEl>
                                              <p:pRg st="0" end="0"/>
                                            </p:txEl>
                                          </p:spTgt>
                                        </p:tgtEl>
                                        <p:attrNameLst>
                                          <p:attrName>style.visibility</p:attrName>
                                        </p:attrNameLst>
                                      </p:cBhvr>
                                      <p:to>
                                        <p:strVal val="visible"/>
                                      </p:to>
                                    </p:set>
                                    <p:animEffect transition="in" filter="barn(outVertical)">
                                      <p:cBhvr>
                                        <p:cTn id="82" dur="500"/>
                                        <p:tgtEl>
                                          <p:spTgt spid="1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animEffect transition="in" filter="barn(outVertical)">
                                      <p:cBhvr>
                                        <p:cTn id="87" dur="500"/>
                                        <p:tgtEl>
                                          <p:spTgt spid="16">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nodeType="clickEffect">
                                  <p:stCondLst>
                                    <p:cond delay="0"/>
                                  </p:stCondLst>
                                  <p:childTnLst>
                                    <p:set>
                                      <p:cBhvr>
                                        <p:cTn id="91" dur="1" fill="hold">
                                          <p:stCondLst>
                                            <p:cond delay="0"/>
                                          </p:stCondLst>
                                        </p:cTn>
                                        <p:tgtEl>
                                          <p:spTgt spid="17">
                                            <p:txEl>
                                              <p:pRg st="0" end="0"/>
                                            </p:txEl>
                                          </p:spTgt>
                                        </p:tgtEl>
                                        <p:attrNameLst>
                                          <p:attrName>style.visibility</p:attrName>
                                        </p:attrNameLst>
                                      </p:cBhvr>
                                      <p:to>
                                        <p:strVal val="visible"/>
                                      </p:to>
                                    </p:set>
                                    <p:animEffect transition="in" filter="barn(outVertical)">
                                      <p:cBhvr>
                                        <p:cTn id="9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3" grpId="0"/>
      <p:bldP spid="14" grpId="0"/>
      <p:bldP spid="15" grpId="0" animBg="1"/>
      <p:bldP spid="16" grpId="0" animBg="1"/>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248">
            <a:extLst>
              <a:ext uri="{FF2B5EF4-FFF2-40B4-BE49-F238E27FC236}">
                <a16:creationId xmlns:a16="http://schemas.microsoft.com/office/drawing/2014/main" id="{2C320C5A-9F32-3FA1-B557-1A6D2E5F1384}"/>
              </a:ext>
            </a:extLst>
          </p:cNvPr>
          <p:cNvSpPr/>
          <p:nvPr>
            <p:custDataLst>
              <p:tags r:id="rId1"/>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judiciaire</a:t>
            </a:r>
            <a:endParaRPr lang="fr-CA" sz="3600" b="1">
              <a:solidFill>
                <a:srgbClr val="333F48"/>
              </a:solidFill>
              <a:latin typeface="Arial" panose="020B0604020202020204" pitchFamily="34" charset="0"/>
              <a:cs typeface="Arial" panose="020B0604020202020204" pitchFamily="34" charset="0"/>
            </a:endParaRPr>
          </a:p>
        </p:txBody>
      </p:sp>
      <p:cxnSp>
        <p:nvCxnSpPr>
          <p:cNvPr id="5" name="Connecteur droit 4">
            <a:extLst>
              <a:ext uri="{FF2B5EF4-FFF2-40B4-BE49-F238E27FC236}">
                <a16:creationId xmlns:a16="http://schemas.microsoft.com/office/drawing/2014/main" id="{7B854918-262E-D61B-EC62-EAF96DB9A211}"/>
              </a:ext>
            </a:extLst>
          </p:cNvPr>
          <p:cNvCxnSpPr/>
          <p:nvPr>
            <p:custDataLst>
              <p:tags r:id="rId2"/>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1DB57EB8-782F-721A-53DF-C86B2B181501}"/>
              </a:ext>
            </a:extLst>
          </p:cNvPr>
          <p:cNvCxnSpPr/>
          <p:nvPr>
            <p:custDataLst>
              <p:tags r:id="rId3"/>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F42F302C-6155-ED26-DAA8-36A70BDE9F9A}"/>
              </a:ext>
            </a:extLst>
          </p:cNvPr>
          <p:cNvCxnSpPr/>
          <p:nvPr>
            <p:custDataLst>
              <p:tags r:id="rId4"/>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à coins arrondis 280">
            <a:extLst>
              <a:ext uri="{FF2B5EF4-FFF2-40B4-BE49-F238E27FC236}">
                <a16:creationId xmlns:a16="http://schemas.microsoft.com/office/drawing/2014/main" id="{212765A3-F3EB-3262-30DF-153BAD117132}"/>
              </a:ext>
            </a:extLst>
          </p:cNvPr>
          <p:cNvSpPr/>
          <p:nvPr>
            <p:custDataLst>
              <p:tags r:id="rId5"/>
            </p:custDataLst>
          </p:nvPr>
        </p:nvSpPr>
        <p:spPr>
          <a:xfrm>
            <a:off x="6855917"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a:solidFill>
                  <a:srgbClr val="333F48"/>
                </a:solidFill>
                <a:latin typeface="Arial" panose="020B0604020202020204" pitchFamily="34" charset="0"/>
                <a:cs typeface="Arial" panose="020B0604020202020204" pitchFamily="34" charset="0"/>
              </a:rPr>
              <a:t>Pouvoir</a:t>
            </a:r>
            <a:br>
              <a:rPr lang="fr-CA" sz="3200">
                <a:solidFill>
                  <a:srgbClr val="333F48"/>
                </a:solidFill>
                <a:latin typeface="Arial" panose="020B0604020202020204" pitchFamily="34" charset="0"/>
                <a:cs typeface="Arial" panose="020B0604020202020204" pitchFamily="34" charset="0"/>
              </a:rPr>
            </a:br>
            <a:r>
              <a:rPr lang="fr-CA" sz="3200" b="1">
                <a:solidFill>
                  <a:srgbClr val="333F48"/>
                </a:solidFill>
                <a:latin typeface="Arial" panose="020B0604020202020204" pitchFamily="34" charset="0"/>
                <a:cs typeface="Arial" panose="020B0604020202020204" pitchFamily="34" charset="0"/>
              </a:rPr>
              <a:t>judiciaire</a:t>
            </a:r>
            <a:endParaRPr lang="fr-CA" sz="3600" b="1">
              <a:solidFill>
                <a:srgbClr val="333F48"/>
              </a:solidFill>
              <a:latin typeface="Arial" panose="020B0604020202020204" pitchFamily="34" charset="0"/>
              <a:cs typeface="Arial" panose="020B0604020202020204" pitchFamily="34" charset="0"/>
            </a:endParaRPr>
          </a:p>
        </p:txBody>
      </p:sp>
      <p:sp>
        <p:nvSpPr>
          <p:cNvPr id="9" name="Rectangle à coins arrondis 271">
            <a:extLst>
              <a:ext uri="{FF2B5EF4-FFF2-40B4-BE49-F238E27FC236}">
                <a16:creationId xmlns:a16="http://schemas.microsoft.com/office/drawing/2014/main" id="{94F3D261-E720-9A7D-90A7-6C376ABF55C0}"/>
              </a:ext>
            </a:extLst>
          </p:cNvPr>
          <p:cNvSpPr/>
          <p:nvPr>
            <p:custDataLst>
              <p:tags r:id="rId6"/>
            </p:custDataLst>
          </p:nvPr>
        </p:nvSpPr>
        <p:spPr>
          <a:xfrm>
            <a:off x="2496625" y="3694295"/>
            <a:ext cx="2878271" cy="2518494"/>
          </a:xfrm>
          <a:prstGeom prst="roundRect">
            <a:avLst/>
          </a:prstGeom>
          <a:solidFill>
            <a:schemeClr val="accent6">
              <a:lumMod val="40000"/>
              <a:lumOff val="60000"/>
            </a:schemeClr>
          </a:solidFill>
          <a:ln w="19050">
            <a:solidFill>
              <a:srgbClr val="E46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Tribunaux</a:t>
            </a:r>
          </a:p>
        </p:txBody>
      </p:sp>
      <p:sp>
        <p:nvSpPr>
          <p:cNvPr id="10" name="Rectangle à coins arrondis 17">
            <a:extLst>
              <a:ext uri="{FF2B5EF4-FFF2-40B4-BE49-F238E27FC236}">
                <a16:creationId xmlns:a16="http://schemas.microsoft.com/office/drawing/2014/main" id="{FF23B9A4-E7CF-CA3D-62EC-A465DCA17BF8}"/>
              </a:ext>
            </a:extLst>
          </p:cNvPr>
          <p:cNvSpPr/>
          <p:nvPr>
            <p:custDataLst>
              <p:tags r:id="rId7"/>
            </p:custDataLst>
          </p:nvPr>
        </p:nvSpPr>
        <p:spPr>
          <a:xfrm>
            <a:off x="6855917" y="3694295"/>
            <a:ext cx="2878271" cy="2518495"/>
          </a:xfrm>
          <a:prstGeom prst="roundRect">
            <a:avLst/>
          </a:prstGeom>
          <a:solidFill>
            <a:schemeClr val="accent6">
              <a:lumMod val="40000"/>
              <a:lumOff val="60000"/>
            </a:schemeClr>
          </a:solidFill>
          <a:ln w="19050">
            <a:solidFill>
              <a:srgbClr val="E46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a:solidFill>
                  <a:srgbClr val="333F48"/>
                </a:solidFill>
                <a:latin typeface="Arial" panose="020B0604020202020204" pitchFamily="34" charset="0"/>
                <a:cs typeface="Arial" panose="020B0604020202020204" pitchFamily="34" charset="0"/>
              </a:rPr>
              <a:t>Tribunaux</a:t>
            </a:r>
          </a:p>
        </p:txBody>
      </p:sp>
      <p:grpSp>
        <p:nvGrpSpPr>
          <p:cNvPr id="11" name="Groupe 10">
            <a:extLst>
              <a:ext uri="{FF2B5EF4-FFF2-40B4-BE49-F238E27FC236}">
                <a16:creationId xmlns:a16="http://schemas.microsoft.com/office/drawing/2014/main" id="{482A1204-A4D5-5A5D-F97D-C45CA8A6B752}"/>
              </a:ext>
            </a:extLst>
          </p:cNvPr>
          <p:cNvGrpSpPr/>
          <p:nvPr>
            <p:custDataLst>
              <p:tags r:id="rId8"/>
            </p:custDataLst>
          </p:nvPr>
        </p:nvGrpSpPr>
        <p:grpSpPr>
          <a:xfrm>
            <a:off x="2600473" y="679022"/>
            <a:ext cx="6951335" cy="1035314"/>
            <a:chOff x="1076472" y="679022"/>
            <a:chExt cx="6951335" cy="1035314"/>
          </a:xfrm>
        </p:grpSpPr>
        <p:sp>
          <p:nvSpPr>
            <p:cNvPr id="12" name="Rectangle à coins arrondis 13">
              <a:extLst>
                <a:ext uri="{FF2B5EF4-FFF2-40B4-BE49-F238E27FC236}">
                  <a16:creationId xmlns:a16="http://schemas.microsoft.com/office/drawing/2014/main" id="{89270AF1-509B-4D36-E759-483184C98B30}"/>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Fédéral</a:t>
              </a:r>
            </a:p>
          </p:txBody>
        </p:sp>
        <p:sp>
          <p:nvSpPr>
            <p:cNvPr id="13" name="Rectangle à coins arrondis 14">
              <a:extLst>
                <a:ext uri="{FF2B5EF4-FFF2-40B4-BE49-F238E27FC236}">
                  <a16:creationId xmlns:a16="http://schemas.microsoft.com/office/drawing/2014/main" id="{85AAC5F7-0403-3571-6CF2-A2F6A56D6457}"/>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F6891F"/>
                  </a:solidFill>
                  <a:latin typeface="Arial" panose="020B0604020202020204" pitchFamily="34" charset="0"/>
                  <a:cs typeface="Arial" panose="020B0604020202020204" pitchFamily="34" charset="0"/>
                </a:rPr>
                <a:t>Québec</a:t>
              </a:r>
            </a:p>
          </p:txBody>
        </p:sp>
        <p:cxnSp>
          <p:nvCxnSpPr>
            <p:cNvPr id="14" name="Connecteur droit avec flèche 13">
              <a:extLst>
                <a:ext uri="{FF2B5EF4-FFF2-40B4-BE49-F238E27FC236}">
                  <a16:creationId xmlns:a16="http://schemas.microsoft.com/office/drawing/2014/main" id="{9F74917F-FDB4-7C0F-6061-6F32D8601CB3}"/>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A437EDB6-D267-2499-73DB-AA78528DDAE2}"/>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e 15">
            <a:extLst>
              <a:ext uri="{FF2B5EF4-FFF2-40B4-BE49-F238E27FC236}">
                <a16:creationId xmlns:a16="http://schemas.microsoft.com/office/drawing/2014/main" id="{0A916D60-F693-65E2-BD89-967370A33C72}"/>
              </a:ext>
            </a:extLst>
          </p:cNvPr>
          <p:cNvGrpSpPr/>
          <p:nvPr>
            <p:custDataLst>
              <p:tags r:id="rId9"/>
            </p:custDataLst>
          </p:nvPr>
        </p:nvGrpSpPr>
        <p:grpSpPr>
          <a:xfrm>
            <a:off x="5501476" y="692697"/>
            <a:ext cx="1242596" cy="1165771"/>
            <a:chOff x="2050776" y="1628798"/>
            <a:chExt cx="5329536" cy="4536504"/>
          </a:xfrm>
        </p:grpSpPr>
        <p:sp>
          <p:nvSpPr>
            <p:cNvPr id="17" name="Forme libre 19">
              <a:extLst>
                <a:ext uri="{FF2B5EF4-FFF2-40B4-BE49-F238E27FC236}">
                  <a16:creationId xmlns:a16="http://schemas.microsoft.com/office/drawing/2014/main" id="{E4FB687D-187D-FF45-8DF6-28EBB3835B1F}"/>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9D65B672-BC8C-2CA8-046F-7A7615D588A2}"/>
                </a:ext>
              </a:extLst>
            </p:cNvPr>
            <p:cNvGrpSpPr/>
            <p:nvPr/>
          </p:nvGrpSpPr>
          <p:grpSpPr>
            <a:xfrm>
              <a:off x="2050776" y="1671298"/>
              <a:ext cx="5329536" cy="2693806"/>
              <a:chOff x="2050776" y="1671298"/>
              <a:chExt cx="5329536" cy="2693806"/>
            </a:xfrm>
          </p:grpSpPr>
          <p:sp>
            <p:nvSpPr>
              <p:cNvPr id="19" name="Organigramme : Extraire 18">
                <a:extLst>
                  <a:ext uri="{FF2B5EF4-FFF2-40B4-BE49-F238E27FC236}">
                    <a16:creationId xmlns:a16="http://schemas.microsoft.com/office/drawing/2014/main" id="{92B77DAF-4740-D50A-1308-C13EE9D69CC2}"/>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Organigramme : Extraire 19">
                <a:extLst>
                  <a:ext uri="{FF2B5EF4-FFF2-40B4-BE49-F238E27FC236}">
                    <a16:creationId xmlns:a16="http://schemas.microsoft.com/office/drawing/2014/main" id="{D4C9B6BE-7B98-5F10-A98F-FD9C79B23DC5}"/>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Forme libre 23">
                <a:extLst>
                  <a:ext uri="{FF2B5EF4-FFF2-40B4-BE49-F238E27FC236}">
                    <a16:creationId xmlns:a16="http://schemas.microsoft.com/office/drawing/2014/main" id="{EC6ADEF7-FE2C-8C8B-C128-D7EB863C20EE}"/>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Ellipse 21">
                <a:extLst>
                  <a:ext uri="{FF2B5EF4-FFF2-40B4-BE49-F238E27FC236}">
                    <a16:creationId xmlns:a16="http://schemas.microsoft.com/office/drawing/2014/main" id="{2DE3F3E5-6E13-FEB5-D600-E7DB6EBFB1DF}"/>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Ellipse 22">
                <a:extLst>
                  <a:ext uri="{FF2B5EF4-FFF2-40B4-BE49-F238E27FC236}">
                    <a16:creationId xmlns:a16="http://schemas.microsoft.com/office/drawing/2014/main" id="{17B1508B-06BD-8C1B-9376-C2768464DC69}"/>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Forme libre 26">
                <a:extLst>
                  <a:ext uri="{FF2B5EF4-FFF2-40B4-BE49-F238E27FC236}">
                    <a16:creationId xmlns:a16="http://schemas.microsoft.com/office/drawing/2014/main" id="{3D8004FA-AC6B-5FC9-6244-FCE7BF557A88}"/>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pic>
        <p:nvPicPr>
          <p:cNvPr id="25" name="Image 24">
            <a:extLst>
              <a:ext uri="{FF2B5EF4-FFF2-40B4-BE49-F238E27FC236}">
                <a16:creationId xmlns:a16="http://schemas.microsoft.com/office/drawing/2014/main" id="{F791D436-9DCE-55B7-FAB5-E7EEB2E1853D}"/>
              </a:ext>
            </a:extLst>
          </p:cNvPr>
          <p:cNvPicPr>
            <a:picLocks noChangeAspect="1"/>
          </p:cNvPicPr>
          <p:nvPr>
            <p:custDataLst>
              <p:tags r:id="rId10"/>
            </p:custDataLst>
          </p:nvPr>
        </p:nvPicPr>
        <p:blipFill>
          <a:blip r:embed="rId13"/>
          <a:stretch>
            <a:fillRect/>
          </a:stretch>
        </p:blipFill>
        <p:spPr>
          <a:xfrm>
            <a:off x="303920" y="566965"/>
            <a:ext cx="1281993" cy="641809"/>
          </a:xfrm>
          <a:prstGeom prst="rect">
            <a:avLst/>
          </a:prstGeom>
        </p:spPr>
      </p:pic>
    </p:spTree>
    <p:extLst>
      <p:ext uri="{BB962C8B-B14F-4D97-AF65-F5344CB8AC3E}">
        <p14:creationId xmlns:p14="http://schemas.microsoft.com/office/powerpoint/2010/main" val="121423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2"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barn(outVertical)">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barn(outVertical)">
                                      <p:cBhvr>
                                        <p:cTn id="3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E4C8C5E-B19D-204E-9453-97003A9D478D}"/>
              </a:ext>
            </a:extLst>
          </p:cNvPr>
          <p:cNvSpPr>
            <a:spLocks noGrp="1"/>
          </p:cNvSpPr>
          <p:nvPr>
            <p:ph type="body" sz="quarter" idx="14"/>
          </p:nvPr>
        </p:nvSpPr>
        <p:spPr>
          <a:xfrm>
            <a:off x="841998" y="1578464"/>
            <a:ext cx="9336323" cy="4114800"/>
          </a:xfrm>
        </p:spPr>
        <p:txBody>
          <a:bodyPr/>
          <a:lstStyle/>
          <a:p>
            <a:pPr marL="285750" indent="-285750">
              <a:buFont typeface="Arial" panose="020B0604020202020204" pitchFamily="34" charset="0"/>
              <a:buChar char="•"/>
            </a:pPr>
            <a:r>
              <a:rPr lang="fr-CA" dirty="0">
                <a:ea typeface="+mn-lt"/>
                <a:cs typeface="+mn-lt"/>
              </a:rPr>
              <a:t>Le siècle des Lumières</a:t>
            </a:r>
          </a:p>
          <a:p>
            <a:pPr marL="285750" indent="-285750">
              <a:buFont typeface="Arial" panose="020B0604020202020204" pitchFamily="34" charset="0"/>
              <a:buChar char="•"/>
            </a:pPr>
            <a:r>
              <a:rPr lang="fr-CA" dirty="0"/>
              <a:t>La</a:t>
            </a:r>
            <a:r>
              <a:rPr lang="fr-CA" b="1" dirty="0"/>
              <a:t> </a:t>
            </a:r>
            <a:r>
              <a:rPr lang="fr-CA" b="1" dirty="0">
                <a:solidFill>
                  <a:schemeClr val="accent1"/>
                </a:solidFill>
              </a:rPr>
              <a:t>Révolution française</a:t>
            </a:r>
            <a:r>
              <a:rPr lang="fr-CA" dirty="0"/>
              <a:t>, en bref</a:t>
            </a:r>
            <a:endParaRPr lang="fr-CA" dirty="0">
              <a:cs typeface="Calibri"/>
            </a:endParaRPr>
          </a:p>
          <a:p>
            <a:pPr marL="285750" indent="-285750">
              <a:buFont typeface="Arial" panose="020B0604020202020204" pitchFamily="34" charset="0"/>
              <a:buChar char="•"/>
            </a:pPr>
            <a:r>
              <a:rPr lang="fr-CA" dirty="0"/>
              <a:t>Les </a:t>
            </a:r>
            <a:r>
              <a:rPr lang="fr-CA" b="1" dirty="0">
                <a:solidFill>
                  <a:schemeClr val="accent1"/>
                </a:solidFill>
              </a:rPr>
              <a:t>grands changements apportés </a:t>
            </a:r>
            <a:r>
              <a:rPr lang="fr-CA" dirty="0"/>
              <a:t>par la Révolution :</a:t>
            </a:r>
            <a:endParaRPr lang="fr-CA" dirty="0">
              <a:cs typeface="Calibri"/>
            </a:endParaRPr>
          </a:p>
          <a:p>
            <a:pPr marL="742950" lvl="1" indent="-285750">
              <a:buFont typeface="Arial" panose="020B0604020202020204" pitchFamily="34" charset="0"/>
              <a:buChar char="•"/>
            </a:pPr>
            <a:r>
              <a:rPr lang="fr-CA" sz="2400" dirty="0"/>
              <a:t>État moderne</a:t>
            </a:r>
            <a:endParaRPr lang="fr-CA" sz="2400" dirty="0">
              <a:cs typeface="Calibri"/>
            </a:endParaRPr>
          </a:p>
          <a:p>
            <a:pPr marL="742950" lvl="1" indent="-285750">
              <a:buFont typeface="Arial" panose="020B0604020202020204" pitchFamily="34" charset="0"/>
              <a:buChar char="•"/>
            </a:pPr>
            <a:r>
              <a:rPr lang="fr-CA" sz="2400" dirty="0"/>
              <a:t>Constitution</a:t>
            </a:r>
            <a:endParaRPr lang="fr-CA" sz="2400" dirty="0">
              <a:cs typeface="Calibri"/>
            </a:endParaRPr>
          </a:p>
          <a:p>
            <a:pPr marL="742950" lvl="1" indent="-285750">
              <a:buFont typeface="Arial" panose="020B0604020202020204" pitchFamily="34" charset="0"/>
              <a:buChar char="•"/>
            </a:pPr>
            <a:r>
              <a:rPr lang="fr-CA" sz="2400" dirty="0"/>
              <a:t>Égalité théorique</a:t>
            </a:r>
            <a:endParaRPr lang="fr-CA" sz="2400" dirty="0">
              <a:cs typeface="Calibri"/>
            </a:endParaRPr>
          </a:p>
          <a:p>
            <a:pPr marL="742950" lvl="1" indent="-285750">
              <a:buFont typeface="Arial" panose="020B0604020202020204" pitchFamily="34" charset="0"/>
              <a:buChar char="•"/>
            </a:pPr>
            <a:endParaRPr lang="fr-CA" sz="2400" dirty="0">
              <a:cs typeface="Calibri"/>
            </a:endParaRPr>
          </a:p>
          <a:p>
            <a:pPr marL="285750" indent="-285750">
              <a:buFont typeface="Arial" panose="020B0604020202020204" pitchFamily="34" charset="0"/>
              <a:buChar char="•"/>
            </a:pPr>
            <a:r>
              <a:rPr lang="fr-CA" dirty="0"/>
              <a:t>L’</a:t>
            </a:r>
            <a:r>
              <a:rPr lang="fr-CA" b="1" dirty="0">
                <a:solidFill>
                  <a:schemeClr val="accent1"/>
                </a:solidFill>
              </a:rPr>
              <a:t>État canadien</a:t>
            </a:r>
            <a:r>
              <a:rPr lang="fr-CA" dirty="0"/>
              <a:t>, héritier de ces principes!</a:t>
            </a:r>
            <a:endParaRPr lang="fr-CA" dirty="0">
              <a:cs typeface="Calibri"/>
            </a:endParaRPr>
          </a:p>
        </p:txBody>
      </p:sp>
    </p:spTree>
    <p:extLst>
      <p:ext uri="{BB962C8B-B14F-4D97-AF65-F5344CB8AC3E}">
        <p14:creationId xmlns:p14="http://schemas.microsoft.com/office/powerpoint/2010/main" val="369760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3BC4582-A2A8-9101-5C45-49F0D7B6BBAF}"/>
              </a:ext>
            </a:extLst>
          </p:cNvPr>
          <p:cNvSpPr txBox="1"/>
          <p:nvPr>
            <p:custDataLst>
              <p:tags r:id="rId1"/>
            </p:custDataLst>
          </p:nvPr>
        </p:nvSpPr>
        <p:spPr>
          <a:xfrm>
            <a:off x="4457012" y="1916832"/>
            <a:ext cx="184731" cy="369332"/>
          </a:xfrm>
          <a:prstGeom prst="rect">
            <a:avLst/>
          </a:prstGeom>
          <a:noFill/>
        </p:spPr>
        <p:txBody>
          <a:bodyPr wrap="none" rtlCol="0">
            <a:spAutoFit/>
          </a:bodyPr>
          <a:lstStyle/>
          <a:p>
            <a:endParaRPr lang="fr-CA"/>
          </a:p>
        </p:txBody>
      </p:sp>
      <p:sp>
        <p:nvSpPr>
          <p:cNvPr id="5" name="Rectangle 4">
            <a:extLst>
              <a:ext uri="{FF2B5EF4-FFF2-40B4-BE49-F238E27FC236}">
                <a16:creationId xmlns:a16="http://schemas.microsoft.com/office/drawing/2014/main" id="{C3309012-FF4D-5E82-D94E-4CD348A3B2DD}"/>
              </a:ext>
            </a:extLst>
          </p:cNvPr>
          <p:cNvSpPr/>
          <p:nvPr>
            <p:custDataLst>
              <p:tags r:id="rId2"/>
            </p:custDataLst>
          </p:nvPr>
        </p:nvSpPr>
        <p:spPr>
          <a:xfrm>
            <a:off x="3565899" y="424803"/>
            <a:ext cx="5237331" cy="646331"/>
          </a:xfrm>
          <a:prstGeom prst="rect">
            <a:avLst/>
          </a:prstGeom>
        </p:spPr>
        <p:txBody>
          <a:bodyPr wrap="none">
            <a:spAutoFit/>
          </a:bodyPr>
          <a:lstStyle/>
          <a:p>
            <a:r>
              <a:rPr lang="fr-CA" sz="3600">
                <a:solidFill>
                  <a:srgbClr val="F6891F"/>
                </a:solidFill>
                <a:latin typeface="Arial" panose="020B0604020202020204" pitchFamily="34" charset="0"/>
                <a:cs typeface="Arial" panose="020B0604020202020204" pitchFamily="34" charset="0"/>
              </a:rPr>
              <a:t>Au Canada : Démocratie</a:t>
            </a:r>
            <a:endParaRPr lang="fr-CA" sz="3600">
              <a:solidFill>
                <a:srgbClr val="F6891F"/>
              </a:solidFill>
            </a:endParaRPr>
          </a:p>
        </p:txBody>
      </p:sp>
      <p:grpSp>
        <p:nvGrpSpPr>
          <p:cNvPr id="6" name="Groupe 5">
            <a:extLst>
              <a:ext uri="{FF2B5EF4-FFF2-40B4-BE49-F238E27FC236}">
                <a16:creationId xmlns:a16="http://schemas.microsoft.com/office/drawing/2014/main" id="{18739BEE-C819-9CAB-3226-A14481F1F19F}"/>
              </a:ext>
            </a:extLst>
          </p:cNvPr>
          <p:cNvGrpSpPr/>
          <p:nvPr>
            <p:custDataLst>
              <p:tags r:id="rId3"/>
            </p:custDataLst>
          </p:nvPr>
        </p:nvGrpSpPr>
        <p:grpSpPr>
          <a:xfrm>
            <a:off x="5465124" y="2616226"/>
            <a:ext cx="1152129" cy="1786931"/>
            <a:chOff x="3851919" y="1932330"/>
            <a:chExt cx="1440160" cy="2435003"/>
          </a:xfrm>
        </p:grpSpPr>
        <p:sp>
          <p:nvSpPr>
            <p:cNvPr id="7" name="Organigramme : Délai 6">
              <a:extLst>
                <a:ext uri="{FF2B5EF4-FFF2-40B4-BE49-F238E27FC236}">
                  <a16:creationId xmlns:a16="http://schemas.microsoft.com/office/drawing/2014/main" id="{32421C81-E13F-B466-802D-703DD2D84C0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riangle isocèle 7">
              <a:extLst>
                <a:ext uri="{FF2B5EF4-FFF2-40B4-BE49-F238E27FC236}">
                  <a16:creationId xmlns:a16="http://schemas.microsoft.com/office/drawing/2014/main" id="{AE31AB3F-032B-35BA-F692-69791B504D5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AA754BE0-C605-5BD9-6219-A9F0E4FFF31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0" name="Forme libre 21">
            <a:extLst>
              <a:ext uri="{FF2B5EF4-FFF2-40B4-BE49-F238E27FC236}">
                <a16:creationId xmlns:a16="http://schemas.microsoft.com/office/drawing/2014/main" id="{691CD1F5-412E-45DB-9773-77F7266C6775}"/>
              </a:ext>
            </a:extLst>
          </p:cNvPr>
          <p:cNvSpPr/>
          <p:nvPr>
            <p:custDataLst>
              <p:tags r:id="rId4"/>
            </p:custDataLst>
          </p:nvPr>
        </p:nvSpPr>
        <p:spPr>
          <a:xfrm rot="5400000">
            <a:off x="5851686" y="2084002"/>
            <a:ext cx="379000" cy="56738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85FBA4A1-3376-23EC-FAF9-4F1EBFD6268E}"/>
              </a:ext>
            </a:extLst>
          </p:cNvPr>
          <p:cNvSpPr txBox="1"/>
          <p:nvPr>
            <p:custDataLst>
              <p:tags r:id="rId5"/>
            </p:custDataLst>
          </p:nvPr>
        </p:nvSpPr>
        <p:spPr>
          <a:xfrm>
            <a:off x="2116316" y="2912088"/>
            <a:ext cx="3453351" cy="830997"/>
          </a:xfrm>
          <a:prstGeom prst="rect">
            <a:avLst/>
          </a:prstGeom>
          <a:noFill/>
        </p:spPr>
        <p:txBody>
          <a:bodyPr wrap="square" rtlCol="0">
            <a:spAutoFit/>
          </a:bodyPr>
          <a:lstStyle/>
          <a:p>
            <a:r>
              <a:rPr lang="fr-CA" sz="2400" i="1">
                <a:solidFill>
                  <a:srgbClr val="36424B"/>
                </a:solidFill>
                <a:latin typeface="Arial" panose="020B0604020202020204" pitchFamily="34" charset="0"/>
                <a:cs typeface="Arial" panose="020B0604020202020204" pitchFamily="34" charset="0"/>
              </a:rPr>
              <a:t>Nul n’est au-dessus </a:t>
            </a:r>
          </a:p>
          <a:p>
            <a:r>
              <a:rPr lang="fr-CA" sz="2400" i="1">
                <a:solidFill>
                  <a:srgbClr val="36424B"/>
                </a:solidFill>
                <a:latin typeface="Arial" panose="020B0604020202020204" pitchFamily="34" charset="0"/>
                <a:cs typeface="Arial" panose="020B0604020202020204" pitchFamily="34" charset="0"/>
              </a:rPr>
              <a:t>des lois.</a:t>
            </a:r>
          </a:p>
        </p:txBody>
      </p:sp>
      <p:pic>
        <p:nvPicPr>
          <p:cNvPr id="12" name="Image 11">
            <a:extLst>
              <a:ext uri="{FF2B5EF4-FFF2-40B4-BE49-F238E27FC236}">
                <a16:creationId xmlns:a16="http://schemas.microsoft.com/office/drawing/2014/main" id="{19F60033-2643-6254-10A7-D7CE5C7582A0}"/>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rcRect l="21945" t="10103" r="20956" b="42145"/>
          <a:stretch>
            <a:fillRect/>
          </a:stretch>
        </p:blipFill>
        <p:spPr>
          <a:xfrm>
            <a:off x="5465119" y="3381377"/>
            <a:ext cx="1152130" cy="1030052"/>
          </a:xfrm>
          <a:custGeom>
            <a:avLst/>
            <a:gdLst>
              <a:gd name="connsiteX0" fmla="*/ 403510 w 1152130"/>
              <a:gd name="connsiteY0" fmla="*/ 0 h 1030052"/>
              <a:gd name="connsiteX1" fmla="*/ 576068 w 1152130"/>
              <a:gd name="connsiteY1" fmla="*/ 151951 h 1030052"/>
              <a:gd name="connsiteX2" fmla="*/ 748625 w 1152130"/>
              <a:gd name="connsiteY2" fmla="*/ 2 h 1030052"/>
              <a:gd name="connsiteX3" fmla="*/ 800295 w 1152130"/>
              <a:gd name="connsiteY3" fmla="*/ 14715 h 1030052"/>
              <a:gd name="connsiteX4" fmla="*/ 1152130 w 1152130"/>
              <a:gd name="connsiteY4" fmla="*/ 501620 h 1030052"/>
              <a:gd name="connsiteX5" fmla="*/ 1152130 w 1152130"/>
              <a:gd name="connsiteY5" fmla="*/ 1030052 h 1030052"/>
              <a:gd name="connsiteX6" fmla="*/ 1 w 1152130"/>
              <a:gd name="connsiteY6" fmla="*/ 1030052 h 1030052"/>
              <a:gd name="connsiteX7" fmla="*/ 0 w 1152130"/>
              <a:gd name="connsiteY7" fmla="*/ 501620 h 1030052"/>
              <a:gd name="connsiteX8" fmla="*/ 351834 w 1152130"/>
              <a:gd name="connsiteY8" fmla="*/ 14715 h 103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30" h="1030052">
                <a:moveTo>
                  <a:pt x="403510" y="0"/>
                </a:moveTo>
                <a:lnTo>
                  <a:pt x="576068" y="151951"/>
                </a:lnTo>
                <a:lnTo>
                  <a:pt x="748625" y="2"/>
                </a:lnTo>
                <a:lnTo>
                  <a:pt x="800295" y="14715"/>
                </a:lnTo>
                <a:cubicBezTo>
                  <a:pt x="1007054" y="94935"/>
                  <a:pt x="1152130" y="282736"/>
                  <a:pt x="1152130" y="501620"/>
                </a:cubicBezTo>
                <a:lnTo>
                  <a:pt x="1152130" y="1030052"/>
                </a:lnTo>
                <a:lnTo>
                  <a:pt x="1" y="1030052"/>
                </a:lnTo>
                <a:lnTo>
                  <a:pt x="0" y="501620"/>
                </a:lnTo>
                <a:cubicBezTo>
                  <a:pt x="0" y="282736"/>
                  <a:pt x="145076" y="94935"/>
                  <a:pt x="351834" y="14715"/>
                </a:cubicBezTo>
                <a:close/>
              </a:path>
            </a:pathLst>
          </a:custGeom>
          <a:ln w="28575">
            <a:solidFill>
              <a:srgbClr val="36424B"/>
            </a:solidFill>
          </a:ln>
        </p:spPr>
      </p:pic>
      <p:pic>
        <p:nvPicPr>
          <p:cNvPr id="13" name="Image 12">
            <a:extLst>
              <a:ext uri="{FF2B5EF4-FFF2-40B4-BE49-F238E27FC236}">
                <a16:creationId xmlns:a16="http://schemas.microsoft.com/office/drawing/2014/main" id="{BCD92625-CCED-AEE4-BC8D-CEA3A33C49B9}"/>
              </a:ext>
            </a:extLst>
          </p:cNvPr>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5675423" y="2612652"/>
            <a:ext cx="731522" cy="671034"/>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ln w="28575">
            <a:solidFill>
              <a:srgbClr val="36424B"/>
            </a:solidFill>
          </a:ln>
        </p:spPr>
      </p:pic>
      <p:grpSp>
        <p:nvGrpSpPr>
          <p:cNvPr id="14" name="Groupe 13">
            <a:extLst>
              <a:ext uri="{FF2B5EF4-FFF2-40B4-BE49-F238E27FC236}">
                <a16:creationId xmlns:a16="http://schemas.microsoft.com/office/drawing/2014/main" id="{8F600152-0D7D-AB69-7F3D-407A4AC29CF1}"/>
              </a:ext>
            </a:extLst>
          </p:cNvPr>
          <p:cNvGrpSpPr/>
          <p:nvPr>
            <p:custDataLst>
              <p:tags r:id="rId8"/>
            </p:custDataLst>
          </p:nvPr>
        </p:nvGrpSpPr>
        <p:grpSpPr>
          <a:xfrm>
            <a:off x="4582075" y="5701794"/>
            <a:ext cx="2917977" cy="465771"/>
            <a:chOff x="3112887" y="5989825"/>
            <a:chExt cx="2917977" cy="465771"/>
          </a:xfrm>
        </p:grpSpPr>
        <p:grpSp>
          <p:nvGrpSpPr>
            <p:cNvPr id="15" name="Groupe 14">
              <a:extLst>
                <a:ext uri="{FF2B5EF4-FFF2-40B4-BE49-F238E27FC236}">
                  <a16:creationId xmlns:a16="http://schemas.microsoft.com/office/drawing/2014/main" id="{411CDDF4-5436-318B-95FB-3C6868B081DD}"/>
                </a:ext>
              </a:extLst>
            </p:cNvPr>
            <p:cNvGrpSpPr/>
            <p:nvPr/>
          </p:nvGrpSpPr>
          <p:grpSpPr>
            <a:xfrm>
              <a:off x="4006161" y="6242919"/>
              <a:ext cx="135632" cy="210363"/>
              <a:chOff x="3851919" y="1932330"/>
              <a:chExt cx="1440160" cy="2435003"/>
            </a:xfrm>
          </p:grpSpPr>
          <p:sp>
            <p:nvSpPr>
              <p:cNvPr id="129" name="Organigramme : Délai 128">
                <a:extLst>
                  <a:ext uri="{FF2B5EF4-FFF2-40B4-BE49-F238E27FC236}">
                    <a16:creationId xmlns:a16="http://schemas.microsoft.com/office/drawing/2014/main" id="{67C7C54A-81C8-F9FC-11F6-0DB5AC79970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0" name="Triangle isocèle 129">
                <a:extLst>
                  <a:ext uri="{FF2B5EF4-FFF2-40B4-BE49-F238E27FC236}">
                    <a16:creationId xmlns:a16="http://schemas.microsoft.com/office/drawing/2014/main" id="{CA32A893-B2B6-CF23-8A21-7EAB623F139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1" name="Ellipse 130">
                <a:extLst>
                  <a:ext uri="{FF2B5EF4-FFF2-40B4-BE49-F238E27FC236}">
                    <a16:creationId xmlns:a16="http://schemas.microsoft.com/office/drawing/2014/main" id="{82E8D945-0597-91EF-A633-A15DBAE5241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 name="Groupe 15">
              <a:extLst>
                <a:ext uri="{FF2B5EF4-FFF2-40B4-BE49-F238E27FC236}">
                  <a16:creationId xmlns:a16="http://schemas.microsoft.com/office/drawing/2014/main" id="{95A7C6CF-E192-BAB7-A2E1-A583927FDA7B}"/>
                </a:ext>
              </a:extLst>
            </p:cNvPr>
            <p:cNvGrpSpPr/>
            <p:nvPr/>
          </p:nvGrpSpPr>
          <p:grpSpPr>
            <a:xfrm>
              <a:off x="5604902" y="6244727"/>
              <a:ext cx="135632" cy="210363"/>
              <a:chOff x="3851919" y="1932330"/>
              <a:chExt cx="1440160" cy="2435003"/>
            </a:xfrm>
          </p:grpSpPr>
          <p:sp>
            <p:nvSpPr>
              <p:cNvPr id="126" name="Organigramme : Délai 125">
                <a:extLst>
                  <a:ext uri="{FF2B5EF4-FFF2-40B4-BE49-F238E27FC236}">
                    <a16:creationId xmlns:a16="http://schemas.microsoft.com/office/drawing/2014/main" id="{AB9743CE-B3A1-1D9D-02A9-676A20C888B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7" name="Triangle isocèle 126">
                <a:extLst>
                  <a:ext uri="{FF2B5EF4-FFF2-40B4-BE49-F238E27FC236}">
                    <a16:creationId xmlns:a16="http://schemas.microsoft.com/office/drawing/2014/main" id="{A2A8E39D-7796-22C4-86AF-7B656126CC9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8" name="Ellipse 127">
                <a:extLst>
                  <a:ext uri="{FF2B5EF4-FFF2-40B4-BE49-F238E27FC236}">
                    <a16:creationId xmlns:a16="http://schemas.microsoft.com/office/drawing/2014/main" id="{83429E3E-5CB7-1E83-2E6F-A1A1974E6859}"/>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7" name="Groupe 16">
              <a:extLst>
                <a:ext uri="{FF2B5EF4-FFF2-40B4-BE49-F238E27FC236}">
                  <a16:creationId xmlns:a16="http://schemas.microsoft.com/office/drawing/2014/main" id="{3A8858E5-FD35-AA62-2959-F9EAD2CB2E2F}"/>
                </a:ext>
              </a:extLst>
            </p:cNvPr>
            <p:cNvGrpSpPr/>
            <p:nvPr/>
          </p:nvGrpSpPr>
          <p:grpSpPr>
            <a:xfrm>
              <a:off x="3112887" y="5989825"/>
              <a:ext cx="2917977" cy="465771"/>
              <a:chOff x="3151654" y="6093296"/>
              <a:chExt cx="2917977" cy="465771"/>
            </a:xfrm>
          </p:grpSpPr>
          <p:grpSp>
            <p:nvGrpSpPr>
              <p:cNvPr id="18" name="Groupe 17">
                <a:extLst>
                  <a:ext uri="{FF2B5EF4-FFF2-40B4-BE49-F238E27FC236}">
                    <a16:creationId xmlns:a16="http://schemas.microsoft.com/office/drawing/2014/main" id="{DD31D2E6-B390-4068-9529-73C0ACC8B848}"/>
                  </a:ext>
                </a:extLst>
              </p:cNvPr>
              <p:cNvGrpSpPr/>
              <p:nvPr/>
            </p:nvGrpSpPr>
            <p:grpSpPr>
              <a:xfrm>
                <a:off x="4138425" y="6093296"/>
                <a:ext cx="135632" cy="210363"/>
                <a:chOff x="3851919" y="1932330"/>
                <a:chExt cx="1440160" cy="2435003"/>
              </a:xfrm>
            </p:grpSpPr>
            <p:sp>
              <p:nvSpPr>
                <p:cNvPr id="123" name="Organigramme : Délai 122">
                  <a:extLst>
                    <a:ext uri="{FF2B5EF4-FFF2-40B4-BE49-F238E27FC236}">
                      <a16:creationId xmlns:a16="http://schemas.microsoft.com/office/drawing/2014/main" id="{938E8676-0EC9-6031-86D0-C39F16A11BE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4" name="Triangle isocèle 123">
                  <a:extLst>
                    <a:ext uri="{FF2B5EF4-FFF2-40B4-BE49-F238E27FC236}">
                      <a16:creationId xmlns:a16="http://schemas.microsoft.com/office/drawing/2014/main" id="{9E55EDE4-7944-DD71-3201-286737F1A1B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5" name="Ellipse 124">
                  <a:extLst>
                    <a:ext uri="{FF2B5EF4-FFF2-40B4-BE49-F238E27FC236}">
                      <a16:creationId xmlns:a16="http://schemas.microsoft.com/office/drawing/2014/main" id="{12D33CED-A57A-135C-375B-464CDF2A684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9" name="Groupe 18">
                <a:extLst>
                  <a:ext uri="{FF2B5EF4-FFF2-40B4-BE49-F238E27FC236}">
                    <a16:creationId xmlns:a16="http://schemas.microsoft.com/office/drawing/2014/main" id="{B1E6E0D4-42A9-88D1-2707-6CA123EBF412}"/>
                  </a:ext>
                </a:extLst>
              </p:cNvPr>
              <p:cNvGrpSpPr/>
              <p:nvPr/>
            </p:nvGrpSpPr>
            <p:grpSpPr>
              <a:xfrm>
                <a:off x="4338262" y="6093296"/>
                <a:ext cx="135632" cy="210363"/>
                <a:chOff x="3851919" y="1932330"/>
                <a:chExt cx="1440160" cy="2435003"/>
              </a:xfrm>
            </p:grpSpPr>
            <p:sp>
              <p:nvSpPr>
                <p:cNvPr id="120" name="Organigramme : Délai 119">
                  <a:extLst>
                    <a:ext uri="{FF2B5EF4-FFF2-40B4-BE49-F238E27FC236}">
                      <a16:creationId xmlns:a16="http://schemas.microsoft.com/office/drawing/2014/main" id="{FD055C62-B41F-ED70-3CDC-A3AF6B5757E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1" name="Triangle isocèle 120">
                  <a:extLst>
                    <a:ext uri="{FF2B5EF4-FFF2-40B4-BE49-F238E27FC236}">
                      <a16:creationId xmlns:a16="http://schemas.microsoft.com/office/drawing/2014/main" id="{D6A64319-C402-59DD-7AB6-AFADBC6066C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2" name="Ellipse 121">
                  <a:extLst>
                    <a:ext uri="{FF2B5EF4-FFF2-40B4-BE49-F238E27FC236}">
                      <a16:creationId xmlns:a16="http://schemas.microsoft.com/office/drawing/2014/main" id="{C5E5A87F-61D3-23F6-D3A4-EC3B558C793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0" name="Groupe 19">
                <a:extLst>
                  <a:ext uri="{FF2B5EF4-FFF2-40B4-BE49-F238E27FC236}">
                    <a16:creationId xmlns:a16="http://schemas.microsoft.com/office/drawing/2014/main" id="{644551D6-CBE0-53D1-38A6-C62EAC15797D}"/>
                  </a:ext>
                </a:extLst>
              </p:cNvPr>
              <p:cNvGrpSpPr/>
              <p:nvPr/>
            </p:nvGrpSpPr>
            <p:grpSpPr>
              <a:xfrm>
                <a:off x="4540481" y="6093296"/>
                <a:ext cx="135632" cy="210363"/>
                <a:chOff x="3851919" y="1932330"/>
                <a:chExt cx="1440160" cy="2435003"/>
              </a:xfrm>
            </p:grpSpPr>
            <p:sp>
              <p:nvSpPr>
                <p:cNvPr id="117" name="Organigramme : Délai 116">
                  <a:extLst>
                    <a:ext uri="{FF2B5EF4-FFF2-40B4-BE49-F238E27FC236}">
                      <a16:creationId xmlns:a16="http://schemas.microsoft.com/office/drawing/2014/main" id="{54357181-A0F5-BBA2-9B35-8C733E4ED05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8" name="Triangle isocèle 117">
                  <a:extLst>
                    <a:ext uri="{FF2B5EF4-FFF2-40B4-BE49-F238E27FC236}">
                      <a16:creationId xmlns:a16="http://schemas.microsoft.com/office/drawing/2014/main" id="{3547456B-BE84-FC8B-D748-E365A3E5D89C}"/>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9" name="Ellipse 118">
                  <a:extLst>
                    <a:ext uri="{FF2B5EF4-FFF2-40B4-BE49-F238E27FC236}">
                      <a16:creationId xmlns:a16="http://schemas.microsoft.com/office/drawing/2014/main" id="{E5621C92-3275-758B-FD64-CE579C3C42F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1" name="Groupe 20">
                <a:extLst>
                  <a:ext uri="{FF2B5EF4-FFF2-40B4-BE49-F238E27FC236}">
                    <a16:creationId xmlns:a16="http://schemas.microsoft.com/office/drawing/2014/main" id="{EAD7AF05-039D-30D5-FF06-F3BAEDCB9A1F}"/>
                  </a:ext>
                </a:extLst>
              </p:cNvPr>
              <p:cNvGrpSpPr/>
              <p:nvPr/>
            </p:nvGrpSpPr>
            <p:grpSpPr>
              <a:xfrm>
                <a:off x="4743029" y="6093296"/>
                <a:ext cx="135632" cy="210363"/>
                <a:chOff x="3851919" y="1932330"/>
                <a:chExt cx="1440160" cy="2435003"/>
              </a:xfrm>
            </p:grpSpPr>
            <p:sp>
              <p:nvSpPr>
                <p:cNvPr id="114" name="Organigramme : Délai 113">
                  <a:extLst>
                    <a:ext uri="{FF2B5EF4-FFF2-40B4-BE49-F238E27FC236}">
                      <a16:creationId xmlns:a16="http://schemas.microsoft.com/office/drawing/2014/main" id="{A57A2975-7EF5-B82B-43C3-EC07CE2AEE2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5" name="Triangle isocèle 114">
                  <a:extLst>
                    <a:ext uri="{FF2B5EF4-FFF2-40B4-BE49-F238E27FC236}">
                      <a16:creationId xmlns:a16="http://schemas.microsoft.com/office/drawing/2014/main" id="{2ADC7805-BE4B-33D5-DAF7-95182B685BD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6" name="Ellipse 115">
                  <a:extLst>
                    <a:ext uri="{FF2B5EF4-FFF2-40B4-BE49-F238E27FC236}">
                      <a16:creationId xmlns:a16="http://schemas.microsoft.com/office/drawing/2014/main" id="{F1DC9F4F-6964-288E-D2F6-E3DAD7753FC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2" name="Groupe 21">
                <a:extLst>
                  <a:ext uri="{FF2B5EF4-FFF2-40B4-BE49-F238E27FC236}">
                    <a16:creationId xmlns:a16="http://schemas.microsoft.com/office/drawing/2014/main" id="{6EC63247-3ADE-9365-A228-8166C92015BD}"/>
                  </a:ext>
                </a:extLst>
              </p:cNvPr>
              <p:cNvGrpSpPr/>
              <p:nvPr/>
            </p:nvGrpSpPr>
            <p:grpSpPr>
              <a:xfrm>
                <a:off x="4934105" y="6093296"/>
                <a:ext cx="135632" cy="210363"/>
                <a:chOff x="3851919" y="1932330"/>
                <a:chExt cx="1440160" cy="2435003"/>
              </a:xfrm>
            </p:grpSpPr>
            <p:sp>
              <p:nvSpPr>
                <p:cNvPr id="111" name="Organigramme : Délai 110">
                  <a:extLst>
                    <a:ext uri="{FF2B5EF4-FFF2-40B4-BE49-F238E27FC236}">
                      <a16:creationId xmlns:a16="http://schemas.microsoft.com/office/drawing/2014/main" id="{1DE6319E-73FC-DAE0-8E77-1AD99337921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2" name="Triangle isocèle 111">
                  <a:extLst>
                    <a:ext uri="{FF2B5EF4-FFF2-40B4-BE49-F238E27FC236}">
                      <a16:creationId xmlns:a16="http://schemas.microsoft.com/office/drawing/2014/main" id="{EDFD4968-B675-39F8-BE86-EA3BFCCB150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3" name="Ellipse 112">
                  <a:extLst>
                    <a:ext uri="{FF2B5EF4-FFF2-40B4-BE49-F238E27FC236}">
                      <a16:creationId xmlns:a16="http://schemas.microsoft.com/office/drawing/2014/main" id="{AF927AE9-0590-BE10-2A3F-314AA319BB0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3" name="Groupe 22">
                <a:extLst>
                  <a:ext uri="{FF2B5EF4-FFF2-40B4-BE49-F238E27FC236}">
                    <a16:creationId xmlns:a16="http://schemas.microsoft.com/office/drawing/2014/main" id="{E3C5AC1A-5B75-6754-A53B-57B1F6FF45A3}"/>
                  </a:ext>
                </a:extLst>
              </p:cNvPr>
              <p:cNvGrpSpPr/>
              <p:nvPr/>
            </p:nvGrpSpPr>
            <p:grpSpPr>
              <a:xfrm>
                <a:off x="5138319" y="6095104"/>
                <a:ext cx="135632" cy="210363"/>
                <a:chOff x="3851919" y="1932330"/>
                <a:chExt cx="1440160" cy="2435003"/>
              </a:xfrm>
            </p:grpSpPr>
            <p:sp>
              <p:nvSpPr>
                <p:cNvPr id="108" name="Organigramme : Délai 107">
                  <a:extLst>
                    <a:ext uri="{FF2B5EF4-FFF2-40B4-BE49-F238E27FC236}">
                      <a16:creationId xmlns:a16="http://schemas.microsoft.com/office/drawing/2014/main" id="{4B29EF8C-870B-23A2-B18C-B6334F1B587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9" name="Triangle isocèle 108">
                  <a:extLst>
                    <a:ext uri="{FF2B5EF4-FFF2-40B4-BE49-F238E27FC236}">
                      <a16:creationId xmlns:a16="http://schemas.microsoft.com/office/drawing/2014/main" id="{08A44A25-D8D9-395B-AB5E-CC9477A7C3C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0" name="Ellipse 109">
                  <a:extLst>
                    <a:ext uri="{FF2B5EF4-FFF2-40B4-BE49-F238E27FC236}">
                      <a16:creationId xmlns:a16="http://schemas.microsoft.com/office/drawing/2014/main" id="{3F5E14C4-026B-A94B-1C12-C17B57ADF91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4" name="Groupe 23">
                <a:extLst>
                  <a:ext uri="{FF2B5EF4-FFF2-40B4-BE49-F238E27FC236}">
                    <a16:creationId xmlns:a16="http://schemas.microsoft.com/office/drawing/2014/main" id="{E056BC14-4D24-0140-806B-E20CAC8E4F34}"/>
                  </a:ext>
                </a:extLst>
              </p:cNvPr>
              <p:cNvGrpSpPr/>
              <p:nvPr/>
            </p:nvGrpSpPr>
            <p:grpSpPr>
              <a:xfrm>
                <a:off x="5338156" y="6095104"/>
                <a:ext cx="135632" cy="210363"/>
                <a:chOff x="3851919" y="1932330"/>
                <a:chExt cx="1440160" cy="2435003"/>
              </a:xfrm>
            </p:grpSpPr>
            <p:sp>
              <p:nvSpPr>
                <p:cNvPr id="105" name="Organigramme : Délai 104">
                  <a:extLst>
                    <a:ext uri="{FF2B5EF4-FFF2-40B4-BE49-F238E27FC236}">
                      <a16:creationId xmlns:a16="http://schemas.microsoft.com/office/drawing/2014/main" id="{143862FD-E08E-9B02-390E-8DDEA6DB010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6" name="Triangle isocèle 105">
                  <a:extLst>
                    <a:ext uri="{FF2B5EF4-FFF2-40B4-BE49-F238E27FC236}">
                      <a16:creationId xmlns:a16="http://schemas.microsoft.com/office/drawing/2014/main" id="{D14A4E86-1FEC-1AB8-A91C-9DA40DF87D8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7" name="Ellipse 106">
                  <a:extLst>
                    <a:ext uri="{FF2B5EF4-FFF2-40B4-BE49-F238E27FC236}">
                      <a16:creationId xmlns:a16="http://schemas.microsoft.com/office/drawing/2014/main" id="{E4D5171D-BF75-2B5A-3F51-71A9AAA3B1B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5" name="Groupe 24">
                <a:extLst>
                  <a:ext uri="{FF2B5EF4-FFF2-40B4-BE49-F238E27FC236}">
                    <a16:creationId xmlns:a16="http://schemas.microsoft.com/office/drawing/2014/main" id="{7AD000F5-DDE0-11BA-78D9-300D53EF312C}"/>
                  </a:ext>
                </a:extLst>
              </p:cNvPr>
              <p:cNvGrpSpPr/>
              <p:nvPr/>
            </p:nvGrpSpPr>
            <p:grpSpPr>
              <a:xfrm>
                <a:off x="5540375" y="6095104"/>
                <a:ext cx="135632" cy="210363"/>
                <a:chOff x="3851919" y="1932330"/>
                <a:chExt cx="1440160" cy="2435003"/>
              </a:xfrm>
            </p:grpSpPr>
            <p:sp>
              <p:nvSpPr>
                <p:cNvPr id="102" name="Organigramme : Délai 101">
                  <a:extLst>
                    <a:ext uri="{FF2B5EF4-FFF2-40B4-BE49-F238E27FC236}">
                      <a16:creationId xmlns:a16="http://schemas.microsoft.com/office/drawing/2014/main" id="{5BDC91FD-50CF-C0FB-990D-C68E1704BBB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3" name="Triangle isocèle 102">
                  <a:extLst>
                    <a:ext uri="{FF2B5EF4-FFF2-40B4-BE49-F238E27FC236}">
                      <a16:creationId xmlns:a16="http://schemas.microsoft.com/office/drawing/2014/main" id="{B3964401-3549-CCE1-B13B-01C4C652B36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4" name="Ellipse 103">
                  <a:extLst>
                    <a:ext uri="{FF2B5EF4-FFF2-40B4-BE49-F238E27FC236}">
                      <a16:creationId xmlns:a16="http://schemas.microsoft.com/office/drawing/2014/main" id="{D3F08E39-B279-E2E1-F3CD-D4FB64CFBE3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6" name="Groupe 25">
                <a:extLst>
                  <a:ext uri="{FF2B5EF4-FFF2-40B4-BE49-F238E27FC236}">
                    <a16:creationId xmlns:a16="http://schemas.microsoft.com/office/drawing/2014/main" id="{CFB3829C-A5A5-8CBD-301C-41D6830AB73D}"/>
                  </a:ext>
                </a:extLst>
              </p:cNvPr>
              <p:cNvGrpSpPr/>
              <p:nvPr/>
            </p:nvGrpSpPr>
            <p:grpSpPr>
              <a:xfrm>
                <a:off x="5742923" y="6095104"/>
                <a:ext cx="135632" cy="210363"/>
                <a:chOff x="3851919" y="1932330"/>
                <a:chExt cx="1440160" cy="2435003"/>
              </a:xfrm>
            </p:grpSpPr>
            <p:sp>
              <p:nvSpPr>
                <p:cNvPr id="99" name="Organigramme : Délai 98">
                  <a:extLst>
                    <a:ext uri="{FF2B5EF4-FFF2-40B4-BE49-F238E27FC236}">
                      <a16:creationId xmlns:a16="http://schemas.microsoft.com/office/drawing/2014/main" id="{BAED9366-2F5E-E2D0-B9E0-F42EE64CEE9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0" name="Triangle isocèle 99">
                  <a:extLst>
                    <a:ext uri="{FF2B5EF4-FFF2-40B4-BE49-F238E27FC236}">
                      <a16:creationId xmlns:a16="http://schemas.microsoft.com/office/drawing/2014/main" id="{47DDEB26-543E-FEA9-1ED7-C6C97B859A61}"/>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1" name="Ellipse 100">
                  <a:extLst>
                    <a:ext uri="{FF2B5EF4-FFF2-40B4-BE49-F238E27FC236}">
                      <a16:creationId xmlns:a16="http://schemas.microsoft.com/office/drawing/2014/main" id="{301EE003-B025-EFAA-09F7-602C92DB82C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7" name="Groupe 26">
                <a:extLst>
                  <a:ext uri="{FF2B5EF4-FFF2-40B4-BE49-F238E27FC236}">
                    <a16:creationId xmlns:a16="http://schemas.microsoft.com/office/drawing/2014/main" id="{CF180B0C-7664-34AF-A681-BB5BEB8105B0}"/>
                  </a:ext>
                </a:extLst>
              </p:cNvPr>
              <p:cNvGrpSpPr/>
              <p:nvPr/>
            </p:nvGrpSpPr>
            <p:grpSpPr>
              <a:xfrm>
                <a:off x="5933999" y="6095104"/>
                <a:ext cx="135632" cy="210363"/>
                <a:chOff x="3851919" y="1932330"/>
                <a:chExt cx="1440160" cy="2435003"/>
              </a:xfrm>
            </p:grpSpPr>
            <p:sp>
              <p:nvSpPr>
                <p:cNvPr id="96" name="Organigramme : Délai 95">
                  <a:extLst>
                    <a:ext uri="{FF2B5EF4-FFF2-40B4-BE49-F238E27FC236}">
                      <a16:creationId xmlns:a16="http://schemas.microsoft.com/office/drawing/2014/main" id="{9CC864EC-0E30-6990-411B-6B561E2B7B3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7" name="Triangle isocèle 96">
                  <a:extLst>
                    <a:ext uri="{FF2B5EF4-FFF2-40B4-BE49-F238E27FC236}">
                      <a16:creationId xmlns:a16="http://schemas.microsoft.com/office/drawing/2014/main" id="{61B5A722-303A-126A-2EAB-E2724460F0D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8" name="Ellipse 97">
                  <a:extLst>
                    <a:ext uri="{FF2B5EF4-FFF2-40B4-BE49-F238E27FC236}">
                      <a16:creationId xmlns:a16="http://schemas.microsoft.com/office/drawing/2014/main" id="{BC6BCFEA-6B4F-B742-CB90-615720730D4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8" name="Groupe 27">
                <a:extLst>
                  <a:ext uri="{FF2B5EF4-FFF2-40B4-BE49-F238E27FC236}">
                    <a16:creationId xmlns:a16="http://schemas.microsoft.com/office/drawing/2014/main" id="{1B0FFA84-6B13-865B-0312-94CF994B17F2}"/>
                  </a:ext>
                </a:extLst>
              </p:cNvPr>
              <p:cNvGrpSpPr/>
              <p:nvPr/>
            </p:nvGrpSpPr>
            <p:grpSpPr>
              <a:xfrm>
                <a:off x="3151654" y="6095104"/>
                <a:ext cx="135632" cy="210363"/>
                <a:chOff x="3851919" y="1932330"/>
                <a:chExt cx="1440160" cy="2435003"/>
              </a:xfrm>
            </p:grpSpPr>
            <p:sp>
              <p:nvSpPr>
                <p:cNvPr id="93" name="Organigramme : Délai 92">
                  <a:extLst>
                    <a:ext uri="{FF2B5EF4-FFF2-40B4-BE49-F238E27FC236}">
                      <a16:creationId xmlns:a16="http://schemas.microsoft.com/office/drawing/2014/main" id="{EB390B96-80E2-E3BB-AE40-B98BD99F418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4" name="Triangle isocèle 93">
                  <a:extLst>
                    <a:ext uri="{FF2B5EF4-FFF2-40B4-BE49-F238E27FC236}">
                      <a16:creationId xmlns:a16="http://schemas.microsoft.com/office/drawing/2014/main" id="{2CBD37C8-E367-DBA0-7DA7-E33F729EA2C2}"/>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5" name="Ellipse 94">
                  <a:extLst>
                    <a:ext uri="{FF2B5EF4-FFF2-40B4-BE49-F238E27FC236}">
                      <a16:creationId xmlns:a16="http://schemas.microsoft.com/office/drawing/2014/main" id="{81A27362-D81E-29EF-DC12-5CB2FA37F1D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9" name="Groupe 28">
                <a:extLst>
                  <a:ext uri="{FF2B5EF4-FFF2-40B4-BE49-F238E27FC236}">
                    <a16:creationId xmlns:a16="http://schemas.microsoft.com/office/drawing/2014/main" id="{29138F01-C494-E8EE-3616-BC5563D6C36E}"/>
                  </a:ext>
                </a:extLst>
              </p:cNvPr>
              <p:cNvGrpSpPr/>
              <p:nvPr/>
            </p:nvGrpSpPr>
            <p:grpSpPr>
              <a:xfrm>
                <a:off x="3351491" y="6095104"/>
                <a:ext cx="135632" cy="210363"/>
                <a:chOff x="3851919" y="1932330"/>
                <a:chExt cx="1440160" cy="2435003"/>
              </a:xfrm>
            </p:grpSpPr>
            <p:sp>
              <p:nvSpPr>
                <p:cNvPr id="90" name="Organigramme : Délai 89">
                  <a:extLst>
                    <a:ext uri="{FF2B5EF4-FFF2-40B4-BE49-F238E27FC236}">
                      <a16:creationId xmlns:a16="http://schemas.microsoft.com/office/drawing/2014/main" id="{0A019C41-9474-C609-2D60-8120B026194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1" name="Triangle isocèle 90">
                  <a:extLst>
                    <a:ext uri="{FF2B5EF4-FFF2-40B4-BE49-F238E27FC236}">
                      <a16:creationId xmlns:a16="http://schemas.microsoft.com/office/drawing/2014/main" id="{479BEBE8-5E0A-B748-A317-78A3B096FB4C}"/>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2" name="Ellipse 91">
                  <a:extLst>
                    <a:ext uri="{FF2B5EF4-FFF2-40B4-BE49-F238E27FC236}">
                      <a16:creationId xmlns:a16="http://schemas.microsoft.com/office/drawing/2014/main" id="{86E4DF19-75DB-D94B-E621-6E352B927774}"/>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0" name="Groupe 29">
                <a:extLst>
                  <a:ext uri="{FF2B5EF4-FFF2-40B4-BE49-F238E27FC236}">
                    <a16:creationId xmlns:a16="http://schemas.microsoft.com/office/drawing/2014/main" id="{C06CBF7A-FB17-5C9D-383C-0651971551AB}"/>
                  </a:ext>
                </a:extLst>
              </p:cNvPr>
              <p:cNvGrpSpPr/>
              <p:nvPr/>
            </p:nvGrpSpPr>
            <p:grpSpPr>
              <a:xfrm>
                <a:off x="3553710" y="6095104"/>
                <a:ext cx="135632" cy="210363"/>
                <a:chOff x="3851919" y="1932330"/>
                <a:chExt cx="1440160" cy="2435003"/>
              </a:xfrm>
            </p:grpSpPr>
            <p:sp>
              <p:nvSpPr>
                <p:cNvPr id="87" name="Organigramme : Délai 86">
                  <a:extLst>
                    <a:ext uri="{FF2B5EF4-FFF2-40B4-BE49-F238E27FC236}">
                      <a16:creationId xmlns:a16="http://schemas.microsoft.com/office/drawing/2014/main" id="{3301625C-704A-31EF-186F-8A1CF4A4B70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8" name="Triangle isocèle 87">
                  <a:extLst>
                    <a:ext uri="{FF2B5EF4-FFF2-40B4-BE49-F238E27FC236}">
                      <a16:creationId xmlns:a16="http://schemas.microsoft.com/office/drawing/2014/main" id="{8F3395EC-F102-D864-5945-004113B40FB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9" name="Ellipse 88">
                  <a:extLst>
                    <a:ext uri="{FF2B5EF4-FFF2-40B4-BE49-F238E27FC236}">
                      <a16:creationId xmlns:a16="http://schemas.microsoft.com/office/drawing/2014/main" id="{B047D147-C068-6213-606A-CF8FA12AB50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1" name="Groupe 30">
                <a:extLst>
                  <a:ext uri="{FF2B5EF4-FFF2-40B4-BE49-F238E27FC236}">
                    <a16:creationId xmlns:a16="http://schemas.microsoft.com/office/drawing/2014/main" id="{AFCB3201-4E8D-0216-1D28-9B7904C1D80E}"/>
                  </a:ext>
                </a:extLst>
              </p:cNvPr>
              <p:cNvGrpSpPr/>
              <p:nvPr/>
            </p:nvGrpSpPr>
            <p:grpSpPr>
              <a:xfrm>
                <a:off x="3756258" y="6095104"/>
                <a:ext cx="135632" cy="210363"/>
                <a:chOff x="3851919" y="1932330"/>
                <a:chExt cx="1440160" cy="2435003"/>
              </a:xfrm>
            </p:grpSpPr>
            <p:sp>
              <p:nvSpPr>
                <p:cNvPr id="84" name="Organigramme : Délai 83">
                  <a:extLst>
                    <a:ext uri="{FF2B5EF4-FFF2-40B4-BE49-F238E27FC236}">
                      <a16:creationId xmlns:a16="http://schemas.microsoft.com/office/drawing/2014/main" id="{97CC145D-F7B7-E3CF-E9B9-AE88BCAD512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5" name="Triangle isocèle 84">
                  <a:extLst>
                    <a:ext uri="{FF2B5EF4-FFF2-40B4-BE49-F238E27FC236}">
                      <a16:creationId xmlns:a16="http://schemas.microsoft.com/office/drawing/2014/main" id="{7F42823E-D10A-5A67-3B6E-5FFA87C3479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6" name="Ellipse 85">
                  <a:extLst>
                    <a:ext uri="{FF2B5EF4-FFF2-40B4-BE49-F238E27FC236}">
                      <a16:creationId xmlns:a16="http://schemas.microsoft.com/office/drawing/2014/main" id="{3920D689-AA37-4550-60AD-8958CE1D6AA8}"/>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2" name="Groupe 31">
                <a:extLst>
                  <a:ext uri="{FF2B5EF4-FFF2-40B4-BE49-F238E27FC236}">
                    <a16:creationId xmlns:a16="http://schemas.microsoft.com/office/drawing/2014/main" id="{12D5CE75-CAE7-AF98-60C4-C35C4CAD48E2}"/>
                  </a:ext>
                </a:extLst>
              </p:cNvPr>
              <p:cNvGrpSpPr/>
              <p:nvPr/>
            </p:nvGrpSpPr>
            <p:grpSpPr>
              <a:xfrm>
                <a:off x="3947334" y="6095104"/>
                <a:ext cx="135632" cy="210363"/>
                <a:chOff x="3851919" y="1932330"/>
                <a:chExt cx="1440160" cy="2435003"/>
              </a:xfrm>
            </p:grpSpPr>
            <p:sp>
              <p:nvSpPr>
                <p:cNvPr id="81" name="Organigramme : Délai 80">
                  <a:extLst>
                    <a:ext uri="{FF2B5EF4-FFF2-40B4-BE49-F238E27FC236}">
                      <a16:creationId xmlns:a16="http://schemas.microsoft.com/office/drawing/2014/main" id="{A806F50B-646B-D6B5-D79A-5FB91B424B51}"/>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2" name="Triangle isocèle 81">
                  <a:extLst>
                    <a:ext uri="{FF2B5EF4-FFF2-40B4-BE49-F238E27FC236}">
                      <a16:creationId xmlns:a16="http://schemas.microsoft.com/office/drawing/2014/main" id="{5E379651-145E-340B-83D2-D890A766753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3" name="Ellipse 82">
                  <a:extLst>
                    <a:ext uri="{FF2B5EF4-FFF2-40B4-BE49-F238E27FC236}">
                      <a16:creationId xmlns:a16="http://schemas.microsoft.com/office/drawing/2014/main" id="{6EAFBA3C-EECF-C374-D194-142745D3078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3" name="Groupe 32">
                <a:extLst>
                  <a:ext uri="{FF2B5EF4-FFF2-40B4-BE49-F238E27FC236}">
                    <a16:creationId xmlns:a16="http://schemas.microsoft.com/office/drawing/2014/main" id="{32CF7C34-A4B0-BD77-6269-58206A7E0682}"/>
                  </a:ext>
                </a:extLst>
              </p:cNvPr>
              <p:cNvGrpSpPr/>
              <p:nvPr/>
            </p:nvGrpSpPr>
            <p:grpSpPr>
              <a:xfrm>
                <a:off x="4238502" y="6346896"/>
                <a:ext cx="135632" cy="210363"/>
                <a:chOff x="3851919" y="1932330"/>
                <a:chExt cx="1440160" cy="2435003"/>
              </a:xfrm>
            </p:grpSpPr>
            <p:sp>
              <p:nvSpPr>
                <p:cNvPr id="78" name="Organigramme : Délai 77">
                  <a:extLst>
                    <a:ext uri="{FF2B5EF4-FFF2-40B4-BE49-F238E27FC236}">
                      <a16:creationId xmlns:a16="http://schemas.microsoft.com/office/drawing/2014/main" id="{92196E93-1F35-0230-ECEA-55803E8ACB3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9" name="Triangle isocèle 78">
                  <a:extLst>
                    <a:ext uri="{FF2B5EF4-FFF2-40B4-BE49-F238E27FC236}">
                      <a16:creationId xmlns:a16="http://schemas.microsoft.com/office/drawing/2014/main" id="{A1FEA68F-111D-5B30-284D-37072262451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0" name="Ellipse 79">
                  <a:extLst>
                    <a:ext uri="{FF2B5EF4-FFF2-40B4-BE49-F238E27FC236}">
                      <a16:creationId xmlns:a16="http://schemas.microsoft.com/office/drawing/2014/main" id="{E53E64CC-A699-E7ED-CBA0-029C0EC1D83F}"/>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4" name="Groupe 33">
                <a:extLst>
                  <a:ext uri="{FF2B5EF4-FFF2-40B4-BE49-F238E27FC236}">
                    <a16:creationId xmlns:a16="http://schemas.microsoft.com/office/drawing/2014/main" id="{9C71C650-052B-E052-1C4E-12F59B27D4E8}"/>
                  </a:ext>
                </a:extLst>
              </p:cNvPr>
              <p:cNvGrpSpPr/>
              <p:nvPr/>
            </p:nvGrpSpPr>
            <p:grpSpPr>
              <a:xfrm>
                <a:off x="4440721" y="6346896"/>
                <a:ext cx="135632" cy="210363"/>
                <a:chOff x="3851919" y="1932330"/>
                <a:chExt cx="1440160" cy="2435003"/>
              </a:xfrm>
            </p:grpSpPr>
            <p:sp>
              <p:nvSpPr>
                <p:cNvPr id="75" name="Organigramme : Délai 74">
                  <a:extLst>
                    <a:ext uri="{FF2B5EF4-FFF2-40B4-BE49-F238E27FC236}">
                      <a16:creationId xmlns:a16="http://schemas.microsoft.com/office/drawing/2014/main" id="{1F39CCBC-7968-57D1-2FE4-E4D8CCEC6D6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6" name="Triangle isocèle 75">
                  <a:extLst>
                    <a:ext uri="{FF2B5EF4-FFF2-40B4-BE49-F238E27FC236}">
                      <a16:creationId xmlns:a16="http://schemas.microsoft.com/office/drawing/2014/main" id="{5233A751-4831-6141-E084-430A5C4315E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7" name="Ellipse 76">
                  <a:extLst>
                    <a:ext uri="{FF2B5EF4-FFF2-40B4-BE49-F238E27FC236}">
                      <a16:creationId xmlns:a16="http://schemas.microsoft.com/office/drawing/2014/main" id="{C4EBCBC7-BA6C-E7D2-E9AB-8FC7BF73634F}"/>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5" name="Groupe 34">
                <a:extLst>
                  <a:ext uri="{FF2B5EF4-FFF2-40B4-BE49-F238E27FC236}">
                    <a16:creationId xmlns:a16="http://schemas.microsoft.com/office/drawing/2014/main" id="{03469ED3-9062-8FFE-FA3C-DF241A99E546}"/>
                  </a:ext>
                </a:extLst>
              </p:cNvPr>
              <p:cNvGrpSpPr/>
              <p:nvPr/>
            </p:nvGrpSpPr>
            <p:grpSpPr>
              <a:xfrm>
                <a:off x="4643269" y="6346896"/>
                <a:ext cx="135632" cy="210363"/>
                <a:chOff x="3851919" y="1932330"/>
                <a:chExt cx="1440160" cy="2435003"/>
              </a:xfrm>
            </p:grpSpPr>
            <p:sp>
              <p:nvSpPr>
                <p:cNvPr id="72" name="Organigramme : Délai 71">
                  <a:extLst>
                    <a:ext uri="{FF2B5EF4-FFF2-40B4-BE49-F238E27FC236}">
                      <a16:creationId xmlns:a16="http://schemas.microsoft.com/office/drawing/2014/main" id="{5C5389E9-02CD-4DE5-8764-8C17852C4337}"/>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3" name="Triangle isocèle 72">
                  <a:extLst>
                    <a:ext uri="{FF2B5EF4-FFF2-40B4-BE49-F238E27FC236}">
                      <a16:creationId xmlns:a16="http://schemas.microsoft.com/office/drawing/2014/main" id="{9090C954-79B3-01E8-8361-33A3763FD91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4" name="Ellipse 73">
                  <a:extLst>
                    <a:ext uri="{FF2B5EF4-FFF2-40B4-BE49-F238E27FC236}">
                      <a16:creationId xmlns:a16="http://schemas.microsoft.com/office/drawing/2014/main" id="{E12ECA24-0FC6-2571-0C51-9B010F7CFFD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6" name="Groupe 35">
                <a:extLst>
                  <a:ext uri="{FF2B5EF4-FFF2-40B4-BE49-F238E27FC236}">
                    <a16:creationId xmlns:a16="http://schemas.microsoft.com/office/drawing/2014/main" id="{5ABBC165-B586-E91A-BE6B-BE9BC9E0F08C}"/>
                  </a:ext>
                </a:extLst>
              </p:cNvPr>
              <p:cNvGrpSpPr/>
              <p:nvPr/>
            </p:nvGrpSpPr>
            <p:grpSpPr>
              <a:xfrm>
                <a:off x="4834345" y="6346896"/>
                <a:ext cx="135632" cy="210363"/>
                <a:chOff x="3851919" y="1932330"/>
                <a:chExt cx="1440160" cy="2435003"/>
              </a:xfrm>
            </p:grpSpPr>
            <p:sp>
              <p:nvSpPr>
                <p:cNvPr id="69" name="Organigramme : Délai 68">
                  <a:extLst>
                    <a:ext uri="{FF2B5EF4-FFF2-40B4-BE49-F238E27FC236}">
                      <a16:creationId xmlns:a16="http://schemas.microsoft.com/office/drawing/2014/main" id="{7FD17027-CCD1-E6CF-4EAA-F5E2074A894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 name="Triangle isocèle 69">
                  <a:extLst>
                    <a:ext uri="{FF2B5EF4-FFF2-40B4-BE49-F238E27FC236}">
                      <a16:creationId xmlns:a16="http://schemas.microsoft.com/office/drawing/2014/main" id="{8BB75A9B-E154-9496-082C-E6D5EF7DF64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 name="Ellipse 70">
                  <a:extLst>
                    <a:ext uri="{FF2B5EF4-FFF2-40B4-BE49-F238E27FC236}">
                      <a16:creationId xmlns:a16="http://schemas.microsoft.com/office/drawing/2014/main" id="{129B455A-9AC4-6ADB-E894-485D4BD5D0C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7" name="Groupe 36">
                <a:extLst>
                  <a:ext uri="{FF2B5EF4-FFF2-40B4-BE49-F238E27FC236}">
                    <a16:creationId xmlns:a16="http://schemas.microsoft.com/office/drawing/2014/main" id="{1A4D3333-1559-F83C-DB9F-1969B7C349E5}"/>
                  </a:ext>
                </a:extLst>
              </p:cNvPr>
              <p:cNvGrpSpPr/>
              <p:nvPr/>
            </p:nvGrpSpPr>
            <p:grpSpPr>
              <a:xfrm>
                <a:off x="5038559" y="6348704"/>
                <a:ext cx="135632" cy="210363"/>
                <a:chOff x="3851919" y="1932330"/>
                <a:chExt cx="1440160" cy="2435003"/>
              </a:xfrm>
            </p:grpSpPr>
            <p:sp>
              <p:nvSpPr>
                <p:cNvPr id="66" name="Organigramme : Délai 65">
                  <a:extLst>
                    <a:ext uri="{FF2B5EF4-FFF2-40B4-BE49-F238E27FC236}">
                      <a16:creationId xmlns:a16="http://schemas.microsoft.com/office/drawing/2014/main" id="{2DA47FE3-B543-DE33-0436-E866A7B6DF2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 name="Triangle isocèle 66">
                  <a:extLst>
                    <a:ext uri="{FF2B5EF4-FFF2-40B4-BE49-F238E27FC236}">
                      <a16:creationId xmlns:a16="http://schemas.microsoft.com/office/drawing/2014/main" id="{DBB4D3D6-7B4B-9F14-7E97-35F7305B3D2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 name="Ellipse 67">
                  <a:extLst>
                    <a:ext uri="{FF2B5EF4-FFF2-40B4-BE49-F238E27FC236}">
                      <a16:creationId xmlns:a16="http://schemas.microsoft.com/office/drawing/2014/main" id="{F39FFDF9-5AC4-9A7F-A417-5CE290C418E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8" name="Groupe 37">
                <a:extLst>
                  <a:ext uri="{FF2B5EF4-FFF2-40B4-BE49-F238E27FC236}">
                    <a16:creationId xmlns:a16="http://schemas.microsoft.com/office/drawing/2014/main" id="{94A04193-8F94-DACA-936F-27204B8C0B25}"/>
                  </a:ext>
                </a:extLst>
              </p:cNvPr>
              <p:cNvGrpSpPr/>
              <p:nvPr/>
            </p:nvGrpSpPr>
            <p:grpSpPr>
              <a:xfrm>
                <a:off x="5238396" y="6348704"/>
                <a:ext cx="135632" cy="210363"/>
                <a:chOff x="3851919" y="1932330"/>
                <a:chExt cx="1440160" cy="2435003"/>
              </a:xfrm>
            </p:grpSpPr>
            <p:sp>
              <p:nvSpPr>
                <p:cNvPr id="63" name="Organigramme : Délai 62">
                  <a:extLst>
                    <a:ext uri="{FF2B5EF4-FFF2-40B4-BE49-F238E27FC236}">
                      <a16:creationId xmlns:a16="http://schemas.microsoft.com/office/drawing/2014/main" id="{8D700EB6-D4A5-CECC-1F0E-D1AB62841CE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 name="Triangle isocèle 63">
                  <a:extLst>
                    <a:ext uri="{FF2B5EF4-FFF2-40B4-BE49-F238E27FC236}">
                      <a16:creationId xmlns:a16="http://schemas.microsoft.com/office/drawing/2014/main" id="{160B9EED-57A2-7B6B-CA94-FCC9574D678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 name="Ellipse 64">
                  <a:extLst>
                    <a:ext uri="{FF2B5EF4-FFF2-40B4-BE49-F238E27FC236}">
                      <a16:creationId xmlns:a16="http://schemas.microsoft.com/office/drawing/2014/main" id="{D5ACA420-1E61-6EBE-6BD9-90F7FE1A978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9" name="Groupe 38">
                <a:extLst>
                  <a:ext uri="{FF2B5EF4-FFF2-40B4-BE49-F238E27FC236}">
                    <a16:creationId xmlns:a16="http://schemas.microsoft.com/office/drawing/2014/main" id="{E4F03E52-6887-9AA1-9703-0BD3B05C9AF3}"/>
                  </a:ext>
                </a:extLst>
              </p:cNvPr>
              <p:cNvGrpSpPr/>
              <p:nvPr/>
            </p:nvGrpSpPr>
            <p:grpSpPr>
              <a:xfrm>
                <a:off x="5440615" y="6348704"/>
                <a:ext cx="135632" cy="210363"/>
                <a:chOff x="3851919" y="1932330"/>
                <a:chExt cx="1440160" cy="2435003"/>
              </a:xfrm>
            </p:grpSpPr>
            <p:sp>
              <p:nvSpPr>
                <p:cNvPr id="60" name="Organigramme : Délai 59">
                  <a:extLst>
                    <a:ext uri="{FF2B5EF4-FFF2-40B4-BE49-F238E27FC236}">
                      <a16:creationId xmlns:a16="http://schemas.microsoft.com/office/drawing/2014/main" id="{485D5FE3-EFBB-BE41-0083-6656ED42102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 name="Triangle isocèle 60">
                  <a:extLst>
                    <a:ext uri="{FF2B5EF4-FFF2-40B4-BE49-F238E27FC236}">
                      <a16:creationId xmlns:a16="http://schemas.microsoft.com/office/drawing/2014/main" id="{CB6DED8C-1AFE-7EC6-1615-820E461B96D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Ellipse 61">
                  <a:extLst>
                    <a:ext uri="{FF2B5EF4-FFF2-40B4-BE49-F238E27FC236}">
                      <a16:creationId xmlns:a16="http://schemas.microsoft.com/office/drawing/2014/main" id="{F0B75787-2BF9-013F-CB08-4D40DB18A65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0" name="Groupe 39">
                <a:extLst>
                  <a:ext uri="{FF2B5EF4-FFF2-40B4-BE49-F238E27FC236}">
                    <a16:creationId xmlns:a16="http://schemas.microsoft.com/office/drawing/2014/main" id="{73A3D102-5BD7-D7F8-6554-4E10EEE3CF8E}"/>
                  </a:ext>
                </a:extLst>
              </p:cNvPr>
              <p:cNvGrpSpPr/>
              <p:nvPr/>
            </p:nvGrpSpPr>
            <p:grpSpPr>
              <a:xfrm>
                <a:off x="3251731" y="6348704"/>
                <a:ext cx="135632" cy="210363"/>
                <a:chOff x="3851919" y="1932330"/>
                <a:chExt cx="1440160" cy="2435003"/>
              </a:xfrm>
            </p:grpSpPr>
            <p:sp>
              <p:nvSpPr>
                <p:cNvPr id="57" name="Organigramme : Délai 56">
                  <a:extLst>
                    <a:ext uri="{FF2B5EF4-FFF2-40B4-BE49-F238E27FC236}">
                      <a16:creationId xmlns:a16="http://schemas.microsoft.com/office/drawing/2014/main" id="{0F916032-A848-BA1A-6FB5-7F53AC591D3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 name="Triangle isocèle 57">
                  <a:extLst>
                    <a:ext uri="{FF2B5EF4-FFF2-40B4-BE49-F238E27FC236}">
                      <a16:creationId xmlns:a16="http://schemas.microsoft.com/office/drawing/2014/main" id="{0F29D077-AFE1-BF99-2232-8BA09B3A14A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Ellipse 58">
                  <a:extLst>
                    <a:ext uri="{FF2B5EF4-FFF2-40B4-BE49-F238E27FC236}">
                      <a16:creationId xmlns:a16="http://schemas.microsoft.com/office/drawing/2014/main" id="{B9C33305-20CA-F6C7-A928-8C51F4C520B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1" name="Groupe 40">
                <a:extLst>
                  <a:ext uri="{FF2B5EF4-FFF2-40B4-BE49-F238E27FC236}">
                    <a16:creationId xmlns:a16="http://schemas.microsoft.com/office/drawing/2014/main" id="{FEBB8E3F-9EC4-82B0-6ED2-162755C05BB4}"/>
                  </a:ext>
                </a:extLst>
              </p:cNvPr>
              <p:cNvGrpSpPr/>
              <p:nvPr/>
            </p:nvGrpSpPr>
            <p:grpSpPr>
              <a:xfrm>
                <a:off x="3453950" y="6348704"/>
                <a:ext cx="135632" cy="210363"/>
                <a:chOff x="3851919" y="1932330"/>
                <a:chExt cx="1440160" cy="2435003"/>
              </a:xfrm>
            </p:grpSpPr>
            <p:sp>
              <p:nvSpPr>
                <p:cNvPr id="54" name="Organigramme : Délai 53">
                  <a:extLst>
                    <a:ext uri="{FF2B5EF4-FFF2-40B4-BE49-F238E27FC236}">
                      <a16:creationId xmlns:a16="http://schemas.microsoft.com/office/drawing/2014/main" id="{CDDAF27F-2B14-46FB-F9A3-34E323AF024A}"/>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Triangle isocèle 54">
                  <a:extLst>
                    <a:ext uri="{FF2B5EF4-FFF2-40B4-BE49-F238E27FC236}">
                      <a16:creationId xmlns:a16="http://schemas.microsoft.com/office/drawing/2014/main" id="{B549F4A6-02AC-AE86-9C3D-855B9675732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 name="Ellipse 55">
                  <a:extLst>
                    <a:ext uri="{FF2B5EF4-FFF2-40B4-BE49-F238E27FC236}">
                      <a16:creationId xmlns:a16="http://schemas.microsoft.com/office/drawing/2014/main" id="{06FAD97B-C53F-ADD3-2C1B-52004C1CB248}"/>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2" name="Groupe 41">
                <a:extLst>
                  <a:ext uri="{FF2B5EF4-FFF2-40B4-BE49-F238E27FC236}">
                    <a16:creationId xmlns:a16="http://schemas.microsoft.com/office/drawing/2014/main" id="{CE494E39-37E2-0F18-546E-23F87C0638DE}"/>
                  </a:ext>
                </a:extLst>
              </p:cNvPr>
              <p:cNvGrpSpPr/>
              <p:nvPr/>
            </p:nvGrpSpPr>
            <p:grpSpPr>
              <a:xfrm>
                <a:off x="3656498" y="6348704"/>
                <a:ext cx="135632" cy="210363"/>
                <a:chOff x="3851919" y="1932330"/>
                <a:chExt cx="1440160" cy="2435003"/>
              </a:xfrm>
            </p:grpSpPr>
            <p:sp>
              <p:nvSpPr>
                <p:cNvPr id="51" name="Organigramme : Délai 50">
                  <a:extLst>
                    <a:ext uri="{FF2B5EF4-FFF2-40B4-BE49-F238E27FC236}">
                      <a16:creationId xmlns:a16="http://schemas.microsoft.com/office/drawing/2014/main" id="{53D90F81-5F48-6F9B-581E-291253ACD7F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Triangle isocèle 51">
                  <a:extLst>
                    <a:ext uri="{FF2B5EF4-FFF2-40B4-BE49-F238E27FC236}">
                      <a16:creationId xmlns:a16="http://schemas.microsoft.com/office/drawing/2014/main" id="{20908D99-B548-11BD-8769-42614899A22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Ellipse 52">
                  <a:extLst>
                    <a:ext uri="{FF2B5EF4-FFF2-40B4-BE49-F238E27FC236}">
                      <a16:creationId xmlns:a16="http://schemas.microsoft.com/office/drawing/2014/main" id="{E7D0A747-8D7E-8CE4-D99C-293FC6894C49}"/>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3" name="Groupe 42">
                <a:extLst>
                  <a:ext uri="{FF2B5EF4-FFF2-40B4-BE49-F238E27FC236}">
                    <a16:creationId xmlns:a16="http://schemas.microsoft.com/office/drawing/2014/main" id="{C9A43B98-C582-F772-ECFE-C67836578EE0}"/>
                  </a:ext>
                </a:extLst>
              </p:cNvPr>
              <p:cNvGrpSpPr/>
              <p:nvPr/>
            </p:nvGrpSpPr>
            <p:grpSpPr>
              <a:xfrm>
                <a:off x="3847574" y="6348704"/>
                <a:ext cx="135632" cy="210363"/>
                <a:chOff x="3851919" y="1932330"/>
                <a:chExt cx="1440160" cy="2435003"/>
              </a:xfrm>
            </p:grpSpPr>
            <p:sp>
              <p:nvSpPr>
                <p:cNvPr id="48" name="Organigramme : Délai 47">
                  <a:extLst>
                    <a:ext uri="{FF2B5EF4-FFF2-40B4-BE49-F238E27FC236}">
                      <a16:creationId xmlns:a16="http://schemas.microsoft.com/office/drawing/2014/main" id="{4555880B-12BD-C9DA-24F3-AB4481C29ED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Triangle isocèle 48">
                  <a:extLst>
                    <a:ext uri="{FF2B5EF4-FFF2-40B4-BE49-F238E27FC236}">
                      <a16:creationId xmlns:a16="http://schemas.microsoft.com/office/drawing/2014/main" id="{C6165521-07BF-8B94-C56E-63C5267316D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Ellipse 49">
                  <a:extLst>
                    <a:ext uri="{FF2B5EF4-FFF2-40B4-BE49-F238E27FC236}">
                      <a16:creationId xmlns:a16="http://schemas.microsoft.com/office/drawing/2014/main" id="{BA0F4F97-0B71-8FDC-6C53-BC359CA88425}"/>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4" name="Groupe 43">
                <a:extLst>
                  <a:ext uri="{FF2B5EF4-FFF2-40B4-BE49-F238E27FC236}">
                    <a16:creationId xmlns:a16="http://schemas.microsoft.com/office/drawing/2014/main" id="{DE6C9F77-3C57-43B4-440B-F400273F8387}"/>
                  </a:ext>
                </a:extLst>
              </p:cNvPr>
              <p:cNvGrpSpPr/>
              <p:nvPr/>
            </p:nvGrpSpPr>
            <p:grpSpPr>
              <a:xfrm>
                <a:off x="5847387" y="6348704"/>
                <a:ext cx="135632" cy="210363"/>
                <a:chOff x="3851919" y="1932330"/>
                <a:chExt cx="1440160" cy="2435003"/>
              </a:xfrm>
            </p:grpSpPr>
            <p:sp>
              <p:nvSpPr>
                <p:cNvPr id="45" name="Organigramme : Délai 44">
                  <a:extLst>
                    <a:ext uri="{FF2B5EF4-FFF2-40B4-BE49-F238E27FC236}">
                      <a16:creationId xmlns:a16="http://schemas.microsoft.com/office/drawing/2014/main" id="{54832DA9-D533-F418-9AC0-07F15310C25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 name="Triangle isocèle 45">
                  <a:extLst>
                    <a:ext uri="{FF2B5EF4-FFF2-40B4-BE49-F238E27FC236}">
                      <a16:creationId xmlns:a16="http://schemas.microsoft.com/office/drawing/2014/main" id="{3C2E2E1D-CE21-7E6D-735C-A51843E8500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 name="Ellipse 46">
                  <a:extLst>
                    <a:ext uri="{FF2B5EF4-FFF2-40B4-BE49-F238E27FC236}">
                      <a16:creationId xmlns:a16="http://schemas.microsoft.com/office/drawing/2014/main" id="{6B94269A-3045-3885-F5B8-0A5F82912FE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sp>
        <p:nvSpPr>
          <p:cNvPr id="132" name="Parchemin horizontal 25">
            <a:extLst>
              <a:ext uri="{FF2B5EF4-FFF2-40B4-BE49-F238E27FC236}">
                <a16:creationId xmlns:a16="http://schemas.microsoft.com/office/drawing/2014/main" id="{18C6CBBE-B97D-C6F0-B817-5E35FDD6EE4B}"/>
              </a:ext>
            </a:extLst>
          </p:cNvPr>
          <p:cNvSpPr/>
          <p:nvPr>
            <p:custDataLst>
              <p:tags r:id="rId9"/>
            </p:custDataLst>
          </p:nvPr>
        </p:nvSpPr>
        <p:spPr>
          <a:xfrm>
            <a:off x="5318075" y="4509120"/>
            <a:ext cx="1450501" cy="1033272"/>
          </a:xfrm>
          <a:prstGeom prst="horizontalScroll">
            <a:avLst/>
          </a:prstGeom>
          <a:solidFill>
            <a:schemeClr val="bg1"/>
          </a:solid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a:solidFill>
                  <a:srgbClr val="F6891F"/>
                </a:solidFill>
                <a:latin typeface="Arial" panose="020B0604020202020204" pitchFamily="34" charset="0"/>
                <a:cs typeface="Arial" panose="020B0604020202020204" pitchFamily="34" charset="0"/>
              </a:rPr>
              <a:t>Loi</a:t>
            </a:r>
          </a:p>
        </p:txBody>
      </p:sp>
      <p:sp>
        <p:nvSpPr>
          <p:cNvPr id="133" name="ZoneTexte 132">
            <a:extLst>
              <a:ext uri="{FF2B5EF4-FFF2-40B4-BE49-F238E27FC236}">
                <a16:creationId xmlns:a16="http://schemas.microsoft.com/office/drawing/2014/main" id="{5B632BBA-16C1-1FD4-1D07-1D430AF4F32B}"/>
              </a:ext>
            </a:extLst>
          </p:cNvPr>
          <p:cNvSpPr txBox="1"/>
          <p:nvPr>
            <p:custDataLst>
              <p:tags r:id="rId10"/>
            </p:custDataLst>
          </p:nvPr>
        </p:nvSpPr>
        <p:spPr>
          <a:xfrm>
            <a:off x="6887804" y="3039094"/>
            <a:ext cx="3312652" cy="2308324"/>
          </a:xfrm>
          <a:prstGeom prst="rect">
            <a:avLst/>
          </a:prstGeom>
          <a:noFill/>
        </p:spPr>
        <p:txBody>
          <a:bodyPr wrap="square" rtlCol="0">
            <a:spAutoFit/>
          </a:bodyPr>
          <a:lstStyle/>
          <a:p>
            <a:pPr algn="r"/>
            <a:r>
              <a:rPr lang="fr-CA" sz="2400" i="1">
                <a:solidFill>
                  <a:srgbClr val="36424B"/>
                </a:solidFill>
                <a:latin typeface="Arial" panose="020B0604020202020204" pitchFamily="34" charset="0"/>
                <a:cs typeface="Arial" panose="020B0604020202020204" pitchFamily="34" charset="0"/>
              </a:rPr>
              <a:t>Il travaille </a:t>
            </a:r>
            <a:r>
              <a:rPr lang="fr-CA" sz="2400" b="1" i="1">
                <a:solidFill>
                  <a:srgbClr val="36424B"/>
                </a:solidFill>
                <a:latin typeface="Arial" panose="020B0604020202020204" pitchFamily="34" charset="0"/>
                <a:cs typeface="Arial" panose="020B0604020202020204" pitchFamily="34" charset="0"/>
              </a:rPr>
              <a:t>au service </a:t>
            </a:r>
            <a:r>
              <a:rPr lang="fr-CA" sz="2400" i="1">
                <a:solidFill>
                  <a:srgbClr val="36424B"/>
                </a:solidFill>
                <a:latin typeface="Arial" panose="020B0604020202020204" pitchFamily="34" charset="0"/>
                <a:cs typeface="Arial" panose="020B0604020202020204" pitchFamily="34" charset="0"/>
              </a:rPr>
              <a:t>de la population.</a:t>
            </a:r>
          </a:p>
          <a:p>
            <a:pPr algn="r"/>
            <a:endParaRPr lang="fr-CA" sz="2400" i="1">
              <a:solidFill>
                <a:srgbClr val="36424B"/>
              </a:solidFill>
              <a:latin typeface="Arial" panose="020B0604020202020204" pitchFamily="34" charset="0"/>
              <a:cs typeface="Arial" panose="020B0604020202020204" pitchFamily="34" charset="0"/>
            </a:endParaRPr>
          </a:p>
          <a:p>
            <a:pPr algn="r"/>
            <a:r>
              <a:rPr lang="fr-CA" sz="2400" i="1">
                <a:solidFill>
                  <a:srgbClr val="36424B"/>
                </a:solidFill>
                <a:latin typeface="Arial" panose="020B0604020202020204" pitchFamily="34" charset="0"/>
                <a:cs typeface="Arial" panose="020B0604020202020204" pitchFamily="34" charset="0"/>
              </a:rPr>
              <a:t>On peut le tenir </a:t>
            </a:r>
            <a:r>
              <a:rPr lang="fr-CA" sz="2400" b="1" i="1">
                <a:solidFill>
                  <a:srgbClr val="36424B"/>
                </a:solidFill>
                <a:latin typeface="Arial" panose="020B0604020202020204" pitchFamily="34" charset="0"/>
                <a:cs typeface="Arial" panose="020B0604020202020204" pitchFamily="34" charset="0"/>
              </a:rPr>
              <a:t>responsable </a:t>
            </a:r>
            <a:r>
              <a:rPr lang="fr-CA" sz="2400" i="1">
                <a:solidFill>
                  <a:srgbClr val="36424B"/>
                </a:solidFill>
                <a:latin typeface="Arial" panose="020B0604020202020204" pitchFamily="34" charset="0"/>
                <a:cs typeface="Arial" panose="020B0604020202020204" pitchFamily="34" charset="0"/>
              </a:rPr>
              <a:t>de ses actes.</a:t>
            </a:r>
          </a:p>
        </p:txBody>
      </p:sp>
      <p:sp>
        <p:nvSpPr>
          <p:cNvPr id="134" name="ZoneTexte 133">
            <a:extLst>
              <a:ext uri="{FF2B5EF4-FFF2-40B4-BE49-F238E27FC236}">
                <a16:creationId xmlns:a16="http://schemas.microsoft.com/office/drawing/2014/main" id="{4800DC11-07B2-DE1C-9711-6AE670864C2B}"/>
              </a:ext>
            </a:extLst>
          </p:cNvPr>
          <p:cNvSpPr txBox="1"/>
          <p:nvPr>
            <p:custDataLst>
              <p:tags r:id="rId11"/>
            </p:custDataLst>
          </p:nvPr>
        </p:nvSpPr>
        <p:spPr>
          <a:xfrm>
            <a:off x="7071350" y="1556793"/>
            <a:ext cx="3073919" cy="1200329"/>
          </a:xfrm>
          <a:prstGeom prst="rect">
            <a:avLst/>
          </a:prstGeom>
          <a:noFill/>
        </p:spPr>
        <p:txBody>
          <a:bodyPr wrap="square" rtlCol="0">
            <a:spAutoFit/>
          </a:bodyPr>
          <a:lstStyle/>
          <a:p>
            <a:pPr algn="r"/>
            <a:r>
              <a:rPr lang="fr-CA" sz="2400" i="1">
                <a:solidFill>
                  <a:srgbClr val="36424B"/>
                </a:solidFill>
                <a:latin typeface="Arial" panose="020B0604020202020204" pitchFamily="34" charset="0"/>
                <a:cs typeface="Arial" panose="020B0604020202020204" pitchFamily="34" charset="0"/>
              </a:rPr>
              <a:t>Le gouvernement </a:t>
            </a:r>
            <a:r>
              <a:rPr lang="fr-CA" sz="2400" b="1" i="1">
                <a:solidFill>
                  <a:srgbClr val="36424B"/>
                </a:solidFill>
                <a:latin typeface="Arial" panose="020B0604020202020204" pitchFamily="34" charset="0"/>
                <a:cs typeface="Arial" panose="020B0604020202020204" pitchFamily="34" charset="0"/>
              </a:rPr>
              <a:t>représente</a:t>
            </a:r>
            <a:r>
              <a:rPr lang="fr-CA" sz="2400" i="1">
                <a:solidFill>
                  <a:srgbClr val="36424B"/>
                </a:solidFill>
                <a:latin typeface="Arial" panose="020B0604020202020204" pitchFamily="34" charset="0"/>
                <a:cs typeface="Arial" panose="020B0604020202020204" pitchFamily="34" charset="0"/>
              </a:rPr>
              <a:t> la population. </a:t>
            </a:r>
          </a:p>
        </p:txBody>
      </p:sp>
      <p:pic>
        <p:nvPicPr>
          <p:cNvPr id="135" name="Image 134">
            <a:extLst>
              <a:ext uri="{FF2B5EF4-FFF2-40B4-BE49-F238E27FC236}">
                <a16:creationId xmlns:a16="http://schemas.microsoft.com/office/drawing/2014/main" id="{21D0C7E7-18E6-31CD-A523-1499495175AD}"/>
              </a:ext>
            </a:extLst>
          </p:cNvPr>
          <p:cNvPicPr>
            <a:picLocks noChangeAspect="1"/>
          </p:cNvPicPr>
          <p:nvPr>
            <p:custDataLst>
              <p:tags r:id="rId12"/>
            </p:custDataLst>
          </p:nvPr>
        </p:nvPicPr>
        <p:blipFill>
          <a:blip r:embed="rId16"/>
          <a:stretch>
            <a:fillRect/>
          </a:stretch>
        </p:blipFill>
        <p:spPr>
          <a:xfrm>
            <a:off x="203907" y="424803"/>
            <a:ext cx="1281993" cy="641809"/>
          </a:xfrm>
          <a:prstGeom prst="rect">
            <a:avLst/>
          </a:prstGeom>
        </p:spPr>
      </p:pic>
    </p:spTree>
    <p:extLst>
      <p:ext uri="{BB962C8B-B14F-4D97-AF65-F5344CB8AC3E}">
        <p14:creationId xmlns:p14="http://schemas.microsoft.com/office/powerpoint/2010/main" val="55762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15533 L -0.00035 0.00301 " pathEditMode="relative" rAng="0" ptsTypes="AA">
                                      <p:cBhvr>
                                        <p:cTn id="6" dur="2000" spd="-100000" fill="hold"/>
                                        <p:tgtEl>
                                          <p:spTgt spid="14"/>
                                        </p:tgtEl>
                                        <p:attrNameLst>
                                          <p:attrName>ppt_x</p:attrName>
                                          <p:attrName>ppt_y</p:attrName>
                                        </p:attrNameLst>
                                      </p:cBhvr>
                                      <p:rCtr x="-17" y="7917"/>
                                    </p:animMotion>
                                  </p:childTnLst>
                                </p:cTn>
                              </p:par>
                              <p:par>
                                <p:cTn id="7" presetID="42" presetClass="path" presetSubtype="0" accel="50000" decel="50000" fill="hold" grpId="0" nodeType="withEffect">
                                  <p:stCondLst>
                                    <p:cond delay="400"/>
                                  </p:stCondLst>
                                  <p:childTnLst>
                                    <p:animMotion origin="layout" path="M -3.61111E-6 1.48148E-6 L 0.00122 -0.51621 " pathEditMode="relative" rAng="0" ptsTypes="AA">
                                      <p:cBhvr>
                                        <p:cTn id="8" dur="2000" fill="hold"/>
                                        <p:tgtEl>
                                          <p:spTgt spid="132"/>
                                        </p:tgtEl>
                                        <p:attrNameLst>
                                          <p:attrName>ppt_x</p:attrName>
                                          <p:attrName>ppt_y</p:attrName>
                                        </p:attrNameLst>
                                      </p:cBhvr>
                                      <p:rCtr x="52" y="-25810"/>
                                    </p:animMotion>
                                  </p:childTnLst>
                                </p:cTn>
                              </p:par>
                            </p:childTnLst>
                          </p:cTn>
                        </p:par>
                        <p:par>
                          <p:cTn id="9" fill="hold">
                            <p:stCondLst>
                              <p:cond delay="24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16" fill="hold" nodeType="clickEffect">
                                  <p:stCondLst>
                                    <p:cond delay="0"/>
                                  </p:stCondLst>
                                  <p:childTnLst>
                                    <p:animEffect transition="out" filter="circle(in)">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par>
                                <p:cTn id="18" presetID="6" presetClass="entr" presetSubtype="32" fill="hold" nodeType="withEffect">
                                  <p:stCondLst>
                                    <p:cond delay="400"/>
                                  </p:stCondLst>
                                  <p:childTnLst>
                                    <p:set>
                                      <p:cBhvr>
                                        <p:cTn id="19" dur="1" fill="hold">
                                          <p:stCondLst>
                                            <p:cond delay="0"/>
                                          </p:stCondLst>
                                        </p:cTn>
                                        <p:tgtEl>
                                          <p:spTgt spid="13"/>
                                        </p:tgtEl>
                                        <p:attrNameLst>
                                          <p:attrName>style.visibility</p:attrName>
                                        </p:attrNameLst>
                                      </p:cBhvr>
                                      <p:to>
                                        <p:strVal val="visible"/>
                                      </p:to>
                                    </p:set>
                                    <p:animEffect transition="in" filter="circle(out)">
                                      <p:cBhvr>
                                        <p:cTn id="20" dur="2200"/>
                                        <p:tgtEl>
                                          <p:spTgt spid="13"/>
                                        </p:tgtEl>
                                      </p:cBhvr>
                                    </p:animEffect>
                                  </p:childTnLst>
                                </p:cTn>
                              </p:par>
                              <p:par>
                                <p:cTn id="21" presetID="6" presetClass="entr" presetSubtype="32" fill="hold" nodeType="withEffect">
                                  <p:stCondLst>
                                    <p:cond delay="400"/>
                                  </p:stCondLst>
                                  <p:childTnLst>
                                    <p:set>
                                      <p:cBhvr>
                                        <p:cTn id="22" dur="1" fill="hold">
                                          <p:stCondLst>
                                            <p:cond delay="0"/>
                                          </p:stCondLst>
                                        </p:cTn>
                                        <p:tgtEl>
                                          <p:spTgt spid="12"/>
                                        </p:tgtEl>
                                        <p:attrNameLst>
                                          <p:attrName>style.visibility</p:attrName>
                                        </p:attrNameLst>
                                      </p:cBhvr>
                                      <p:to>
                                        <p:strVal val="visible"/>
                                      </p:to>
                                    </p:set>
                                    <p:animEffect transition="in" filter="circle(out)">
                                      <p:cBhvr>
                                        <p:cTn id="23" dur="2200"/>
                                        <p:tgtEl>
                                          <p:spTgt spid="12"/>
                                        </p:tgtEl>
                                      </p:cBhvr>
                                    </p:animEffect>
                                  </p:childTnLst>
                                </p:cTn>
                              </p:par>
                            </p:childTnLst>
                          </p:cTn>
                        </p:par>
                        <p:par>
                          <p:cTn id="24" fill="hold">
                            <p:stCondLst>
                              <p:cond delay="2600"/>
                            </p:stCondLst>
                            <p:childTnLst>
                              <p:par>
                                <p:cTn id="25" presetID="32" presetClass="emph" presetSubtype="0" fill="hold" grpId="0" nodeType="afterEffect">
                                  <p:stCondLst>
                                    <p:cond delay="0"/>
                                  </p:stCondLst>
                                  <p:childTnLst>
                                    <p:animRot by="120000">
                                      <p:cBhvr>
                                        <p:cTn id="26" dur="80" fill="hold">
                                          <p:stCondLst>
                                            <p:cond delay="0"/>
                                          </p:stCondLst>
                                        </p:cTn>
                                        <p:tgtEl>
                                          <p:spTgt spid="10"/>
                                        </p:tgtEl>
                                        <p:attrNameLst>
                                          <p:attrName>r</p:attrName>
                                        </p:attrNameLst>
                                      </p:cBhvr>
                                    </p:animRot>
                                    <p:animRot by="-240000">
                                      <p:cBhvr>
                                        <p:cTn id="27" dur="160" fill="hold">
                                          <p:stCondLst>
                                            <p:cond delay="160"/>
                                          </p:stCondLst>
                                        </p:cTn>
                                        <p:tgtEl>
                                          <p:spTgt spid="10"/>
                                        </p:tgtEl>
                                        <p:attrNameLst>
                                          <p:attrName>r</p:attrName>
                                        </p:attrNameLst>
                                      </p:cBhvr>
                                    </p:animRot>
                                    <p:animRot by="240000">
                                      <p:cBhvr>
                                        <p:cTn id="28" dur="160" fill="hold">
                                          <p:stCondLst>
                                            <p:cond delay="320"/>
                                          </p:stCondLst>
                                        </p:cTn>
                                        <p:tgtEl>
                                          <p:spTgt spid="10"/>
                                        </p:tgtEl>
                                        <p:attrNameLst>
                                          <p:attrName>r</p:attrName>
                                        </p:attrNameLst>
                                      </p:cBhvr>
                                    </p:animRot>
                                    <p:animRot by="-240000">
                                      <p:cBhvr>
                                        <p:cTn id="29" dur="160" fill="hold">
                                          <p:stCondLst>
                                            <p:cond delay="480"/>
                                          </p:stCondLst>
                                        </p:cTn>
                                        <p:tgtEl>
                                          <p:spTgt spid="10"/>
                                        </p:tgtEl>
                                        <p:attrNameLst>
                                          <p:attrName>r</p:attrName>
                                        </p:attrNameLst>
                                      </p:cBhvr>
                                    </p:animRot>
                                    <p:animRot by="120000">
                                      <p:cBhvr>
                                        <p:cTn id="30" dur="160" fill="hold">
                                          <p:stCondLst>
                                            <p:cond delay="640"/>
                                          </p:stCondLst>
                                        </p:cTn>
                                        <p:tgtEl>
                                          <p:spTgt spid="10"/>
                                        </p:tgtEl>
                                        <p:attrNameLst>
                                          <p:attrName>r</p:attrName>
                                        </p:attrNameLst>
                                      </p:cBhvr>
                                    </p:animRot>
                                  </p:childTnLst>
                                </p:cTn>
                              </p:par>
                              <p:par>
                                <p:cTn id="31" presetID="27" presetClass="emph" presetSubtype="0" fill="remove" grpId="1" nodeType="withEffect">
                                  <p:stCondLst>
                                    <p:cond delay="0"/>
                                  </p:stCondLst>
                                  <p:childTnLst>
                                    <p:animClr clrSpc="rgb" dir="cw">
                                      <p:cBhvr override="childStyle">
                                        <p:cTn id="32" dur="400" autoRev="1" fill="remove"/>
                                        <p:tgtEl>
                                          <p:spTgt spid="10"/>
                                        </p:tgtEl>
                                        <p:attrNameLst>
                                          <p:attrName>style.color</p:attrName>
                                        </p:attrNameLst>
                                      </p:cBhvr>
                                      <p:to>
                                        <a:srgbClr val="FFFFFF"/>
                                      </p:to>
                                    </p:animClr>
                                    <p:animClr clrSpc="rgb" dir="cw">
                                      <p:cBhvr>
                                        <p:cTn id="33" dur="400" autoRev="1" fill="remove"/>
                                        <p:tgtEl>
                                          <p:spTgt spid="10"/>
                                        </p:tgtEl>
                                        <p:attrNameLst>
                                          <p:attrName>fillcolor</p:attrName>
                                        </p:attrNameLst>
                                      </p:cBhvr>
                                      <p:to>
                                        <a:srgbClr val="FFFFFF"/>
                                      </p:to>
                                    </p:animClr>
                                    <p:set>
                                      <p:cBhvr>
                                        <p:cTn id="34" dur="400" autoRev="1" fill="remove"/>
                                        <p:tgtEl>
                                          <p:spTgt spid="10"/>
                                        </p:tgtEl>
                                        <p:attrNameLst>
                                          <p:attrName>fill.type</p:attrName>
                                        </p:attrNameLst>
                                      </p:cBhvr>
                                      <p:to>
                                        <p:strVal val="solid"/>
                                      </p:to>
                                    </p:set>
                                    <p:set>
                                      <p:cBhvr>
                                        <p:cTn id="35" dur="400" autoRev="1" fill="remove"/>
                                        <p:tgtEl>
                                          <p:spTgt spid="10"/>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wipe(up)">
                                      <p:cBhvr>
                                        <p:cTn id="40" dur="10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4"/>
                                        </p:tgtEl>
                                        <p:attrNameLst>
                                          <p:attrName>style.visibility</p:attrName>
                                        </p:attrNameLst>
                                      </p:cBhvr>
                                      <p:to>
                                        <p:strVal val="visible"/>
                                      </p:to>
                                    </p:set>
                                    <p:animEffect transition="in" filter="wipe(up)">
                                      <p:cBhvr>
                                        <p:cTn id="45"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32" grpId="0" animBg="1"/>
      <p:bldP spid="133" grpId="0"/>
      <p:bldP spid="1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A0EF488-AE41-AFAC-11EA-DA1B90EDFE26}"/>
              </a:ext>
            </a:extLst>
          </p:cNvPr>
          <p:cNvSpPr txBox="1"/>
          <p:nvPr>
            <p:custDataLst>
              <p:tags r:id="rId1"/>
            </p:custDataLst>
          </p:nvPr>
        </p:nvSpPr>
        <p:spPr>
          <a:xfrm>
            <a:off x="3431952" y="956632"/>
            <a:ext cx="5328703" cy="969496"/>
          </a:xfrm>
          <a:prstGeom prst="rect">
            <a:avLst/>
          </a:prstGeom>
          <a:noFill/>
        </p:spPr>
        <p:txBody>
          <a:bodyPr wrap="none" rtlCol="0">
            <a:spAutoFit/>
          </a:bodyPr>
          <a:lstStyle/>
          <a:p>
            <a:r>
              <a:rPr lang="fr-CA" sz="3200">
                <a:solidFill>
                  <a:srgbClr val="333F48"/>
                </a:solidFill>
                <a:latin typeface="Arial" panose="020B0604020202020204" pitchFamily="34" charset="0"/>
                <a:cs typeface="Arial" panose="020B0604020202020204" pitchFamily="34" charset="0"/>
              </a:rPr>
              <a:t>Gouvernement</a:t>
            </a:r>
            <a:r>
              <a:rPr lang="fr-CA" sz="2100">
                <a:solidFill>
                  <a:srgbClr val="333F48"/>
                </a:solidFill>
                <a:latin typeface="Arial" panose="020B0604020202020204" pitchFamily="34" charset="0"/>
                <a:cs typeface="Arial" panose="020B0604020202020204" pitchFamily="34" charset="0"/>
              </a:rPr>
              <a:t> </a:t>
            </a:r>
            <a:r>
              <a:rPr lang="fr-CA" sz="3600" b="1">
                <a:solidFill>
                  <a:srgbClr val="333F48"/>
                </a:solidFill>
                <a:latin typeface="Arial" panose="020B0604020202020204" pitchFamily="34" charset="0"/>
                <a:cs typeface="Arial" panose="020B0604020202020204" pitchFamily="34" charset="0"/>
              </a:rPr>
              <a:t>majoritaire</a:t>
            </a:r>
            <a:br>
              <a:rPr lang="fr-CA" sz="2100" b="1">
                <a:solidFill>
                  <a:srgbClr val="333F48"/>
                </a:solidFill>
                <a:latin typeface="Arial" panose="020B0604020202020204" pitchFamily="34" charset="0"/>
                <a:cs typeface="Arial" panose="020B0604020202020204" pitchFamily="34" charset="0"/>
              </a:rPr>
            </a:br>
            <a:endParaRPr lang="fr-CA" sz="2100" b="1">
              <a:solidFill>
                <a:srgbClr val="333F48"/>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E6B46DA8-0BCD-AF74-EF10-6EB15B6A095F}"/>
              </a:ext>
            </a:extLst>
          </p:cNvPr>
          <p:cNvSpPr txBox="1"/>
          <p:nvPr>
            <p:custDataLst>
              <p:tags r:id="rId2"/>
            </p:custDataLst>
          </p:nvPr>
        </p:nvSpPr>
        <p:spPr>
          <a:xfrm>
            <a:off x="4507354" y="5653207"/>
            <a:ext cx="2328863" cy="323165"/>
          </a:xfrm>
          <a:prstGeom prst="rect">
            <a:avLst/>
          </a:prstGeom>
          <a:noFill/>
        </p:spPr>
        <p:txBody>
          <a:bodyPr wrap="square" rtlCol="0">
            <a:spAutoFit/>
          </a:bodyPr>
          <a:lstStyle/>
          <a:p>
            <a:r>
              <a:rPr lang="fr-CA" sz="1500" b="1">
                <a:solidFill>
                  <a:srgbClr val="333F48"/>
                </a:solidFill>
                <a:latin typeface="Arial" panose="020B0604020202020204" pitchFamily="34" charset="0"/>
                <a:cs typeface="Arial" panose="020B0604020202020204" pitchFamily="34" charset="0"/>
              </a:rPr>
              <a:t>Total</a:t>
            </a:r>
            <a:r>
              <a:rPr lang="fr-CA" sz="1500">
                <a:solidFill>
                  <a:srgbClr val="333F48"/>
                </a:solidFill>
                <a:latin typeface="Arial" panose="020B0604020202020204" pitchFamily="34" charset="0"/>
                <a:cs typeface="Arial" panose="020B0604020202020204" pitchFamily="34" charset="0"/>
              </a:rPr>
              <a:t> : 25 députés élus</a:t>
            </a:r>
          </a:p>
        </p:txBody>
      </p:sp>
      <p:sp>
        <p:nvSpPr>
          <p:cNvPr id="6" name="Rectangle à coins arrondis 7">
            <a:extLst>
              <a:ext uri="{FF2B5EF4-FFF2-40B4-BE49-F238E27FC236}">
                <a16:creationId xmlns:a16="http://schemas.microsoft.com/office/drawing/2014/main" id="{65DE82D0-AEE3-B78A-A062-486E927B2C3D}"/>
              </a:ext>
            </a:extLst>
          </p:cNvPr>
          <p:cNvSpPr/>
          <p:nvPr>
            <p:custDataLst>
              <p:tags r:id="rId3"/>
            </p:custDataLst>
          </p:nvPr>
        </p:nvSpPr>
        <p:spPr>
          <a:xfrm>
            <a:off x="5871243" y="2248936"/>
            <a:ext cx="4430700" cy="3159000"/>
          </a:xfrm>
          <a:prstGeom prst="roundRect">
            <a:avLst/>
          </a:prstGeom>
          <a:no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7" name="ZoneTexte 6">
            <a:extLst>
              <a:ext uri="{FF2B5EF4-FFF2-40B4-BE49-F238E27FC236}">
                <a16:creationId xmlns:a16="http://schemas.microsoft.com/office/drawing/2014/main" id="{2AB9523C-CDB9-1171-EA7E-A17818E2E787}"/>
              </a:ext>
            </a:extLst>
          </p:cNvPr>
          <p:cNvSpPr txBox="1"/>
          <p:nvPr>
            <p:custDataLst>
              <p:tags r:id="rId4"/>
            </p:custDataLst>
          </p:nvPr>
        </p:nvSpPr>
        <p:spPr>
          <a:xfrm>
            <a:off x="7409606" y="2468208"/>
            <a:ext cx="1864613" cy="369332"/>
          </a:xfrm>
          <a:prstGeom prst="rect">
            <a:avLst/>
          </a:prstGeom>
          <a:noFill/>
        </p:spPr>
        <p:txBody>
          <a:bodyPr wrap="none" rtlCol="0">
            <a:spAutoFit/>
          </a:bodyPr>
          <a:lstStyle/>
          <a:p>
            <a:r>
              <a:rPr lang="fr-CA" b="1">
                <a:solidFill>
                  <a:srgbClr val="333F48"/>
                </a:solidFill>
                <a:latin typeface="Arial" panose="020B0604020202020204" pitchFamily="34" charset="0"/>
                <a:cs typeface="Arial" panose="020B0604020202020204" pitchFamily="34" charset="0"/>
              </a:rPr>
              <a:t>Partis perdants</a:t>
            </a:r>
          </a:p>
        </p:txBody>
      </p:sp>
      <p:grpSp>
        <p:nvGrpSpPr>
          <p:cNvPr id="8" name="Groupe 7">
            <a:extLst>
              <a:ext uri="{FF2B5EF4-FFF2-40B4-BE49-F238E27FC236}">
                <a16:creationId xmlns:a16="http://schemas.microsoft.com/office/drawing/2014/main" id="{CF291B56-D747-9314-F9C5-9BE83750DEC3}"/>
              </a:ext>
            </a:extLst>
          </p:cNvPr>
          <p:cNvGrpSpPr/>
          <p:nvPr>
            <p:custDataLst>
              <p:tags r:id="rId5"/>
            </p:custDataLst>
          </p:nvPr>
        </p:nvGrpSpPr>
        <p:grpSpPr>
          <a:xfrm>
            <a:off x="2010140" y="2318207"/>
            <a:ext cx="2328863" cy="3128963"/>
            <a:chOff x="793767" y="1181100"/>
            <a:chExt cx="3105150" cy="4171950"/>
          </a:xfrm>
        </p:grpSpPr>
        <p:sp>
          <p:nvSpPr>
            <p:cNvPr id="9" name="Rectangle à coins arrondis 3">
              <a:extLst>
                <a:ext uri="{FF2B5EF4-FFF2-40B4-BE49-F238E27FC236}">
                  <a16:creationId xmlns:a16="http://schemas.microsoft.com/office/drawing/2014/main" id="{58ED99A3-4F73-8467-9B3B-FCEFDCFB96FA}"/>
                </a:ext>
              </a:extLst>
            </p:cNvPr>
            <p:cNvSpPr/>
            <p:nvPr/>
          </p:nvSpPr>
          <p:spPr>
            <a:xfrm>
              <a:off x="793767" y="1181100"/>
              <a:ext cx="3105150" cy="4171950"/>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r>
                <a:rPr lang="fr-CA" sz="1200">
                  <a:solidFill>
                    <a:srgbClr val="333F48"/>
                  </a:solidFill>
                  <a:latin typeface="Arial" panose="020B0604020202020204" pitchFamily="34" charset="0"/>
                  <a:cs typeface="Arial" panose="020B0604020202020204" pitchFamily="34" charset="0"/>
                </a:rPr>
                <a:t>13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F6891F"/>
                  </a:solidFill>
                  <a:latin typeface="Arial" panose="020B0604020202020204" pitchFamily="34" charset="0"/>
                  <a:cs typeface="Arial" panose="020B0604020202020204" pitchFamily="34" charset="0"/>
                </a:rPr>
                <a:t>ORANGE</a:t>
              </a:r>
            </a:p>
          </p:txBody>
        </p:sp>
        <p:sp>
          <p:nvSpPr>
            <p:cNvPr id="10" name="ZoneTexte 9">
              <a:extLst>
                <a:ext uri="{FF2B5EF4-FFF2-40B4-BE49-F238E27FC236}">
                  <a16:creationId xmlns:a16="http://schemas.microsoft.com/office/drawing/2014/main" id="{EA8FC990-BEB9-89DB-B9F2-ED2135DCF69C}"/>
                </a:ext>
              </a:extLst>
            </p:cNvPr>
            <p:cNvSpPr txBox="1"/>
            <p:nvPr/>
          </p:nvSpPr>
          <p:spPr>
            <a:xfrm>
              <a:off x="1167974" y="1361684"/>
              <a:ext cx="2212572" cy="923329"/>
            </a:xfrm>
            <a:prstGeom prst="rect">
              <a:avLst/>
            </a:prstGeom>
            <a:noFill/>
          </p:spPr>
          <p:txBody>
            <a:bodyPr wrap="none" rtlCol="0">
              <a:spAutoFit/>
            </a:bodyPr>
            <a:lstStyle/>
            <a:p>
              <a:r>
                <a:rPr lang="fr-CA" b="1">
                  <a:solidFill>
                    <a:srgbClr val="333F48"/>
                  </a:solidFill>
                  <a:latin typeface="Arial" panose="020B0604020202020204" pitchFamily="34" charset="0"/>
                  <a:cs typeface="Arial" panose="020B0604020202020204" pitchFamily="34" charset="0"/>
                </a:rPr>
                <a:t>Parti gagnant</a:t>
              </a:r>
              <a:br>
                <a:rPr lang="fr-CA" b="1">
                  <a:solidFill>
                    <a:srgbClr val="333F48"/>
                  </a:solidFill>
                  <a:latin typeface="Arial" panose="020B0604020202020204" pitchFamily="34" charset="0"/>
                  <a:cs typeface="Arial" panose="020B0604020202020204" pitchFamily="34" charset="0"/>
                </a:rPr>
              </a:br>
              <a:endParaRPr lang="fr-CA" sz="2100" b="1">
                <a:solidFill>
                  <a:srgbClr val="333F48"/>
                </a:solidFill>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17C42AAD-854C-CDD5-BA53-DB194D92994F}"/>
                </a:ext>
              </a:extLst>
            </p:cNvPr>
            <p:cNvGrpSpPr/>
            <p:nvPr/>
          </p:nvGrpSpPr>
          <p:grpSpPr>
            <a:xfrm>
              <a:off x="1131419" y="2231612"/>
              <a:ext cx="2429845" cy="1721714"/>
              <a:chOff x="2058391" y="2371725"/>
              <a:chExt cx="2429845" cy="1721714"/>
            </a:xfrm>
            <a:solidFill>
              <a:srgbClr val="F6891F"/>
            </a:solidFill>
          </p:grpSpPr>
          <p:grpSp>
            <p:nvGrpSpPr>
              <p:cNvPr id="12" name="Groupe 11">
                <a:extLst>
                  <a:ext uri="{FF2B5EF4-FFF2-40B4-BE49-F238E27FC236}">
                    <a16:creationId xmlns:a16="http://schemas.microsoft.com/office/drawing/2014/main" id="{671CD684-2A39-3C22-5CEC-6BF0B213C630}"/>
                  </a:ext>
                </a:extLst>
              </p:cNvPr>
              <p:cNvGrpSpPr/>
              <p:nvPr/>
            </p:nvGrpSpPr>
            <p:grpSpPr>
              <a:xfrm>
                <a:off x="2058391" y="2371725"/>
                <a:ext cx="303377" cy="476249"/>
                <a:chOff x="2119312" y="2059371"/>
                <a:chExt cx="381000" cy="598103"/>
              </a:xfrm>
              <a:grpFill/>
            </p:grpSpPr>
            <p:sp>
              <p:nvSpPr>
                <p:cNvPr id="49" name="Ellipse 48">
                  <a:extLst>
                    <a:ext uri="{FF2B5EF4-FFF2-40B4-BE49-F238E27FC236}">
                      <a16:creationId xmlns:a16="http://schemas.microsoft.com/office/drawing/2014/main" id="{4DDE6EA1-8B2F-3DED-CE7E-BEE427B3D9D4}"/>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0" name="Organigramme : Délai 49">
                  <a:extLst>
                    <a:ext uri="{FF2B5EF4-FFF2-40B4-BE49-F238E27FC236}">
                      <a16:creationId xmlns:a16="http://schemas.microsoft.com/office/drawing/2014/main" id="{066ED074-70F9-DC59-F0F4-27A5F4064E9D}"/>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3" name="Groupe 12">
                <a:extLst>
                  <a:ext uri="{FF2B5EF4-FFF2-40B4-BE49-F238E27FC236}">
                    <a16:creationId xmlns:a16="http://schemas.microsoft.com/office/drawing/2014/main" id="{24CD02B3-FF6A-01C6-246C-96DAD9A70269}"/>
                  </a:ext>
                </a:extLst>
              </p:cNvPr>
              <p:cNvGrpSpPr/>
              <p:nvPr/>
            </p:nvGrpSpPr>
            <p:grpSpPr>
              <a:xfrm>
                <a:off x="4184859" y="2371726"/>
                <a:ext cx="303377" cy="476249"/>
                <a:chOff x="2119312" y="2059371"/>
                <a:chExt cx="381000" cy="598103"/>
              </a:xfrm>
              <a:grpFill/>
            </p:grpSpPr>
            <p:sp>
              <p:nvSpPr>
                <p:cNvPr id="47" name="Ellipse 46">
                  <a:extLst>
                    <a:ext uri="{FF2B5EF4-FFF2-40B4-BE49-F238E27FC236}">
                      <a16:creationId xmlns:a16="http://schemas.microsoft.com/office/drawing/2014/main" id="{9EA06535-81FF-B483-D7CF-D4E88F2AAA72}"/>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48" name="Organigramme : Délai 47">
                  <a:extLst>
                    <a:ext uri="{FF2B5EF4-FFF2-40B4-BE49-F238E27FC236}">
                      <a16:creationId xmlns:a16="http://schemas.microsoft.com/office/drawing/2014/main" id="{1E335DBC-B3FC-2E34-55CF-CD8FA960BC4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4" name="Groupe 13">
                <a:extLst>
                  <a:ext uri="{FF2B5EF4-FFF2-40B4-BE49-F238E27FC236}">
                    <a16:creationId xmlns:a16="http://schemas.microsoft.com/office/drawing/2014/main" id="{8BE5D655-FBDC-6D45-8337-E0C269580347}"/>
                  </a:ext>
                </a:extLst>
              </p:cNvPr>
              <p:cNvGrpSpPr/>
              <p:nvPr/>
            </p:nvGrpSpPr>
            <p:grpSpPr>
              <a:xfrm>
                <a:off x="2602141" y="2371726"/>
                <a:ext cx="303377" cy="476249"/>
                <a:chOff x="2119312" y="2059371"/>
                <a:chExt cx="381000" cy="598103"/>
              </a:xfrm>
              <a:grpFill/>
            </p:grpSpPr>
            <p:sp>
              <p:nvSpPr>
                <p:cNvPr id="45" name="Ellipse 44">
                  <a:extLst>
                    <a:ext uri="{FF2B5EF4-FFF2-40B4-BE49-F238E27FC236}">
                      <a16:creationId xmlns:a16="http://schemas.microsoft.com/office/drawing/2014/main" id="{1AE83C15-26A4-67FD-E126-D700AD0D40F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46" name="Organigramme : Délai 45">
                  <a:extLst>
                    <a:ext uri="{FF2B5EF4-FFF2-40B4-BE49-F238E27FC236}">
                      <a16:creationId xmlns:a16="http://schemas.microsoft.com/office/drawing/2014/main" id="{260C9D07-087D-8145-570E-EEC99736DC35}"/>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5" name="Groupe 14">
                <a:extLst>
                  <a:ext uri="{FF2B5EF4-FFF2-40B4-BE49-F238E27FC236}">
                    <a16:creationId xmlns:a16="http://schemas.microsoft.com/office/drawing/2014/main" id="{FB3332F9-C667-4476-B727-2006C2D2F9C1}"/>
                  </a:ext>
                </a:extLst>
              </p:cNvPr>
              <p:cNvGrpSpPr/>
              <p:nvPr/>
            </p:nvGrpSpPr>
            <p:grpSpPr>
              <a:xfrm>
                <a:off x="3143230" y="2371726"/>
                <a:ext cx="303377" cy="476249"/>
                <a:chOff x="2119312" y="2059371"/>
                <a:chExt cx="381000" cy="598103"/>
              </a:xfrm>
              <a:grpFill/>
            </p:grpSpPr>
            <p:sp>
              <p:nvSpPr>
                <p:cNvPr id="43" name="Ellipse 42">
                  <a:extLst>
                    <a:ext uri="{FF2B5EF4-FFF2-40B4-BE49-F238E27FC236}">
                      <a16:creationId xmlns:a16="http://schemas.microsoft.com/office/drawing/2014/main" id="{1130F07C-6D91-8262-B2E5-C85B1F4DF60A}"/>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44" name="Organigramme : Délai 43">
                  <a:extLst>
                    <a:ext uri="{FF2B5EF4-FFF2-40B4-BE49-F238E27FC236}">
                      <a16:creationId xmlns:a16="http://schemas.microsoft.com/office/drawing/2014/main" id="{02076951-7549-75E7-4783-8F149ECE7786}"/>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6" name="Groupe 15">
                <a:extLst>
                  <a:ext uri="{FF2B5EF4-FFF2-40B4-BE49-F238E27FC236}">
                    <a16:creationId xmlns:a16="http://schemas.microsoft.com/office/drawing/2014/main" id="{2CD5EEE3-3C9D-C0F5-1A3A-24CA7E5FFF77}"/>
                  </a:ext>
                </a:extLst>
              </p:cNvPr>
              <p:cNvGrpSpPr/>
              <p:nvPr/>
            </p:nvGrpSpPr>
            <p:grpSpPr>
              <a:xfrm>
                <a:off x="3647113" y="2371725"/>
                <a:ext cx="303377" cy="476249"/>
                <a:chOff x="2119312" y="2059371"/>
                <a:chExt cx="381000" cy="598103"/>
              </a:xfrm>
              <a:grpFill/>
            </p:grpSpPr>
            <p:sp>
              <p:nvSpPr>
                <p:cNvPr id="41" name="Ellipse 40">
                  <a:extLst>
                    <a:ext uri="{FF2B5EF4-FFF2-40B4-BE49-F238E27FC236}">
                      <a16:creationId xmlns:a16="http://schemas.microsoft.com/office/drawing/2014/main" id="{2B72B64C-3DAB-7EDC-C056-67B9422569A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42" name="Organigramme : Délai 41">
                  <a:extLst>
                    <a:ext uri="{FF2B5EF4-FFF2-40B4-BE49-F238E27FC236}">
                      <a16:creationId xmlns:a16="http://schemas.microsoft.com/office/drawing/2014/main" id="{E79B2DC8-BF42-B647-AA6C-9EAA8C302A6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7" name="Groupe 16">
                <a:extLst>
                  <a:ext uri="{FF2B5EF4-FFF2-40B4-BE49-F238E27FC236}">
                    <a16:creationId xmlns:a16="http://schemas.microsoft.com/office/drawing/2014/main" id="{1B438753-BF28-0C1F-7764-05C08862BAFC}"/>
                  </a:ext>
                </a:extLst>
              </p:cNvPr>
              <p:cNvGrpSpPr/>
              <p:nvPr/>
            </p:nvGrpSpPr>
            <p:grpSpPr>
              <a:xfrm>
                <a:off x="2058391" y="2995124"/>
                <a:ext cx="303377" cy="476249"/>
                <a:chOff x="2119312" y="2059371"/>
                <a:chExt cx="381000" cy="598103"/>
              </a:xfrm>
              <a:grpFill/>
            </p:grpSpPr>
            <p:sp>
              <p:nvSpPr>
                <p:cNvPr id="39" name="Ellipse 38">
                  <a:extLst>
                    <a:ext uri="{FF2B5EF4-FFF2-40B4-BE49-F238E27FC236}">
                      <a16:creationId xmlns:a16="http://schemas.microsoft.com/office/drawing/2014/main" id="{1DADEFBC-5881-8D54-3622-ECF8AD751821}"/>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40" name="Organigramme : Délai 39">
                  <a:extLst>
                    <a:ext uri="{FF2B5EF4-FFF2-40B4-BE49-F238E27FC236}">
                      <a16:creationId xmlns:a16="http://schemas.microsoft.com/office/drawing/2014/main" id="{740F799F-7AE7-7354-5B3D-85EE763A3DD8}"/>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8" name="Groupe 17">
                <a:extLst>
                  <a:ext uri="{FF2B5EF4-FFF2-40B4-BE49-F238E27FC236}">
                    <a16:creationId xmlns:a16="http://schemas.microsoft.com/office/drawing/2014/main" id="{FA36F500-14E6-A7CB-8CBA-B18DE60D8FF2}"/>
                  </a:ext>
                </a:extLst>
              </p:cNvPr>
              <p:cNvGrpSpPr/>
              <p:nvPr/>
            </p:nvGrpSpPr>
            <p:grpSpPr>
              <a:xfrm>
                <a:off x="4184859" y="2995125"/>
                <a:ext cx="303377" cy="476249"/>
                <a:chOff x="2119312" y="2059371"/>
                <a:chExt cx="381000" cy="598103"/>
              </a:xfrm>
              <a:grpFill/>
            </p:grpSpPr>
            <p:sp>
              <p:nvSpPr>
                <p:cNvPr id="37" name="Ellipse 36">
                  <a:extLst>
                    <a:ext uri="{FF2B5EF4-FFF2-40B4-BE49-F238E27FC236}">
                      <a16:creationId xmlns:a16="http://schemas.microsoft.com/office/drawing/2014/main" id="{CE4EE8B6-8CF1-3228-AFC4-77186FD8F07E}"/>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8" name="Organigramme : Délai 37">
                  <a:extLst>
                    <a:ext uri="{FF2B5EF4-FFF2-40B4-BE49-F238E27FC236}">
                      <a16:creationId xmlns:a16="http://schemas.microsoft.com/office/drawing/2014/main" id="{E964522E-5E79-8003-A1EA-4E1C50144B4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9" name="Groupe 18">
                <a:extLst>
                  <a:ext uri="{FF2B5EF4-FFF2-40B4-BE49-F238E27FC236}">
                    <a16:creationId xmlns:a16="http://schemas.microsoft.com/office/drawing/2014/main" id="{EC08FA8A-53DF-7B4B-18CA-2E78441BA894}"/>
                  </a:ext>
                </a:extLst>
              </p:cNvPr>
              <p:cNvGrpSpPr/>
              <p:nvPr/>
            </p:nvGrpSpPr>
            <p:grpSpPr>
              <a:xfrm>
                <a:off x="2602141" y="2995125"/>
                <a:ext cx="303377" cy="476249"/>
                <a:chOff x="2119312" y="2059371"/>
                <a:chExt cx="381000" cy="598103"/>
              </a:xfrm>
              <a:grpFill/>
            </p:grpSpPr>
            <p:sp>
              <p:nvSpPr>
                <p:cNvPr id="35" name="Ellipse 34">
                  <a:extLst>
                    <a:ext uri="{FF2B5EF4-FFF2-40B4-BE49-F238E27FC236}">
                      <a16:creationId xmlns:a16="http://schemas.microsoft.com/office/drawing/2014/main" id="{D0C09B91-C851-8D7A-DAE2-0C39B5E5B6D8}"/>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6" name="Organigramme : Délai 35">
                  <a:extLst>
                    <a:ext uri="{FF2B5EF4-FFF2-40B4-BE49-F238E27FC236}">
                      <a16:creationId xmlns:a16="http://schemas.microsoft.com/office/drawing/2014/main" id="{825F0C1E-5391-4AC3-6ED5-42B7DDB7D869}"/>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20" name="Groupe 19">
                <a:extLst>
                  <a:ext uri="{FF2B5EF4-FFF2-40B4-BE49-F238E27FC236}">
                    <a16:creationId xmlns:a16="http://schemas.microsoft.com/office/drawing/2014/main" id="{39A87E9A-68B7-5A8B-AC51-FAF388632E39}"/>
                  </a:ext>
                </a:extLst>
              </p:cNvPr>
              <p:cNvGrpSpPr/>
              <p:nvPr/>
            </p:nvGrpSpPr>
            <p:grpSpPr>
              <a:xfrm>
                <a:off x="3143230" y="2995125"/>
                <a:ext cx="303377" cy="476249"/>
                <a:chOff x="2119312" y="2059371"/>
                <a:chExt cx="381000" cy="598103"/>
              </a:xfrm>
              <a:grpFill/>
            </p:grpSpPr>
            <p:sp>
              <p:nvSpPr>
                <p:cNvPr id="33" name="Ellipse 32">
                  <a:extLst>
                    <a:ext uri="{FF2B5EF4-FFF2-40B4-BE49-F238E27FC236}">
                      <a16:creationId xmlns:a16="http://schemas.microsoft.com/office/drawing/2014/main" id="{4ADDC972-CFB7-6087-9EA1-DE4E988EEF5E}"/>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4" name="Organigramme : Délai 33">
                  <a:extLst>
                    <a:ext uri="{FF2B5EF4-FFF2-40B4-BE49-F238E27FC236}">
                      <a16:creationId xmlns:a16="http://schemas.microsoft.com/office/drawing/2014/main" id="{16C95664-9846-9399-37D4-95983F73E2A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21" name="Groupe 20">
                <a:extLst>
                  <a:ext uri="{FF2B5EF4-FFF2-40B4-BE49-F238E27FC236}">
                    <a16:creationId xmlns:a16="http://schemas.microsoft.com/office/drawing/2014/main" id="{59EF5EF3-7CCD-D5EF-7D27-E2EA073121E6}"/>
                  </a:ext>
                </a:extLst>
              </p:cNvPr>
              <p:cNvGrpSpPr/>
              <p:nvPr/>
            </p:nvGrpSpPr>
            <p:grpSpPr>
              <a:xfrm>
                <a:off x="3647113" y="2995124"/>
                <a:ext cx="303377" cy="476249"/>
                <a:chOff x="2119312" y="2059371"/>
                <a:chExt cx="381000" cy="598103"/>
              </a:xfrm>
              <a:grpFill/>
            </p:grpSpPr>
            <p:sp>
              <p:nvSpPr>
                <p:cNvPr id="31" name="Ellipse 30">
                  <a:extLst>
                    <a:ext uri="{FF2B5EF4-FFF2-40B4-BE49-F238E27FC236}">
                      <a16:creationId xmlns:a16="http://schemas.microsoft.com/office/drawing/2014/main" id="{56DF1A86-D9E5-9A42-4242-564ECFDCC242}"/>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2" name="Organigramme : Délai 31">
                  <a:extLst>
                    <a:ext uri="{FF2B5EF4-FFF2-40B4-BE49-F238E27FC236}">
                      <a16:creationId xmlns:a16="http://schemas.microsoft.com/office/drawing/2014/main" id="{96C04A40-FE82-FE84-137F-D9ABEA02A6C8}"/>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22" name="Groupe 21">
                <a:extLst>
                  <a:ext uri="{FF2B5EF4-FFF2-40B4-BE49-F238E27FC236}">
                    <a16:creationId xmlns:a16="http://schemas.microsoft.com/office/drawing/2014/main" id="{819B5C32-263C-61DA-256C-94D58BEFB93E}"/>
                  </a:ext>
                </a:extLst>
              </p:cNvPr>
              <p:cNvGrpSpPr/>
              <p:nvPr/>
            </p:nvGrpSpPr>
            <p:grpSpPr>
              <a:xfrm>
                <a:off x="2602141" y="3617190"/>
                <a:ext cx="303377" cy="476249"/>
                <a:chOff x="2119312" y="2059371"/>
                <a:chExt cx="381000" cy="598103"/>
              </a:xfrm>
              <a:grpFill/>
            </p:grpSpPr>
            <p:sp>
              <p:nvSpPr>
                <p:cNvPr id="29" name="Ellipse 28">
                  <a:extLst>
                    <a:ext uri="{FF2B5EF4-FFF2-40B4-BE49-F238E27FC236}">
                      <a16:creationId xmlns:a16="http://schemas.microsoft.com/office/drawing/2014/main" id="{27AE9AB4-BA41-1E5A-DE23-5638EF393B0D}"/>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0" name="Organigramme : Délai 29">
                  <a:extLst>
                    <a:ext uri="{FF2B5EF4-FFF2-40B4-BE49-F238E27FC236}">
                      <a16:creationId xmlns:a16="http://schemas.microsoft.com/office/drawing/2014/main" id="{FCFF8386-419C-BD1A-1047-42A387100757}"/>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23" name="Groupe 22">
                <a:extLst>
                  <a:ext uri="{FF2B5EF4-FFF2-40B4-BE49-F238E27FC236}">
                    <a16:creationId xmlns:a16="http://schemas.microsoft.com/office/drawing/2014/main" id="{2D37020B-06D0-F063-3D8F-35EDBD766462}"/>
                  </a:ext>
                </a:extLst>
              </p:cNvPr>
              <p:cNvGrpSpPr/>
              <p:nvPr/>
            </p:nvGrpSpPr>
            <p:grpSpPr>
              <a:xfrm>
                <a:off x="3143230" y="3617190"/>
                <a:ext cx="303377" cy="476249"/>
                <a:chOff x="2119312" y="2059371"/>
                <a:chExt cx="381000" cy="598103"/>
              </a:xfrm>
              <a:grpFill/>
            </p:grpSpPr>
            <p:sp>
              <p:nvSpPr>
                <p:cNvPr id="27" name="Ellipse 26">
                  <a:extLst>
                    <a:ext uri="{FF2B5EF4-FFF2-40B4-BE49-F238E27FC236}">
                      <a16:creationId xmlns:a16="http://schemas.microsoft.com/office/drawing/2014/main" id="{4FD365DB-5870-257A-6F96-46F03D9FA7DA}"/>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8" name="Organigramme : Délai 27">
                  <a:extLst>
                    <a:ext uri="{FF2B5EF4-FFF2-40B4-BE49-F238E27FC236}">
                      <a16:creationId xmlns:a16="http://schemas.microsoft.com/office/drawing/2014/main" id="{5491445A-94AA-D342-74FD-31EB0E6BB5D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24" name="Groupe 23">
                <a:extLst>
                  <a:ext uri="{FF2B5EF4-FFF2-40B4-BE49-F238E27FC236}">
                    <a16:creationId xmlns:a16="http://schemas.microsoft.com/office/drawing/2014/main" id="{BC8BF1F0-9CEC-A0F3-8DDB-F805DEC662E8}"/>
                  </a:ext>
                </a:extLst>
              </p:cNvPr>
              <p:cNvGrpSpPr/>
              <p:nvPr/>
            </p:nvGrpSpPr>
            <p:grpSpPr>
              <a:xfrm>
                <a:off x="3647113" y="3617189"/>
                <a:ext cx="303377" cy="476249"/>
                <a:chOff x="2119312" y="2059371"/>
                <a:chExt cx="381000" cy="598103"/>
              </a:xfrm>
              <a:grpFill/>
            </p:grpSpPr>
            <p:sp>
              <p:nvSpPr>
                <p:cNvPr id="25" name="Ellipse 24">
                  <a:extLst>
                    <a:ext uri="{FF2B5EF4-FFF2-40B4-BE49-F238E27FC236}">
                      <a16:creationId xmlns:a16="http://schemas.microsoft.com/office/drawing/2014/main" id="{EBBA0ADE-28BF-3736-3446-134E1C773395}"/>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6" name="Organigramme : Délai 25">
                  <a:extLst>
                    <a:ext uri="{FF2B5EF4-FFF2-40B4-BE49-F238E27FC236}">
                      <a16:creationId xmlns:a16="http://schemas.microsoft.com/office/drawing/2014/main" id="{BCA67B3A-337C-0920-FFA7-5861A56F38E7}"/>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grpSp>
      <p:grpSp>
        <p:nvGrpSpPr>
          <p:cNvPr id="51" name="Groupe 50">
            <a:extLst>
              <a:ext uri="{FF2B5EF4-FFF2-40B4-BE49-F238E27FC236}">
                <a16:creationId xmlns:a16="http://schemas.microsoft.com/office/drawing/2014/main" id="{A6B3ED03-081F-F82B-3E6A-A3BE1F03C4F4}"/>
              </a:ext>
            </a:extLst>
          </p:cNvPr>
          <p:cNvGrpSpPr/>
          <p:nvPr>
            <p:custDataLst>
              <p:tags r:id="rId6"/>
            </p:custDataLst>
          </p:nvPr>
        </p:nvGrpSpPr>
        <p:grpSpPr>
          <a:xfrm>
            <a:off x="8376157" y="3586787"/>
            <a:ext cx="1414571" cy="357188"/>
            <a:chOff x="7640082" y="4093049"/>
            <a:chExt cx="1886095" cy="476250"/>
          </a:xfrm>
          <a:solidFill>
            <a:srgbClr val="C1C6C8"/>
          </a:solidFill>
        </p:grpSpPr>
        <p:grpSp>
          <p:nvGrpSpPr>
            <p:cNvPr id="52" name="Groupe 51">
              <a:extLst>
                <a:ext uri="{FF2B5EF4-FFF2-40B4-BE49-F238E27FC236}">
                  <a16:creationId xmlns:a16="http://schemas.microsoft.com/office/drawing/2014/main" id="{DEE67757-0BE9-3B12-4744-1CC4FB0632DB}"/>
                </a:ext>
              </a:extLst>
            </p:cNvPr>
            <p:cNvGrpSpPr/>
            <p:nvPr/>
          </p:nvGrpSpPr>
          <p:grpSpPr>
            <a:xfrm>
              <a:off x="9222800" y="4093050"/>
              <a:ext cx="303377" cy="476249"/>
              <a:chOff x="2119312" y="2059371"/>
              <a:chExt cx="381000" cy="598103"/>
            </a:xfrm>
            <a:grpFill/>
          </p:grpSpPr>
          <p:sp>
            <p:nvSpPr>
              <p:cNvPr id="62" name="Ellipse 61">
                <a:extLst>
                  <a:ext uri="{FF2B5EF4-FFF2-40B4-BE49-F238E27FC236}">
                    <a16:creationId xmlns:a16="http://schemas.microsoft.com/office/drawing/2014/main" id="{B4552452-E357-51F7-60A2-9AC661333756}"/>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63" name="Organigramme : Délai 62">
                <a:extLst>
                  <a:ext uri="{FF2B5EF4-FFF2-40B4-BE49-F238E27FC236}">
                    <a16:creationId xmlns:a16="http://schemas.microsoft.com/office/drawing/2014/main" id="{2AC382BE-1A38-B898-6E77-DE7AC84D38CC}"/>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53" name="Groupe 52">
              <a:extLst>
                <a:ext uri="{FF2B5EF4-FFF2-40B4-BE49-F238E27FC236}">
                  <a16:creationId xmlns:a16="http://schemas.microsoft.com/office/drawing/2014/main" id="{59AAFBAF-C0B8-E30D-AF59-03AEFC180A81}"/>
                </a:ext>
              </a:extLst>
            </p:cNvPr>
            <p:cNvGrpSpPr/>
            <p:nvPr/>
          </p:nvGrpSpPr>
          <p:grpSpPr>
            <a:xfrm>
              <a:off x="7640082" y="4093050"/>
              <a:ext cx="303377" cy="476249"/>
              <a:chOff x="2119312" y="2059371"/>
              <a:chExt cx="381000" cy="598103"/>
            </a:xfrm>
            <a:grpFill/>
          </p:grpSpPr>
          <p:sp>
            <p:nvSpPr>
              <p:cNvPr id="60" name="Ellipse 59">
                <a:extLst>
                  <a:ext uri="{FF2B5EF4-FFF2-40B4-BE49-F238E27FC236}">
                    <a16:creationId xmlns:a16="http://schemas.microsoft.com/office/drawing/2014/main" id="{566BB301-C63C-E6C7-D76C-78E59A9430E4}"/>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61" name="Organigramme : Délai 60">
                <a:extLst>
                  <a:ext uri="{FF2B5EF4-FFF2-40B4-BE49-F238E27FC236}">
                    <a16:creationId xmlns:a16="http://schemas.microsoft.com/office/drawing/2014/main" id="{618E0E63-DE1B-B199-D1DD-033EEF8E9510}"/>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54" name="Groupe 53">
              <a:extLst>
                <a:ext uri="{FF2B5EF4-FFF2-40B4-BE49-F238E27FC236}">
                  <a16:creationId xmlns:a16="http://schemas.microsoft.com/office/drawing/2014/main" id="{4E46495D-CD7B-3C42-AE57-C573BB2C2F5B}"/>
                </a:ext>
              </a:extLst>
            </p:cNvPr>
            <p:cNvGrpSpPr/>
            <p:nvPr/>
          </p:nvGrpSpPr>
          <p:grpSpPr>
            <a:xfrm>
              <a:off x="8181171" y="4093050"/>
              <a:ext cx="303377" cy="476249"/>
              <a:chOff x="2119312" y="2059371"/>
              <a:chExt cx="381000" cy="598103"/>
            </a:xfrm>
            <a:grpFill/>
          </p:grpSpPr>
          <p:sp>
            <p:nvSpPr>
              <p:cNvPr id="58" name="Ellipse 57">
                <a:extLst>
                  <a:ext uri="{FF2B5EF4-FFF2-40B4-BE49-F238E27FC236}">
                    <a16:creationId xmlns:a16="http://schemas.microsoft.com/office/drawing/2014/main" id="{33FE279E-CDF4-EB20-3604-9EE55C553FED}"/>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9" name="Organigramme : Délai 58">
                <a:extLst>
                  <a:ext uri="{FF2B5EF4-FFF2-40B4-BE49-F238E27FC236}">
                    <a16:creationId xmlns:a16="http://schemas.microsoft.com/office/drawing/2014/main" id="{B3C98108-A996-80B3-1D69-B7EABBA9E9E5}"/>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55" name="Groupe 54">
              <a:extLst>
                <a:ext uri="{FF2B5EF4-FFF2-40B4-BE49-F238E27FC236}">
                  <a16:creationId xmlns:a16="http://schemas.microsoft.com/office/drawing/2014/main" id="{358C5CAC-AB0D-107A-DC34-E80B3C7F2302}"/>
                </a:ext>
              </a:extLst>
            </p:cNvPr>
            <p:cNvGrpSpPr/>
            <p:nvPr/>
          </p:nvGrpSpPr>
          <p:grpSpPr>
            <a:xfrm>
              <a:off x="8685054" y="4093049"/>
              <a:ext cx="303377" cy="476249"/>
              <a:chOff x="2119312" y="2059371"/>
              <a:chExt cx="381000" cy="598103"/>
            </a:xfrm>
            <a:grpFill/>
          </p:grpSpPr>
          <p:sp>
            <p:nvSpPr>
              <p:cNvPr id="56" name="Ellipse 55">
                <a:extLst>
                  <a:ext uri="{FF2B5EF4-FFF2-40B4-BE49-F238E27FC236}">
                    <a16:creationId xmlns:a16="http://schemas.microsoft.com/office/drawing/2014/main" id="{4C3CE70A-73EE-DB57-F277-16E894D9962C}"/>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7" name="Organigramme : Délai 56">
                <a:extLst>
                  <a:ext uri="{FF2B5EF4-FFF2-40B4-BE49-F238E27FC236}">
                    <a16:creationId xmlns:a16="http://schemas.microsoft.com/office/drawing/2014/main" id="{4F1D44E1-9CA2-93F0-0D70-7C7FF367A56E}"/>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sp>
        <p:nvSpPr>
          <p:cNvPr id="64" name="Rectangle 63">
            <a:extLst>
              <a:ext uri="{FF2B5EF4-FFF2-40B4-BE49-F238E27FC236}">
                <a16:creationId xmlns:a16="http://schemas.microsoft.com/office/drawing/2014/main" id="{896BD81D-5BAA-A34E-B2B7-494938627DF6}"/>
              </a:ext>
            </a:extLst>
          </p:cNvPr>
          <p:cNvSpPr/>
          <p:nvPr>
            <p:custDataLst>
              <p:tags r:id="rId7"/>
            </p:custDataLst>
          </p:nvPr>
        </p:nvSpPr>
        <p:spPr>
          <a:xfrm>
            <a:off x="6780584" y="4414173"/>
            <a:ext cx="4572000" cy="461665"/>
          </a:xfrm>
          <a:prstGeom prst="rect">
            <a:avLst/>
          </a:prstGeom>
        </p:spPr>
        <p:txBody>
          <a:bodyPr>
            <a:spAutoFit/>
          </a:bodyPr>
          <a:lstStyle/>
          <a:p>
            <a:pPr algn="ctr"/>
            <a:r>
              <a:rPr lang="fr-CA" sz="1200">
                <a:solidFill>
                  <a:srgbClr val="333F48"/>
                </a:solidFill>
                <a:latin typeface="Arial" panose="020B0604020202020204" pitchFamily="34" charset="0"/>
                <a:cs typeface="Arial" panose="020B0604020202020204" pitchFamily="34" charset="0"/>
              </a:rPr>
              <a:t>4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C1C6C8"/>
                </a:solidFill>
                <a:latin typeface="Arial" panose="020B0604020202020204" pitchFamily="34" charset="0"/>
                <a:cs typeface="Arial" panose="020B0604020202020204" pitchFamily="34" charset="0"/>
              </a:rPr>
              <a:t>GRIS</a:t>
            </a:r>
          </a:p>
        </p:txBody>
      </p:sp>
      <p:sp>
        <p:nvSpPr>
          <p:cNvPr id="65" name="ZoneTexte 64">
            <a:extLst>
              <a:ext uri="{FF2B5EF4-FFF2-40B4-BE49-F238E27FC236}">
                <a16:creationId xmlns:a16="http://schemas.microsoft.com/office/drawing/2014/main" id="{23AA3F59-C467-F167-D91B-C3026672B300}"/>
              </a:ext>
            </a:extLst>
          </p:cNvPr>
          <p:cNvSpPr txBox="1"/>
          <p:nvPr>
            <p:custDataLst>
              <p:tags r:id="rId8"/>
            </p:custDataLst>
          </p:nvPr>
        </p:nvSpPr>
        <p:spPr>
          <a:xfrm>
            <a:off x="4585111" y="3275201"/>
            <a:ext cx="1044124" cy="919401"/>
          </a:xfrm>
          <a:prstGeom prst="roundRect">
            <a:avLst/>
          </a:prstGeom>
          <a:noFill/>
          <a:ln>
            <a:solidFill>
              <a:srgbClr val="333F48"/>
            </a:solidFill>
            <a:prstDash val="dash"/>
          </a:ln>
        </p:spPr>
        <p:txBody>
          <a:bodyPr wrap="none" rtlCol="0">
            <a:spAutoFit/>
          </a:bodyPr>
          <a:lstStyle/>
          <a:p>
            <a:pPr algn="ctr"/>
            <a:r>
              <a:rPr lang="fr-CA" b="1">
                <a:solidFill>
                  <a:srgbClr val="333F48"/>
                </a:solidFill>
                <a:latin typeface="Arial" panose="020B0604020202020204" pitchFamily="34" charset="0"/>
                <a:cs typeface="Arial" panose="020B0604020202020204" pitchFamily="34" charset="0"/>
              </a:rPr>
              <a:t>13 &gt; 12</a:t>
            </a:r>
            <a:br>
              <a:rPr lang="fr-CA">
                <a:solidFill>
                  <a:srgbClr val="333F48"/>
                </a:solidFill>
                <a:latin typeface="Arial" panose="020B0604020202020204" pitchFamily="34" charset="0"/>
                <a:cs typeface="Arial" panose="020B0604020202020204" pitchFamily="34" charset="0"/>
              </a:rPr>
            </a:br>
            <a:r>
              <a:rPr lang="fr-CA" sz="1500">
                <a:solidFill>
                  <a:srgbClr val="F6891F"/>
                </a:solidFill>
                <a:latin typeface="Arial" panose="020B0604020202020204" pitchFamily="34" charset="0"/>
                <a:cs typeface="Arial" panose="020B0604020202020204" pitchFamily="34" charset="0"/>
              </a:rPr>
              <a:t>13</a:t>
            </a:r>
            <a:r>
              <a:rPr lang="fr-CA" sz="1500">
                <a:solidFill>
                  <a:srgbClr val="333F48"/>
                </a:solidFill>
                <a:latin typeface="Arial" panose="020B0604020202020204" pitchFamily="34" charset="0"/>
                <a:cs typeface="Arial" panose="020B0604020202020204" pitchFamily="34" charset="0"/>
              </a:rPr>
              <a:t> &gt; </a:t>
            </a:r>
            <a:r>
              <a:rPr lang="fr-CA" sz="1500">
                <a:solidFill>
                  <a:srgbClr val="00A9CE"/>
                </a:solidFill>
                <a:latin typeface="Arial" panose="020B0604020202020204" pitchFamily="34" charset="0"/>
                <a:cs typeface="Arial" panose="020B0604020202020204" pitchFamily="34" charset="0"/>
              </a:rPr>
              <a:t>8</a:t>
            </a:r>
          </a:p>
          <a:p>
            <a:pPr algn="ctr"/>
            <a:r>
              <a:rPr lang="fr-CA" sz="1500">
                <a:solidFill>
                  <a:srgbClr val="F6891F"/>
                </a:solidFill>
                <a:latin typeface="Arial" panose="020B0604020202020204" pitchFamily="34" charset="0"/>
                <a:cs typeface="Arial" panose="020B0604020202020204" pitchFamily="34" charset="0"/>
              </a:rPr>
              <a:t>13</a:t>
            </a:r>
            <a:r>
              <a:rPr lang="fr-CA" sz="1500">
                <a:solidFill>
                  <a:srgbClr val="333F48"/>
                </a:solidFill>
                <a:latin typeface="Arial" panose="020B0604020202020204" pitchFamily="34" charset="0"/>
                <a:cs typeface="Arial" panose="020B0604020202020204" pitchFamily="34" charset="0"/>
              </a:rPr>
              <a:t> &gt; </a:t>
            </a:r>
            <a:r>
              <a:rPr lang="fr-CA" sz="1500">
                <a:solidFill>
                  <a:srgbClr val="C1C6C8"/>
                </a:solidFill>
                <a:latin typeface="Arial" panose="020B0604020202020204" pitchFamily="34" charset="0"/>
                <a:cs typeface="Arial" panose="020B0604020202020204" pitchFamily="34" charset="0"/>
              </a:rPr>
              <a:t>4</a:t>
            </a:r>
          </a:p>
        </p:txBody>
      </p:sp>
      <p:grpSp>
        <p:nvGrpSpPr>
          <p:cNvPr id="66" name="Groupe 65">
            <a:extLst>
              <a:ext uri="{FF2B5EF4-FFF2-40B4-BE49-F238E27FC236}">
                <a16:creationId xmlns:a16="http://schemas.microsoft.com/office/drawing/2014/main" id="{249A54D4-773C-D89B-BE0F-04666D35A212}"/>
              </a:ext>
            </a:extLst>
          </p:cNvPr>
          <p:cNvGrpSpPr/>
          <p:nvPr>
            <p:custDataLst>
              <p:tags r:id="rId9"/>
            </p:custDataLst>
          </p:nvPr>
        </p:nvGrpSpPr>
        <p:grpSpPr>
          <a:xfrm>
            <a:off x="6308170" y="3339829"/>
            <a:ext cx="1425543" cy="839546"/>
            <a:chOff x="5993116" y="2047876"/>
            <a:chExt cx="1900724" cy="1119395"/>
          </a:xfrm>
        </p:grpSpPr>
        <p:grpSp>
          <p:nvGrpSpPr>
            <p:cNvPr id="67" name="Groupe 66">
              <a:extLst>
                <a:ext uri="{FF2B5EF4-FFF2-40B4-BE49-F238E27FC236}">
                  <a16:creationId xmlns:a16="http://schemas.microsoft.com/office/drawing/2014/main" id="{EC0B829F-5BFD-A014-C26B-20420DD7731F}"/>
                </a:ext>
              </a:extLst>
            </p:cNvPr>
            <p:cNvGrpSpPr/>
            <p:nvPr/>
          </p:nvGrpSpPr>
          <p:grpSpPr>
            <a:xfrm>
              <a:off x="6001741" y="2047876"/>
              <a:ext cx="303377" cy="476249"/>
              <a:chOff x="2119312" y="2059371"/>
              <a:chExt cx="381000" cy="598103"/>
            </a:xfrm>
            <a:solidFill>
              <a:srgbClr val="00A9CE"/>
            </a:solidFill>
          </p:grpSpPr>
          <p:sp>
            <p:nvSpPr>
              <p:cNvPr id="89" name="Ellipse 88">
                <a:extLst>
                  <a:ext uri="{FF2B5EF4-FFF2-40B4-BE49-F238E27FC236}">
                    <a16:creationId xmlns:a16="http://schemas.microsoft.com/office/drawing/2014/main" id="{3667890D-C985-3DEF-06FD-3252485B29FE}"/>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90" name="Organigramme : Délai 89">
                <a:extLst>
                  <a:ext uri="{FF2B5EF4-FFF2-40B4-BE49-F238E27FC236}">
                    <a16:creationId xmlns:a16="http://schemas.microsoft.com/office/drawing/2014/main" id="{1EE114AC-0DFF-2BF1-CEC4-08FB802A09B6}"/>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68" name="Groupe 67">
              <a:extLst>
                <a:ext uri="{FF2B5EF4-FFF2-40B4-BE49-F238E27FC236}">
                  <a16:creationId xmlns:a16="http://schemas.microsoft.com/office/drawing/2014/main" id="{F49084F3-ECC2-71A0-38D8-414D3C0E0BFC}"/>
                </a:ext>
              </a:extLst>
            </p:cNvPr>
            <p:cNvGrpSpPr/>
            <p:nvPr/>
          </p:nvGrpSpPr>
          <p:grpSpPr>
            <a:xfrm>
              <a:off x="5993116" y="2677436"/>
              <a:ext cx="303377" cy="476249"/>
              <a:chOff x="2119312" y="2059371"/>
              <a:chExt cx="381000" cy="598103"/>
            </a:xfrm>
            <a:solidFill>
              <a:srgbClr val="00A9CE"/>
            </a:solidFill>
          </p:grpSpPr>
          <p:sp>
            <p:nvSpPr>
              <p:cNvPr id="87" name="Ellipse 86">
                <a:extLst>
                  <a:ext uri="{FF2B5EF4-FFF2-40B4-BE49-F238E27FC236}">
                    <a16:creationId xmlns:a16="http://schemas.microsoft.com/office/drawing/2014/main" id="{3787450A-A227-7FA4-1A8F-C9673EDC57B4}"/>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8" name="Organigramme : Délai 87">
                <a:extLst>
                  <a:ext uri="{FF2B5EF4-FFF2-40B4-BE49-F238E27FC236}">
                    <a16:creationId xmlns:a16="http://schemas.microsoft.com/office/drawing/2014/main" id="{C1431998-6073-DEB2-814F-617F1C1630E7}"/>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69" name="Groupe 68">
              <a:extLst>
                <a:ext uri="{FF2B5EF4-FFF2-40B4-BE49-F238E27FC236}">
                  <a16:creationId xmlns:a16="http://schemas.microsoft.com/office/drawing/2014/main" id="{378501A3-3E4A-062A-94ED-1165DFF96B76}"/>
                </a:ext>
              </a:extLst>
            </p:cNvPr>
            <p:cNvGrpSpPr/>
            <p:nvPr/>
          </p:nvGrpSpPr>
          <p:grpSpPr>
            <a:xfrm>
              <a:off x="6545491" y="2047877"/>
              <a:ext cx="303377" cy="476249"/>
              <a:chOff x="2119312" y="2059371"/>
              <a:chExt cx="381000" cy="598103"/>
            </a:xfrm>
            <a:solidFill>
              <a:srgbClr val="00A9CE"/>
            </a:solidFill>
          </p:grpSpPr>
          <p:sp>
            <p:nvSpPr>
              <p:cNvPr id="85" name="Ellipse 84">
                <a:extLst>
                  <a:ext uri="{FF2B5EF4-FFF2-40B4-BE49-F238E27FC236}">
                    <a16:creationId xmlns:a16="http://schemas.microsoft.com/office/drawing/2014/main" id="{605A67D0-5663-1C92-2932-8F6C48C49E93}"/>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6" name="Organigramme : Délai 85">
                <a:extLst>
                  <a:ext uri="{FF2B5EF4-FFF2-40B4-BE49-F238E27FC236}">
                    <a16:creationId xmlns:a16="http://schemas.microsoft.com/office/drawing/2014/main" id="{BA6108E4-E90A-08FF-250B-15F3BD930908}"/>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0" name="Groupe 69">
              <a:extLst>
                <a:ext uri="{FF2B5EF4-FFF2-40B4-BE49-F238E27FC236}">
                  <a16:creationId xmlns:a16="http://schemas.microsoft.com/office/drawing/2014/main" id="{05A05725-83AC-F947-B1E1-B540AEA934BA}"/>
                </a:ext>
              </a:extLst>
            </p:cNvPr>
            <p:cNvGrpSpPr/>
            <p:nvPr/>
          </p:nvGrpSpPr>
          <p:grpSpPr>
            <a:xfrm>
              <a:off x="7086580" y="2047877"/>
              <a:ext cx="303377" cy="476249"/>
              <a:chOff x="2119312" y="2059371"/>
              <a:chExt cx="381000" cy="598103"/>
            </a:xfrm>
            <a:solidFill>
              <a:srgbClr val="00A9CE"/>
            </a:solidFill>
          </p:grpSpPr>
          <p:sp>
            <p:nvSpPr>
              <p:cNvPr id="83" name="Ellipse 82">
                <a:extLst>
                  <a:ext uri="{FF2B5EF4-FFF2-40B4-BE49-F238E27FC236}">
                    <a16:creationId xmlns:a16="http://schemas.microsoft.com/office/drawing/2014/main" id="{30AA27F7-6424-9912-69FB-8EFD43132BF4}"/>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4" name="Organigramme : Délai 83">
                <a:extLst>
                  <a:ext uri="{FF2B5EF4-FFF2-40B4-BE49-F238E27FC236}">
                    <a16:creationId xmlns:a16="http://schemas.microsoft.com/office/drawing/2014/main" id="{802543FB-2360-04E1-AE8F-430B04382BDD}"/>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1" name="Groupe 70">
              <a:extLst>
                <a:ext uri="{FF2B5EF4-FFF2-40B4-BE49-F238E27FC236}">
                  <a16:creationId xmlns:a16="http://schemas.microsoft.com/office/drawing/2014/main" id="{13D1FFDC-F628-1D90-3CCA-E5425204AF06}"/>
                </a:ext>
              </a:extLst>
            </p:cNvPr>
            <p:cNvGrpSpPr/>
            <p:nvPr/>
          </p:nvGrpSpPr>
          <p:grpSpPr>
            <a:xfrm>
              <a:off x="7590463" y="2047876"/>
              <a:ext cx="303377" cy="476249"/>
              <a:chOff x="2119312" y="2059371"/>
              <a:chExt cx="381000" cy="598103"/>
            </a:xfrm>
            <a:solidFill>
              <a:srgbClr val="00A9CE"/>
            </a:solidFill>
          </p:grpSpPr>
          <p:sp>
            <p:nvSpPr>
              <p:cNvPr id="81" name="Ellipse 80">
                <a:extLst>
                  <a:ext uri="{FF2B5EF4-FFF2-40B4-BE49-F238E27FC236}">
                    <a16:creationId xmlns:a16="http://schemas.microsoft.com/office/drawing/2014/main" id="{644C4910-5E2C-8A3F-8105-6F93011B7AE3}"/>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2" name="Organigramme : Délai 81">
                <a:extLst>
                  <a:ext uri="{FF2B5EF4-FFF2-40B4-BE49-F238E27FC236}">
                    <a16:creationId xmlns:a16="http://schemas.microsoft.com/office/drawing/2014/main" id="{FC2EB195-8019-624E-4FBE-338F00928F9D}"/>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2" name="Groupe 71">
              <a:extLst>
                <a:ext uri="{FF2B5EF4-FFF2-40B4-BE49-F238E27FC236}">
                  <a16:creationId xmlns:a16="http://schemas.microsoft.com/office/drawing/2014/main" id="{4645F73E-04D9-2804-2E63-D6F7406ADFF0}"/>
                </a:ext>
              </a:extLst>
            </p:cNvPr>
            <p:cNvGrpSpPr/>
            <p:nvPr/>
          </p:nvGrpSpPr>
          <p:grpSpPr>
            <a:xfrm>
              <a:off x="6545491" y="2691022"/>
              <a:ext cx="303377" cy="476249"/>
              <a:chOff x="2119312" y="2059371"/>
              <a:chExt cx="381000" cy="598103"/>
            </a:xfrm>
            <a:solidFill>
              <a:srgbClr val="00A9CE"/>
            </a:solidFill>
          </p:grpSpPr>
          <p:sp>
            <p:nvSpPr>
              <p:cNvPr id="79" name="Ellipse 78">
                <a:extLst>
                  <a:ext uri="{FF2B5EF4-FFF2-40B4-BE49-F238E27FC236}">
                    <a16:creationId xmlns:a16="http://schemas.microsoft.com/office/drawing/2014/main" id="{062CD6D6-1327-959D-3029-943D1894E9F8}"/>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0" name="Organigramme : Délai 79">
                <a:extLst>
                  <a:ext uri="{FF2B5EF4-FFF2-40B4-BE49-F238E27FC236}">
                    <a16:creationId xmlns:a16="http://schemas.microsoft.com/office/drawing/2014/main" id="{62F159E8-115C-8342-73B3-E701425EF165}"/>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3" name="Groupe 72">
              <a:extLst>
                <a:ext uri="{FF2B5EF4-FFF2-40B4-BE49-F238E27FC236}">
                  <a16:creationId xmlns:a16="http://schemas.microsoft.com/office/drawing/2014/main" id="{3B87D99E-3E7A-821D-87F7-F5032D0BEDFC}"/>
                </a:ext>
              </a:extLst>
            </p:cNvPr>
            <p:cNvGrpSpPr/>
            <p:nvPr/>
          </p:nvGrpSpPr>
          <p:grpSpPr>
            <a:xfrm>
              <a:off x="7086580" y="2691022"/>
              <a:ext cx="303377" cy="476249"/>
              <a:chOff x="2119312" y="2059371"/>
              <a:chExt cx="381000" cy="598103"/>
            </a:xfrm>
            <a:solidFill>
              <a:srgbClr val="00A9CE"/>
            </a:solidFill>
          </p:grpSpPr>
          <p:sp>
            <p:nvSpPr>
              <p:cNvPr id="77" name="Ellipse 76">
                <a:extLst>
                  <a:ext uri="{FF2B5EF4-FFF2-40B4-BE49-F238E27FC236}">
                    <a16:creationId xmlns:a16="http://schemas.microsoft.com/office/drawing/2014/main" id="{6EF16F3A-5629-E1A5-A766-66F7406448AA}"/>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78" name="Organigramme : Délai 77">
                <a:extLst>
                  <a:ext uri="{FF2B5EF4-FFF2-40B4-BE49-F238E27FC236}">
                    <a16:creationId xmlns:a16="http://schemas.microsoft.com/office/drawing/2014/main" id="{994D6121-65FC-3B67-D623-94FCFC54CDB5}"/>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4" name="Groupe 73">
              <a:extLst>
                <a:ext uri="{FF2B5EF4-FFF2-40B4-BE49-F238E27FC236}">
                  <a16:creationId xmlns:a16="http://schemas.microsoft.com/office/drawing/2014/main" id="{BCD086A8-74E9-05DC-5FA3-73F005263B3F}"/>
                </a:ext>
              </a:extLst>
            </p:cNvPr>
            <p:cNvGrpSpPr/>
            <p:nvPr/>
          </p:nvGrpSpPr>
          <p:grpSpPr>
            <a:xfrm>
              <a:off x="7590463" y="2691021"/>
              <a:ext cx="303377" cy="476249"/>
              <a:chOff x="2119312" y="2059371"/>
              <a:chExt cx="381000" cy="598103"/>
            </a:xfrm>
            <a:solidFill>
              <a:srgbClr val="00A9CE"/>
            </a:solidFill>
          </p:grpSpPr>
          <p:sp>
            <p:nvSpPr>
              <p:cNvPr id="75" name="Ellipse 74">
                <a:extLst>
                  <a:ext uri="{FF2B5EF4-FFF2-40B4-BE49-F238E27FC236}">
                    <a16:creationId xmlns:a16="http://schemas.microsoft.com/office/drawing/2014/main" id="{B7DE2F26-B751-3053-7D9F-1C038327215B}"/>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76" name="Organigramme : Délai 75">
                <a:extLst>
                  <a:ext uri="{FF2B5EF4-FFF2-40B4-BE49-F238E27FC236}">
                    <a16:creationId xmlns:a16="http://schemas.microsoft.com/office/drawing/2014/main" id="{C0E3AB93-682F-6A6E-8D8B-9BF0C33E3A6C}"/>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sp>
        <p:nvSpPr>
          <p:cNvPr id="91" name="Rectangle 90">
            <a:extLst>
              <a:ext uri="{FF2B5EF4-FFF2-40B4-BE49-F238E27FC236}">
                <a16:creationId xmlns:a16="http://schemas.microsoft.com/office/drawing/2014/main" id="{9B322EB7-BF32-1FEA-6513-8BA4D3319FD6}"/>
              </a:ext>
            </a:extLst>
          </p:cNvPr>
          <p:cNvSpPr/>
          <p:nvPr>
            <p:custDataLst>
              <p:tags r:id="rId10"/>
            </p:custDataLst>
          </p:nvPr>
        </p:nvSpPr>
        <p:spPr>
          <a:xfrm>
            <a:off x="4715234" y="4439872"/>
            <a:ext cx="4572000" cy="461665"/>
          </a:xfrm>
          <a:prstGeom prst="rect">
            <a:avLst/>
          </a:prstGeom>
        </p:spPr>
        <p:txBody>
          <a:bodyPr>
            <a:spAutoFit/>
          </a:bodyPr>
          <a:lstStyle/>
          <a:p>
            <a:pPr algn="ctr"/>
            <a:r>
              <a:rPr lang="fr-CA" sz="1200">
                <a:solidFill>
                  <a:srgbClr val="333F48"/>
                </a:solidFill>
                <a:latin typeface="Arial" panose="020B0604020202020204" pitchFamily="34" charset="0"/>
                <a:cs typeface="Arial" panose="020B0604020202020204" pitchFamily="34" charset="0"/>
              </a:rPr>
              <a:t>8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00A9CE"/>
                </a:solidFill>
                <a:latin typeface="Arial" panose="020B0604020202020204" pitchFamily="34" charset="0"/>
                <a:cs typeface="Arial" panose="020B0604020202020204" pitchFamily="34" charset="0"/>
              </a:rPr>
              <a:t>BLEU</a:t>
            </a:r>
          </a:p>
        </p:txBody>
      </p:sp>
      <p:pic>
        <p:nvPicPr>
          <p:cNvPr id="92" name="Image 91">
            <a:extLst>
              <a:ext uri="{FF2B5EF4-FFF2-40B4-BE49-F238E27FC236}">
                <a16:creationId xmlns:a16="http://schemas.microsoft.com/office/drawing/2014/main" id="{F65B74B1-9673-15B2-EDAF-D1A8C3783F7E}"/>
              </a:ext>
            </a:extLst>
          </p:cNvPr>
          <p:cNvPicPr>
            <a:picLocks noChangeAspect="1"/>
          </p:cNvPicPr>
          <p:nvPr>
            <p:custDataLst>
              <p:tags r:id="rId11"/>
            </p:custDataLst>
          </p:nvPr>
        </p:nvPicPr>
        <p:blipFill>
          <a:blip r:embed="rId14"/>
          <a:stretch>
            <a:fillRect/>
          </a:stretch>
        </p:blipFill>
        <p:spPr>
          <a:xfrm>
            <a:off x="303920" y="566965"/>
            <a:ext cx="1281993" cy="641809"/>
          </a:xfrm>
          <a:prstGeom prst="rect">
            <a:avLst/>
          </a:prstGeom>
        </p:spPr>
      </p:pic>
    </p:spTree>
    <p:extLst>
      <p:ext uri="{BB962C8B-B14F-4D97-AF65-F5344CB8AC3E}">
        <p14:creationId xmlns:p14="http://schemas.microsoft.com/office/powerpoint/2010/main" val="425018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a:extLst>
              <a:ext uri="{FF2B5EF4-FFF2-40B4-BE49-F238E27FC236}">
                <a16:creationId xmlns:a16="http://schemas.microsoft.com/office/drawing/2014/main" id="{A710F2D4-762B-A5F6-F9B7-A280CAE257F9}"/>
              </a:ext>
            </a:extLst>
          </p:cNvPr>
          <p:cNvSpPr/>
          <p:nvPr>
            <p:custDataLst>
              <p:tags r:id="rId1"/>
            </p:custDataLst>
          </p:nvPr>
        </p:nvSpPr>
        <p:spPr>
          <a:xfrm>
            <a:off x="2044628" y="2344873"/>
            <a:ext cx="2328863" cy="3128963"/>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endParaRPr lang="fr-CA" sz="1200">
              <a:solidFill>
                <a:srgbClr val="333F48"/>
              </a:solidFill>
              <a:latin typeface="Arial" panose="020B0604020202020204" pitchFamily="34" charset="0"/>
              <a:cs typeface="Arial" panose="020B0604020202020204" pitchFamily="34" charset="0"/>
            </a:endParaRPr>
          </a:p>
          <a:p>
            <a:pPr algn="ctr"/>
            <a:r>
              <a:rPr lang="fr-CA" sz="1200">
                <a:solidFill>
                  <a:srgbClr val="333F48"/>
                </a:solidFill>
                <a:latin typeface="Arial" panose="020B0604020202020204" pitchFamily="34" charset="0"/>
                <a:cs typeface="Arial" panose="020B0604020202020204" pitchFamily="34" charset="0"/>
              </a:rPr>
              <a:t>10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F6891F"/>
                </a:solidFill>
                <a:latin typeface="Arial" panose="020B0604020202020204" pitchFamily="34" charset="0"/>
                <a:cs typeface="Arial" panose="020B0604020202020204" pitchFamily="34" charset="0"/>
              </a:rPr>
              <a:t>ORANGE</a:t>
            </a:r>
          </a:p>
        </p:txBody>
      </p:sp>
      <p:sp>
        <p:nvSpPr>
          <p:cNvPr id="5" name="ZoneTexte 4">
            <a:extLst>
              <a:ext uri="{FF2B5EF4-FFF2-40B4-BE49-F238E27FC236}">
                <a16:creationId xmlns:a16="http://schemas.microsoft.com/office/drawing/2014/main" id="{8B05F31E-8A7B-2890-EF50-4BD2A17E16CB}"/>
              </a:ext>
            </a:extLst>
          </p:cNvPr>
          <p:cNvSpPr txBox="1"/>
          <p:nvPr>
            <p:custDataLst>
              <p:tags r:id="rId2"/>
            </p:custDataLst>
          </p:nvPr>
        </p:nvSpPr>
        <p:spPr>
          <a:xfrm>
            <a:off x="4627242" y="5698124"/>
            <a:ext cx="2328863" cy="323165"/>
          </a:xfrm>
          <a:prstGeom prst="rect">
            <a:avLst/>
          </a:prstGeom>
          <a:noFill/>
        </p:spPr>
        <p:txBody>
          <a:bodyPr wrap="square" rtlCol="0">
            <a:spAutoFit/>
          </a:bodyPr>
          <a:lstStyle/>
          <a:p>
            <a:r>
              <a:rPr lang="fr-CA" sz="1500" b="1">
                <a:solidFill>
                  <a:srgbClr val="333F48"/>
                </a:solidFill>
                <a:latin typeface="Arial" panose="020B0604020202020204" pitchFamily="34" charset="0"/>
                <a:cs typeface="Arial" panose="020B0604020202020204" pitchFamily="34" charset="0"/>
              </a:rPr>
              <a:t>Total</a:t>
            </a:r>
            <a:r>
              <a:rPr lang="fr-CA" sz="1500">
                <a:solidFill>
                  <a:srgbClr val="333F48"/>
                </a:solidFill>
                <a:latin typeface="Arial" panose="020B0604020202020204" pitchFamily="34" charset="0"/>
                <a:cs typeface="Arial" panose="020B0604020202020204" pitchFamily="34" charset="0"/>
              </a:rPr>
              <a:t> : 25 députés élus</a:t>
            </a:r>
          </a:p>
        </p:txBody>
      </p:sp>
      <p:sp>
        <p:nvSpPr>
          <p:cNvPr id="6" name="ZoneTexte 5">
            <a:extLst>
              <a:ext uri="{FF2B5EF4-FFF2-40B4-BE49-F238E27FC236}">
                <a16:creationId xmlns:a16="http://schemas.microsoft.com/office/drawing/2014/main" id="{FFCC44B0-3486-ADB0-E1F4-373E529DAFA2}"/>
              </a:ext>
            </a:extLst>
          </p:cNvPr>
          <p:cNvSpPr txBox="1"/>
          <p:nvPr>
            <p:custDataLst>
              <p:tags r:id="rId3"/>
            </p:custDataLst>
          </p:nvPr>
        </p:nvSpPr>
        <p:spPr>
          <a:xfrm>
            <a:off x="2283595" y="2549489"/>
            <a:ext cx="1659429" cy="692497"/>
          </a:xfrm>
          <a:prstGeom prst="rect">
            <a:avLst/>
          </a:prstGeom>
          <a:noFill/>
        </p:spPr>
        <p:txBody>
          <a:bodyPr wrap="none" rtlCol="0">
            <a:spAutoFit/>
          </a:bodyPr>
          <a:lstStyle/>
          <a:p>
            <a:r>
              <a:rPr lang="fr-CA" b="1">
                <a:solidFill>
                  <a:srgbClr val="333F48"/>
                </a:solidFill>
                <a:latin typeface="Arial" panose="020B0604020202020204" pitchFamily="34" charset="0"/>
                <a:cs typeface="Arial" panose="020B0604020202020204" pitchFamily="34" charset="0"/>
              </a:rPr>
              <a:t>Parti gagnant</a:t>
            </a:r>
            <a:br>
              <a:rPr lang="fr-CA" b="1">
                <a:solidFill>
                  <a:srgbClr val="333F48"/>
                </a:solidFill>
                <a:latin typeface="Arial" panose="020B0604020202020204" pitchFamily="34" charset="0"/>
                <a:cs typeface="Arial" panose="020B0604020202020204" pitchFamily="34" charset="0"/>
              </a:rPr>
            </a:br>
            <a:endParaRPr lang="fr-CA" sz="2100" b="1">
              <a:solidFill>
                <a:srgbClr val="333F48"/>
              </a:solidFill>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0DB51751-1BCF-8FC8-EE0D-9C8AA0BE5B33}"/>
              </a:ext>
            </a:extLst>
          </p:cNvPr>
          <p:cNvGrpSpPr/>
          <p:nvPr>
            <p:custDataLst>
              <p:tags r:id="rId4"/>
            </p:custDataLst>
          </p:nvPr>
        </p:nvGrpSpPr>
        <p:grpSpPr>
          <a:xfrm>
            <a:off x="2304815" y="3354933"/>
            <a:ext cx="1822384" cy="824737"/>
            <a:chOff x="2071202" y="2231612"/>
            <a:chExt cx="2429845" cy="1099649"/>
          </a:xfrm>
        </p:grpSpPr>
        <p:grpSp>
          <p:nvGrpSpPr>
            <p:cNvPr id="8" name="Groupe 7">
              <a:extLst>
                <a:ext uri="{FF2B5EF4-FFF2-40B4-BE49-F238E27FC236}">
                  <a16:creationId xmlns:a16="http://schemas.microsoft.com/office/drawing/2014/main" id="{48794CF4-CD3A-4860-64B8-73A2C56BEAC4}"/>
                </a:ext>
              </a:extLst>
            </p:cNvPr>
            <p:cNvGrpSpPr/>
            <p:nvPr/>
          </p:nvGrpSpPr>
          <p:grpSpPr>
            <a:xfrm>
              <a:off x="2071202" y="2231612"/>
              <a:ext cx="303377" cy="476249"/>
              <a:chOff x="2119312" y="2059371"/>
              <a:chExt cx="381000" cy="598103"/>
            </a:xfrm>
            <a:solidFill>
              <a:srgbClr val="F6891F"/>
            </a:solidFill>
          </p:grpSpPr>
          <p:sp>
            <p:nvSpPr>
              <p:cNvPr id="36" name="Ellipse 35">
                <a:extLst>
                  <a:ext uri="{FF2B5EF4-FFF2-40B4-BE49-F238E27FC236}">
                    <a16:creationId xmlns:a16="http://schemas.microsoft.com/office/drawing/2014/main" id="{6C16F43B-F47F-4296-CE37-6D0B8D2AA420}"/>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7" name="Organigramme : Délai 36">
                <a:extLst>
                  <a:ext uri="{FF2B5EF4-FFF2-40B4-BE49-F238E27FC236}">
                    <a16:creationId xmlns:a16="http://schemas.microsoft.com/office/drawing/2014/main" id="{31304358-D1DC-BBAC-C61F-185D54B4E3C4}"/>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9" name="Groupe 8">
              <a:extLst>
                <a:ext uri="{FF2B5EF4-FFF2-40B4-BE49-F238E27FC236}">
                  <a16:creationId xmlns:a16="http://schemas.microsoft.com/office/drawing/2014/main" id="{7B61F478-243E-9220-6E52-DCC72B6BECAE}"/>
                </a:ext>
              </a:extLst>
            </p:cNvPr>
            <p:cNvGrpSpPr/>
            <p:nvPr/>
          </p:nvGrpSpPr>
          <p:grpSpPr>
            <a:xfrm>
              <a:off x="4197670" y="2231613"/>
              <a:ext cx="303377" cy="476249"/>
              <a:chOff x="2119312" y="2059371"/>
              <a:chExt cx="381000" cy="598103"/>
            </a:xfrm>
            <a:solidFill>
              <a:srgbClr val="F6891F"/>
            </a:solidFill>
          </p:grpSpPr>
          <p:sp>
            <p:nvSpPr>
              <p:cNvPr id="34" name="Ellipse 33">
                <a:extLst>
                  <a:ext uri="{FF2B5EF4-FFF2-40B4-BE49-F238E27FC236}">
                    <a16:creationId xmlns:a16="http://schemas.microsoft.com/office/drawing/2014/main" id="{46F14D34-6982-9911-BFEE-D63E79DD7541}"/>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5" name="Organigramme : Délai 34">
                <a:extLst>
                  <a:ext uri="{FF2B5EF4-FFF2-40B4-BE49-F238E27FC236}">
                    <a16:creationId xmlns:a16="http://schemas.microsoft.com/office/drawing/2014/main" id="{E274F1D9-553A-8A00-003B-3F394FEB6010}"/>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0" name="Groupe 9">
              <a:extLst>
                <a:ext uri="{FF2B5EF4-FFF2-40B4-BE49-F238E27FC236}">
                  <a16:creationId xmlns:a16="http://schemas.microsoft.com/office/drawing/2014/main" id="{EDF0BA5D-8F76-67B6-9943-003D5753FF4A}"/>
                </a:ext>
              </a:extLst>
            </p:cNvPr>
            <p:cNvGrpSpPr/>
            <p:nvPr/>
          </p:nvGrpSpPr>
          <p:grpSpPr>
            <a:xfrm>
              <a:off x="2614952" y="2231613"/>
              <a:ext cx="303377" cy="476249"/>
              <a:chOff x="2119312" y="2059371"/>
              <a:chExt cx="381000" cy="598103"/>
            </a:xfrm>
            <a:solidFill>
              <a:srgbClr val="F6891F"/>
            </a:solidFill>
          </p:grpSpPr>
          <p:sp>
            <p:nvSpPr>
              <p:cNvPr id="32" name="Ellipse 31">
                <a:extLst>
                  <a:ext uri="{FF2B5EF4-FFF2-40B4-BE49-F238E27FC236}">
                    <a16:creationId xmlns:a16="http://schemas.microsoft.com/office/drawing/2014/main" id="{4EE01C5A-DC9E-57DA-4993-35E96BDF3E7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3" name="Organigramme : Délai 32">
                <a:extLst>
                  <a:ext uri="{FF2B5EF4-FFF2-40B4-BE49-F238E27FC236}">
                    <a16:creationId xmlns:a16="http://schemas.microsoft.com/office/drawing/2014/main" id="{7B250548-735B-EB4D-76C3-A8C17079D2D1}"/>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1" name="Groupe 10">
              <a:extLst>
                <a:ext uri="{FF2B5EF4-FFF2-40B4-BE49-F238E27FC236}">
                  <a16:creationId xmlns:a16="http://schemas.microsoft.com/office/drawing/2014/main" id="{6F966CC4-9977-A9B1-EAC5-961FCD39E3A2}"/>
                </a:ext>
              </a:extLst>
            </p:cNvPr>
            <p:cNvGrpSpPr/>
            <p:nvPr/>
          </p:nvGrpSpPr>
          <p:grpSpPr>
            <a:xfrm>
              <a:off x="3156041" y="2231613"/>
              <a:ext cx="303377" cy="476249"/>
              <a:chOff x="2119312" y="2059371"/>
              <a:chExt cx="381000" cy="598103"/>
            </a:xfrm>
            <a:solidFill>
              <a:srgbClr val="F6891F"/>
            </a:solidFill>
          </p:grpSpPr>
          <p:sp>
            <p:nvSpPr>
              <p:cNvPr id="30" name="Ellipse 29">
                <a:extLst>
                  <a:ext uri="{FF2B5EF4-FFF2-40B4-BE49-F238E27FC236}">
                    <a16:creationId xmlns:a16="http://schemas.microsoft.com/office/drawing/2014/main" id="{2A51ABFF-7BE8-9988-ED16-7F21DCF1137B}"/>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1" name="Organigramme : Délai 30">
                <a:extLst>
                  <a:ext uri="{FF2B5EF4-FFF2-40B4-BE49-F238E27FC236}">
                    <a16:creationId xmlns:a16="http://schemas.microsoft.com/office/drawing/2014/main" id="{8E37843E-73B8-73D4-B632-BEBF620CEC5C}"/>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2" name="Groupe 11">
              <a:extLst>
                <a:ext uri="{FF2B5EF4-FFF2-40B4-BE49-F238E27FC236}">
                  <a16:creationId xmlns:a16="http://schemas.microsoft.com/office/drawing/2014/main" id="{9E1C2568-A823-58D4-2563-B13CB8FF0E1E}"/>
                </a:ext>
              </a:extLst>
            </p:cNvPr>
            <p:cNvGrpSpPr/>
            <p:nvPr/>
          </p:nvGrpSpPr>
          <p:grpSpPr>
            <a:xfrm>
              <a:off x="3659924" y="2231612"/>
              <a:ext cx="303377" cy="476249"/>
              <a:chOff x="2119312" y="2059371"/>
              <a:chExt cx="381000" cy="598103"/>
            </a:xfrm>
            <a:solidFill>
              <a:srgbClr val="F6891F"/>
            </a:solidFill>
          </p:grpSpPr>
          <p:sp>
            <p:nvSpPr>
              <p:cNvPr id="28" name="Ellipse 27">
                <a:extLst>
                  <a:ext uri="{FF2B5EF4-FFF2-40B4-BE49-F238E27FC236}">
                    <a16:creationId xmlns:a16="http://schemas.microsoft.com/office/drawing/2014/main" id="{06FA459E-DEDE-6E75-819A-BE1FC819CD0D}"/>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9" name="Organigramme : Délai 28">
                <a:extLst>
                  <a:ext uri="{FF2B5EF4-FFF2-40B4-BE49-F238E27FC236}">
                    <a16:creationId xmlns:a16="http://schemas.microsoft.com/office/drawing/2014/main" id="{88AB04D2-5737-98BE-3298-F480A9593E89}"/>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3" name="Groupe 12">
              <a:extLst>
                <a:ext uri="{FF2B5EF4-FFF2-40B4-BE49-F238E27FC236}">
                  <a16:creationId xmlns:a16="http://schemas.microsoft.com/office/drawing/2014/main" id="{568AD32B-098C-6EAE-9559-8E3DF45E4FC0}"/>
                </a:ext>
              </a:extLst>
            </p:cNvPr>
            <p:cNvGrpSpPr/>
            <p:nvPr/>
          </p:nvGrpSpPr>
          <p:grpSpPr>
            <a:xfrm>
              <a:off x="2071202" y="2855011"/>
              <a:ext cx="303377" cy="476249"/>
              <a:chOff x="2119312" y="2059371"/>
              <a:chExt cx="381000" cy="598103"/>
            </a:xfrm>
            <a:solidFill>
              <a:srgbClr val="F6891F"/>
            </a:solidFill>
          </p:grpSpPr>
          <p:sp>
            <p:nvSpPr>
              <p:cNvPr id="26" name="Ellipse 25">
                <a:extLst>
                  <a:ext uri="{FF2B5EF4-FFF2-40B4-BE49-F238E27FC236}">
                    <a16:creationId xmlns:a16="http://schemas.microsoft.com/office/drawing/2014/main" id="{902EC742-6CF4-5F79-6892-53E9F35E30A5}"/>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7" name="Organigramme : Délai 26">
                <a:extLst>
                  <a:ext uri="{FF2B5EF4-FFF2-40B4-BE49-F238E27FC236}">
                    <a16:creationId xmlns:a16="http://schemas.microsoft.com/office/drawing/2014/main" id="{ED5B4222-7190-AE6E-31C3-11A5EEB27E79}"/>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4" name="Groupe 13">
              <a:extLst>
                <a:ext uri="{FF2B5EF4-FFF2-40B4-BE49-F238E27FC236}">
                  <a16:creationId xmlns:a16="http://schemas.microsoft.com/office/drawing/2014/main" id="{E5E7BA64-E3EA-75AD-8E0C-713AEFA1CE2D}"/>
                </a:ext>
              </a:extLst>
            </p:cNvPr>
            <p:cNvGrpSpPr/>
            <p:nvPr/>
          </p:nvGrpSpPr>
          <p:grpSpPr>
            <a:xfrm>
              <a:off x="4197670" y="2855012"/>
              <a:ext cx="303377" cy="476249"/>
              <a:chOff x="2119312" y="2059371"/>
              <a:chExt cx="381000" cy="598103"/>
            </a:xfrm>
            <a:solidFill>
              <a:srgbClr val="F6891F"/>
            </a:solidFill>
          </p:grpSpPr>
          <p:sp>
            <p:nvSpPr>
              <p:cNvPr id="24" name="Ellipse 23">
                <a:extLst>
                  <a:ext uri="{FF2B5EF4-FFF2-40B4-BE49-F238E27FC236}">
                    <a16:creationId xmlns:a16="http://schemas.microsoft.com/office/drawing/2014/main" id="{E33CBAFA-413A-AD3A-6952-E0CCB22A3ED9}"/>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5" name="Organigramme : Délai 24">
                <a:extLst>
                  <a:ext uri="{FF2B5EF4-FFF2-40B4-BE49-F238E27FC236}">
                    <a16:creationId xmlns:a16="http://schemas.microsoft.com/office/drawing/2014/main" id="{0E545B86-DCB7-B6C7-65FE-43579C5B1B8D}"/>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5" name="Groupe 14">
              <a:extLst>
                <a:ext uri="{FF2B5EF4-FFF2-40B4-BE49-F238E27FC236}">
                  <a16:creationId xmlns:a16="http://schemas.microsoft.com/office/drawing/2014/main" id="{5D365616-CCBA-1E4D-4F68-DF29D3AB0B43}"/>
                </a:ext>
              </a:extLst>
            </p:cNvPr>
            <p:cNvGrpSpPr/>
            <p:nvPr/>
          </p:nvGrpSpPr>
          <p:grpSpPr>
            <a:xfrm>
              <a:off x="2614952" y="2855012"/>
              <a:ext cx="303377" cy="476249"/>
              <a:chOff x="2119312" y="2059371"/>
              <a:chExt cx="381000" cy="598103"/>
            </a:xfrm>
            <a:solidFill>
              <a:srgbClr val="F6891F"/>
            </a:solidFill>
          </p:grpSpPr>
          <p:sp>
            <p:nvSpPr>
              <p:cNvPr id="22" name="Ellipse 21">
                <a:extLst>
                  <a:ext uri="{FF2B5EF4-FFF2-40B4-BE49-F238E27FC236}">
                    <a16:creationId xmlns:a16="http://schemas.microsoft.com/office/drawing/2014/main" id="{B4F885AB-91B0-0BCE-FC71-B1895ECA883D}"/>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3" name="Organigramme : Délai 22">
                <a:extLst>
                  <a:ext uri="{FF2B5EF4-FFF2-40B4-BE49-F238E27FC236}">
                    <a16:creationId xmlns:a16="http://schemas.microsoft.com/office/drawing/2014/main" id="{E0F8FA17-8015-7065-CE55-6B5A9F551E77}"/>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6" name="Groupe 15">
              <a:extLst>
                <a:ext uri="{FF2B5EF4-FFF2-40B4-BE49-F238E27FC236}">
                  <a16:creationId xmlns:a16="http://schemas.microsoft.com/office/drawing/2014/main" id="{E797D0F3-3F48-A8AD-B9CC-814EA0D5F84B}"/>
                </a:ext>
              </a:extLst>
            </p:cNvPr>
            <p:cNvGrpSpPr/>
            <p:nvPr/>
          </p:nvGrpSpPr>
          <p:grpSpPr>
            <a:xfrm>
              <a:off x="3156041" y="2855012"/>
              <a:ext cx="303377" cy="476249"/>
              <a:chOff x="2119312" y="2059371"/>
              <a:chExt cx="381000" cy="598103"/>
            </a:xfrm>
            <a:solidFill>
              <a:srgbClr val="F6891F"/>
            </a:solidFill>
          </p:grpSpPr>
          <p:sp>
            <p:nvSpPr>
              <p:cNvPr id="20" name="Ellipse 19">
                <a:extLst>
                  <a:ext uri="{FF2B5EF4-FFF2-40B4-BE49-F238E27FC236}">
                    <a16:creationId xmlns:a16="http://schemas.microsoft.com/office/drawing/2014/main" id="{B9A59D42-CDEA-C18F-8FD7-B9D6EABD8296}"/>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21" name="Organigramme : Délai 20">
                <a:extLst>
                  <a:ext uri="{FF2B5EF4-FFF2-40B4-BE49-F238E27FC236}">
                    <a16:creationId xmlns:a16="http://schemas.microsoft.com/office/drawing/2014/main" id="{3CA97A06-926E-DD3D-9B9B-1BCED6E22D3B}"/>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17" name="Groupe 16">
              <a:extLst>
                <a:ext uri="{FF2B5EF4-FFF2-40B4-BE49-F238E27FC236}">
                  <a16:creationId xmlns:a16="http://schemas.microsoft.com/office/drawing/2014/main" id="{2F276913-B432-7494-7A0B-000692858B93}"/>
                </a:ext>
              </a:extLst>
            </p:cNvPr>
            <p:cNvGrpSpPr/>
            <p:nvPr/>
          </p:nvGrpSpPr>
          <p:grpSpPr>
            <a:xfrm>
              <a:off x="3659924" y="2855011"/>
              <a:ext cx="303377" cy="476249"/>
              <a:chOff x="2119312" y="2059371"/>
              <a:chExt cx="381000" cy="598103"/>
            </a:xfrm>
            <a:solidFill>
              <a:srgbClr val="F6891F"/>
            </a:solidFill>
          </p:grpSpPr>
          <p:sp>
            <p:nvSpPr>
              <p:cNvPr id="18" name="Ellipse 17">
                <a:extLst>
                  <a:ext uri="{FF2B5EF4-FFF2-40B4-BE49-F238E27FC236}">
                    <a16:creationId xmlns:a16="http://schemas.microsoft.com/office/drawing/2014/main" id="{05A087CC-2418-B6F8-3E31-9B63153E5BDE}"/>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19" name="Organigramme : Délai 18">
                <a:extLst>
                  <a:ext uri="{FF2B5EF4-FFF2-40B4-BE49-F238E27FC236}">
                    <a16:creationId xmlns:a16="http://schemas.microsoft.com/office/drawing/2014/main" id="{8FAA4A18-D6B7-BF6E-1324-B185626B325A}"/>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sp>
        <p:nvSpPr>
          <p:cNvPr id="38" name="Rectangle à coins arrondis 7">
            <a:extLst>
              <a:ext uri="{FF2B5EF4-FFF2-40B4-BE49-F238E27FC236}">
                <a16:creationId xmlns:a16="http://schemas.microsoft.com/office/drawing/2014/main" id="{9D5D35A8-7070-D3C3-751D-8DC76B54C3CE}"/>
              </a:ext>
            </a:extLst>
          </p:cNvPr>
          <p:cNvSpPr/>
          <p:nvPr>
            <p:custDataLst>
              <p:tags r:id="rId5"/>
            </p:custDataLst>
          </p:nvPr>
        </p:nvSpPr>
        <p:spPr>
          <a:xfrm>
            <a:off x="5893788" y="2344873"/>
            <a:ext cx="4429508" cy="3158743"/>
          </a:xfrm>
          <a:prstGeom prst="roundRect">
            <a:avLst/>
          </a:prstGeom>
          <a:no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39" name="ZoneTexte 38">
            <a:extLst>
              <a:ext uri="{FF2B5EF4-FFF2-40B4-BE49-F238E27FC236}">
                <a16:creationId xmlns:a16="http://schemas.microsoft.com/office/drawing/2014/main" id="{810E778A-E644-B5C7-782E-C0B24C3CB370}"/>
              </a:ext>
            </a:extLst>
          </p:cNvPr>
          <p:cNvSpPr txBox="1"/>
          <p:nvPr>
            <p:custDataLst>
              <p:tags r:id="rId6"/>
            </p:custDataLst>
          </p:nvPr>
        </p:nvSpPr>
        <p:spPr>
          <a:xfrm>
            <a:off x="7431555" y="2549488"/>
            <a:ext cx="1864613" cy="369332"/>
          </a:xfrm>
          <a:prstGeom prst="rect">
            <a:avLst/>
          </a:prstGeom>
          <a:noFill/>
        </p:spPr>
        <p:txBody>
          <a:bodyPr wrap="none" rtlCol="0">
            <a:spAutoFit/>
          </a:bodyPr>
          <a:lstStyle/>
          <a:p>
            <a:r>
              <a:rPr lang="fr-CA" b="1">
                <a:solidFill>
                  <a:srgbClr val="333F48"/>
                </a:solidFill>
                <a:latin typeface="Arial" panose="020B0604020202020204" pitchFamily="34" charset="0"/>
                <a:cs typeface="Arial" panose="020B0604020202020204" pitchFamily="34" charset="0"/>
              </a:rPr>
              <a:t>Partis perdants</a:t>
            </a:r>
          </a:p>
        </p:txBody>
      </p:sp>
      <p:grpSp>
        <p:nvGrpSpPr>
          <p:cNvPr id="40" name="Groupe 39">
            <a:extLst>
              <a:ext uri="{FF2B5EF4-FFF2-40B4-BE49-F238E27FC236}">
                <a16:creationId xmlns:a16="http://schemas.microsoft.com/office/drawing/2014/main" id="{6211A607-682B-46B5-ECA0-F7B82553FE7A}"/>
              </a:ext>
            </a:extLst>
          </p:cNvPr>
          <p:cNvGrpSpPr/>
          <p:nvPr>
            <p:custDataLst>
              <p:tags r:id="rId7"/>
            </p:custDataLst>
          </p:nvPr>
        </p:nvGrpSpPr>
        <p:grpSpPr>
          <a:xfrm>
            <a:off x="6306805" y="3359324"/>
            <a:ext cx="1425543" cy="839546"/>
            <a:chOff x="5993116" y="2047876"/>
            <a:chExt cx="1900724" cy="1119395"/>
          </a:xfrm>
        </p:grpSpPr>
        <p:grpSp>
          <p:nvGrpSpPr>
            <p:cNvPr id="41" name="Groupe 40">
              <a:extLst>
                <a:ext uri="{FF2B5EF4-FFF2-40B4-BE49-F238E27FC236}">
                  <a16:creationId xmlns:a16="http://schemas.microsoft.com/office/drawing/2014/main" id="{4617E3AA-CDE3-9FE5-1DFB-937B0F2C888E}"/>
                </a:ext>
              </a:extLst>
            </p:cNvPr>
            <p:cNvGrpSpPr/>
            <p:nvPr/>
          </p:nvGrpSpPr>
          <p:grpSpPr>
            <a:xfrm>
              <a:off x="6001741" y="2047876"/>
              <a:ext cx="303377" cy="476249"/>
              <a:chOff x="2119312" y="2059371"/>
              <a:chExt cx="381000" cy="598103"/>
            </a:xfrm>
            <a:solidFill>
              <a:srgbClr val="00A9CE"/>
            </a:solidFill>
          </p:grpSpPr>
          <p:sp>
            <p:nvSpPr>
              <p:cNvPr id="63" name="Ellipse 62">
                <a:extLst>
                  <a:ext uri="{FF2B5EF4-FFF2-40B4-BE49-F238E27FC236}">
                    <a16:creationId xmlns:a16="http://schemas.microsoft.com/office/drawing/2014/main" id="{4AC86842-56DD-410D-EBD4-B357E82653C3}"/>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64" name="Organigramme : Délai 63">
                <a:extLst>
                  <a:ext uri="{FF2B5EF4-FFF2-40B4-BE49-F238E27FC236}">
                    <a16:creationId xmlns:a16="http://schemas.microsoft.com/office/drawing/2014/main" id="{41ADE38C-A735-4FF8-E5AA-57EAE81AFE4D}"/>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2" name="Groupe 41">
              <a:extLst>
                <a:ext uri="{FF2B5EF4-FFF2-40B4-BE49-F238E27FC236}">
                  <a16:creationId xmlns:a16="http://schemas.microsoft.com/office/drawing/2014/main" id="{DD1F462E-22B9-E925-E2AF-3A1E7F073093}"/>
                </a:ext>
              </a:extLst>
            </p:cNvPr>
            <p:cNvGrpSpPr/>
            <p:nvPr/>
          </p:nvGrpSpPr>
          <p:grpSpPr>
            <a:xfrm>
              <a:off x="5993116" y="2677436"/>
              <a:ext cx="303377" cy="476249"/>
              <a:chOff x="2119312" y="2059371"/>
              <a:chExt cx="381000" cy="598103"/>
            </a:xfrm>
            <a:solidFill>
              <a:srgbClr val="00A9CE"/>
            </a:solidFill>
          </p:grpSpPr>
          <p:sp>
            <p:nvSpPr>
              <p:cNvPr id="61" name="Ellipse 60">
                <a:extLst>
                  <a:ext uri="{FF2B5EF4-FFF2-40B4-BE49-F238E27FC236}">
                    <a16:creationId xmlns:a16="http://schemas.microsoft.com/office/drawing/2014/main" id="{3A4A2529-DB18-2EDA-8603-9005BA890F9E}"/>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62" name="Organigramme : Délai 61">
                <a:extLst>
                  <a:ext uri="{FF2B5EF4-FFF2-40B4-BE49-F238E27FC236}">
                    <a16:creationId xmlns:a16="http://schemas.microsoft.com/office/drawing/2014/main" id="{2ACB37C4-F0A7-C25F-8A20-8EC954B942B5}"/>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3" name="Groupe 42">
              <a:extLst>
                <a:ext uri="{FF2B5EF4-FFF2-40B4-BE49-F238E27FC236}">
                  <a16:creationId xmlns:a16="http://schemas.microsoft.com/office/drawing/2014/main" id="{AE6E96BE-3AF4-D83D-FCBC-4ED5EB39DB2C}"/>
                </a:ext>
              </a:extLst>
            </p:cNvPr>
            <p:cNvGrpSpPr/>
            <p:nvPr/>
          </p:nvGrpSpPr>
          <p:grpSpPr>
            <a:xfrm>
              <a:off x="6545491" y="2047877"/>
              <a:ext cx="303377" cy="476249"/>
              <a:chOff x="2119312" y="2059371"/>
              <a:chExt cx="381000" cy="598103"/>
            </a:xfrm>
            <a:solidFill>
              <a:srgbClr val="00A9CE"/>
            </a:solidFill>
          </p:grpSpPr>
          <p:sp>
            <p:nvSpPr>
              <p:cNvPr id="59" name="Ellipse 58">
                <a:extLst>
                  <a:ext uri="{FF2B5EF4-FFF2-40B4-BE49-F238E27FC236}">
                    <a16:creationId xmlns:a16="http://schemas.microsoft.com/office/drawing/2014/main" id="{6A6CC420-D06C-EC0C-D80A-057E73300192}"/>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60" name="Organigramme : Délai 59">
                <a:extLst>
                  <a:ext uri="{FF2B5EF4-FFF2-40B4-BE49-F238E27FC236}">
                    <a16:creationId xmlns:a16="http://schemas.microsoft.com/office/drawing/2014/main" id="{775B4838-1300-9D41-CF3D-48817D0C9F76}"/>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4" name="Groupe 43">
              <a:extLst>
                <a:ext uri="{FF2B5EF4-FFF2-40B4-BE49-F238E27FC236}">
                  <a16:creationId xmlns:a16="http://schemas.microsoft.com/office/drawing/2014/main" id="{F89A8E37-42A7-B7CF-B566-9C0286118D2B}"/>
                </a:ext>
              </a:extLst>
            </p:cNvPr>
            <p:cNvGrpSpPr/>
            <p:nvPr/>
          </p:nvGrpSpPr>
          <p:grpSpPr>
            <a:xfrm>
              <a:off x="7086580" y="2047877"/>
              <a:ext cx="303377" cy="476249"/>
              <a:chOff x="2119312" y="2059371"/>
              <a:chExt cx="381000" cy="598103"/>
            </a:xfrm>
            <a:solidFill>
              <a:srgbClr val="00A9CE"/>
            </a:solidFill>
          </p:grpSpPr>
          <p:sp>
            <p:nvSpPr>
              <p:cNvPr id="57" name="Ellipse 56">
                <a:extLst>
                  <a:ext uri="{FF2B5EF4-FFF2-40B4-BE49-F238E27FC236}">
                    <a16:creationId xmlns:a16="http://schemas.microsoft.com/office/drawing/2014/main" id="{48D5C6B4-BE7B-3A3D-CB6B-352C69BBBC96}"/>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8" name="Organigramme : Délai 57">
                <a:extLst>
                  <a:ext uri="{FF2B5EF4-FFF2-40B4-BE49-F238E27FC236}">
                    <a16:creationId xmlns:a16="http://schemas.microsoft.com/office/drawing/2014/main" id="{00DBF4A2-D00F-7978-D114-D210B20511C8}"/>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5" name="Groupe 44">
              <a:extLst>
                <a:ext uri="{FF2B5EF4-FFF2-40B4-BE49-F238E27FC236}">
                  <a16:creationId xmlns:a16="http://schemas.microsoft.com/office/drawing/2014/main" id="{6956E3B6-3DD9-0E03-652B-E764FEA7F61A}"/>
                </a:ext>
              </a:extLst>
            </p:cNvPr>
            <p:cNvGrpSpPr/>
            <p:nvPr/>
          </p:nvGrpSpPr>
          <p:grpSpPr>
            <a:xfrm>
              <a:off x="7590463" y="2047876"/>
              <a:ext cx="303377" cy="476249"/>
              <a:chOff x="2119312" y="2059371"/>
              <a:chExt cx="381000" cy="598103"/>
            </a:xfrm>
            <a:solidFill>
              <a:srgbClr val="00A9CE"/>
            </a:solidFill>
          </p:grpSpPr>
          <p:sp>
            <p:nvSpPr>
              <p:cNvPr id="55" name="Ellipse 54">
                <a:extLst>
                  <a:ext uri="{FF2B5EF4-FFF2-40B4-BE49-F238E27FC236}">
                    <a16:creationId xmlns:a16="http://schemas.microsoft.com/office/drawing/2014/main" id="{C4842E35-46F7-F5A4-AACD-4D8896D77361}"/>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6" name="Organigramme : Délai 55">
                <a:extLst>
                  <a:ext uri="{FF2B5EF4-FFF2-40B4-BE49-F238E27FC236}">
                    <a16:creationId xmlns:a16="http://schemas.microsoft.com/office/drawing/2014/main" id="{1CA49D4D-986F-F5BE-EEB5-9B4DDB481AD9}"/>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6" name="Groupe 45">
              <a:extLst>
                <a:ext uri="{FF2B5EF4-FFF2-40B4-BE49-F238E27FC236}">
                  <a16:creationId xmlns:a16="http://schemas.microsoft.com/office/drawing/2014/main" id="{D0343857-E3A2-325E-A34F-48C4D0C476C1}"/>
                </a:ext>
              </a:extLst>
            </p:cNvPr>
            <p:cNvGrpSpPr/>
            <p:nvPr/>
          </p:nvGrpSpPr>
          <p:grpSpPr>
            <a:xfrm>
              <a:off x="6545491" y="2691022"/>
              <a:ext cx="303377" cy="476249"/>
              <a:chOff x="2119312" y="2059371"/>
              <a:chExt cx="381000" cy="598103"/>
            </a:xfrm>
            <a:solidFill>
              <a:srgbClr val="00A9CE"/>
            </a:solidFill>
          </p:grpSpPr>
          <p:sp>
            <p:nvSpPr>
              <p:cNvPr id="53" name="Ellipse 52">
                <a:extLst>
                  <a:ext uri="{FF2B5EF4-FFF2-40B4-BE49-F238E27FC236}">
                    <a16:creationId xmlns:a16="http://schemas.microsoft.com/office/drawing/2014/main" id="{9E53139A-0027-AB0B-ACBD-DA5323D4275A}"/>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4" name="Organigramme : Délai 53">
                <a:extLst>
                  <a:ext uri="{FF2B5EF4-FFF2-40B4-BE49-F238E27FC236}">
                    <a16:creationId xmlns:a16="http://schemas.microsoft.com/office/drawing/2014/main" id="{D7269176-F6E3-CFBC-C2F8-DD02046F36AE}"/>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7" name="Groupe 46">
              <a:extLst>
                <a:ext uri="{FF2B5EF4-FFF2-40B4-BE49-F238E27FC236}">
                  <a16:creationId xmlns:a16="http://schemas.microsoft.com/office/drawing/2014/main" id="{6497AC35-A52C-3BF9-3ECD-468534D64228}"/>
                </a:ext>
              </a:extLst>
            </p:cNvPr>
            <p:cNvGrpSpPr/>
            <p:nvPr/>
          </p:nvGrpSpPr>
          <p:grpSpPr>
            <a:xfrm>
              <a:off x="7086580" y="2691022"/>
              <a:ext cx="303377" cy="476249"/>
              <a:chOff x="2119312" y="2059371"/>
              <a:chExt cx="381000" cy="598103"/>
            </a:xfrm>
            <a:solidFill>
              <a:srgbClr val="00A9CE"/>
            </a:solidFill>
          </p:grpSpPr>
          <p:sp>
            <p:nvSpPr>
              <p:cNvPr id="51" name="Ellipse 50">
                <a:extLst>
                  <a:ext uri="{FF2B5EF4-FFF2-40B4-BE49-F238E27FC236}">
                    <a16:creationId xmlns:a16="http://schemas.microsoft.com/office/drawing/2014/main" id="{06FDCFFA-8111-7C92-5FFA-6A75E5D22D8B}"/>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2" name="Organigramme : Délai 51">
                <a:extLst>
                  <a:ext uri="{FF2B5EF4-FFF2-40B4-BE49-F238E27FC236}">
                    <a16:creationId xmlns:a16="http://schemas.microsoft.com/office/drawing/2014/main" id="{FDE66DFD-1364-A2F0-2DAB-468878E4E601}"/>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48" name="Groupe 47">
              <a:extLst>
                <a:ext uri="{FF2B5EF4-FFF2-40B4-BE49-F238E27FC236}">
                  <a16:creationId xmlns:a16="http://schemas.microsoft.com/office/drawing/2014/main" id="{0C4C877D-927B-08DF-58E5-15BD13772ADB}"/>
                </a:ext>
              </a:extLst>
            </p:cNvPr>
            <p:cNvGrpSpPr/>
            <p:nvPr/>
          </p:nvGrpSpPr>
          <p:grpSpPr>
            <a:xfrm>
              <a:off x="7590463" y="2691021"/>
              <a:ext cx="303377" cy="476249"/>
              <a:chOff x="2119312" y="2059371"/>
              <a:chExt cx="381000" cy="598103"/>
            </a:xfrm>
            <a:solidFill>
              <a:srgbClr val="00A9CE"/>
            </a:solidFill>
          </p:grpSpPr>
          <p:sp>
            <p:nvSpPr>
              <p:cNvPr id="49" name="Ellipse 48">
                <a:extLst>
                  <a:ext uri="{FF2B5EF4-FFF2-40B4-BE49-F238E27FC236}">
                    <a16:creationId xmlns:a16="http://schemas.microsoft.com/office/drawing/2014/main" id="{099823E3-E6D0-B6FF-97B6-6AF837BA8AFD}"/>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50" name="Organigramme : Délai 49">
                <a:extLst>
                  <a:ext uri="{FF2B5EF4-FFF2-40B4-BE49-F238E27FC236}">
                    <a16:creationId xmlns:a16="http://schemas.microsoft.com/office/drawing/2014/main" id="{47CEA1CA-8509-A2B3-CDBC-5B6EBEA9B8C7}"/>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sp>
        <p:nvSpPr>
          <p:cNvPr id="65" name="Rectangle 64">
            <a:extLst>
              <a:ext uri="{FF2B5EF4-FFF2-40B4-BE49-F238E27FC236}">
                <a16:creationId xmlns:a16="http://schemas.microsoft.com/office/drawing/2014/main" id="{CF5D94C2-8FCD-D609-0841-54EA4A893BA9}"/>
              </a:ext>
            </a:extLst>
          </p:cNvPr>
          <p:cNvSpPr/>
          <p:nvPr>
            <p:custDataLst>
              <p:tags r:id="rId8"/>
            </p:custDataLst>
          </p:nvPr>
        </p:nvSpPr>
        <p:spPr>
          <a:xfrm>
            <a:off x="4713869" y="4459367"/>
            <a:ext cx="4572000" cy="461665"/>
          </a:xfrm>
          <a:prstGeom prst="rect">
            <a:avLst/>
          </a:prstGeom>
        </p:spPr>
        <p:txBody>
          <a:bodyPr>
            <a:spAutoFit/>
          </a:bodyPr>
          <a:lstStyle/>
          <a:p>
            <a:pPr algn="ctr"/>
            <a:r>
              <a:rPr lang="fr-CA" sz="1200">
                <a:solidFill>
                  <a:srgbClr val="333F48"/>
                </a:solidFill>
                <a:latin typeface="Arial" panose="020B0604020202020204" pitchFamily="34" charset="0"/>
                <a:cs typeface="Arial" panose="020B0604020202020204" pitchFamily="34" charset="0"/>
              </a:rPr>
              <a:t>8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00A9CE"/>
                </a:solidFill>
                <a:latin typeface="Arial" panose="020B0604020202020204" pitchFamily="34" charset="0"/>
                <a:cs typeface="Arial" panose="020B0604020202020204" pitchFamily="34" charset="0"/>
              </a:rPr>
              <a:t>BLEU</a:t>
            </a:r>
          </a:p>
        </p:txBody>
      </p:sp>
      <p:sp>
        <p:nvSpPr>
          <p:cNvPr id="66" name="Rectangle 65">
            <a:extLst>
              <a:ext uri="{FF2B5EF4-FFF2-40B4-BE49-F238E27FC236}">
                <a16:creationId xmlns:a16="http://schemas.microsoft.com/office/drawing/2014/main" id="{241BFC96-ADFA-525F-4C91-0E357D9B4129}"/>
              </a:ext>
            </a:extLst>
          </p:cNvPr>
          <p:cNvSpPr/>
          <p:nvPr>
            <p:custDataLst>
              <p:tags r:id="rId9"/>
            </p:custDataLst>
          </p:nvPr>
        </p:nvSpPr>
        <p:spPr>
          <a:xfrm>
            <a:off x="6918527" y="4455444"/>
            <a:ext cx="4572000" cy="461665"/>
          </a:xfrm>
          <a:prstGeom prst="rect">
            <a:avLst/>
          </a:prstGeom>
        </p:spPr>
        <p:txBody>
          <a:bodyPr>
            <a:spAutoFit/>
          </a:bodyPr>
          <a:lstStyle/>
          <a:p>
            <a:pPr algn="ctr"/>
            <a:r>
              <a:rPr lang="fr-CA" sz="1200">
                <a:solidFill>
                  <a:srgbClr val="333F48"/>
                </a:solidFill>
                <a:latin typeface="Arial" panose="020B0604020202020204" pitchFamily="34" charset="0"/>
                <a:cs typeface="Arial" panose="020B0604020202020204" pitchFamily="34" charset="0"/>
              </a:rPr>
              <a:t>7 députés élus </a:t>
            </a:r>
            <a:br>
              <a:rPr lang="fr-CA" sz="1200">
                <a:solidFill>
                  <a:srgbClr val="333F48"/>
                </a:solidFill>
                <a:latin typeface="Arial" panose="020B0604020202020204" pitchFamily="34" charset="0"/>
                <a:cs typeface="Arial" panose="020B0604020202020204" pitchFamily="34" charset="0"/>
              </a:rPr>
            </a:br>
            <a:r>
              <a:rPr lang="fr-CA" sz="1200">
                <a:solidFill>
                  <a:srgbClr val="333F48"/>
                </a:solidFill>
                <a:latin typeface="Arial" panose="020B0604020202020204" pitchFamily="34" charset="0"/>
                <a:cs typeface="Arial" panose="020B0604020202020204" pitchFamily="34" charset="0"/>
              </a:rPr>
              <a:t>au </a:t>
            </a:r>
            <a:r>
              <a:rPr lang="fr-CA" sz="1200" b="1">
                <a:solidFill>
                  <a:srgbClr val="333F48"/>
                </a:solidFill>
                <a:latin typeface="Arial" panose="020B0604020202020204" pitchFamily="34" charset="0"/>
                <a:cs typeface="Arial" panose="020B0604020202020204" pitchFamily="34" charset="0"/>
              </a:rPr>
              <a:t>Parti </a:t>
            </a:r>
            <a:r>
              <a:rPr lang="fr-CA" sz="1200" b="1">
                <a:solidFill>
                  <a:srgbClr val="C1C6C8"/>
                </a:solidFill>
                <a:latin typeface="Arial" panose="020B0604020202020204" pitchFamily="34" charset="0"/>
                <a:cs typeface="Arial" panose="020B0604020202020204" pitchFamily="34" charset="0"/>
              </a:rPr>
              <a:t>GRIS</a:t>
            </a:r>
          </a:p>
        </p:txBody>
      </p:sp>
      <p:grpSp>
        <p:nvGrpSpPr>
          <p:cNvPr id="67" name="Groupe 66">
            <a:extLst>
              <a:ext uri="{FF2B5EF4-FFF2-40B4-BE49-F238E27FC236}">
                <a16:creationId xmlns:a16="http://schemas.microsoft.com/office/drawing/2014/main" id="{92233E0F-CFCF-E4AB-8459-7C7D7C93F63E}"/>
              </a:ext>
            </a:extLst>
          </p:cNvPr>
          <p:cNvGrpSpPr/>
          <p:nvPr>
            <p:custDataLst>
              <p:tags r:id="rId10"/>
            </p:custDataLst>
          </p:nvPr>
        </p:nvGrpSpPr>
        <p:grpSpPr>
          <a:xfrm>
            <a:off x="8456314" y="3359323"/>
            <a:ext cx="1419074" cy="884352"/>
            <a:chOff x="8960074" y="2048232"/>
            <a:chExt cx="1892099" cy="1179136"/>
          </a:xfrm>
        </p:grpSpPr>
        <p:grpSp>
          <p:nvGrpSpPr>
            <p:cNvPr id="68" name="Groupe 67">
              <a:extLst>
                <a:ext uri="{FF2B5EF4-FFF2-40B4-BE49-F238E27FC236}">
                  <a16:creationId xmlns:a16="http://schemas.microsoft.com/office/drawing/2014/main" id="{11D678B0-A7D6-0E23-B397-B609AA6906E9}"/>
                </a:ext>
              </a:extLst>
            </p:cNvPr>
            <p:cNvGrpSpPr/>
            <p:nvPr/>
          </p:nvGrpSpPr>
          <p:grpSpPr>
            <a:xfrm>
              <a:off x="9806004" y="2707256"/>
              <a:ext cx="303377" cy="476249"/>
              <a:chOff x="2119312" y="2059371"/>
              <a:chExt cx="381000" cy="598103"/>
            </a:xfrm>
            <a:solidFill>
              <a:srgbClr val="C1C6C8"/>
            </a:solidFill>
          </p:grpSpPr>
          <p:sp>
            <p:nvSpPr>
              <p:cNvPr id="88" name="Ellipse 87">
                <a:extLst>
                  <a:ext uri="{FF2B5EF4-FFF2-40B4-BE49-F238E27FC236}">
                    <a16:creationId xmlns:a16="http://schemas.microsoft.com/office/drawing/2014/main" id="{4B1DF272-9FCB-4665-3E66-65EA5CC72EF4}"/>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9" name="Organigramme : Délai 88">
                <a:extLst>
                  <a:ext uri="{FF2B5EF4-FFF2-40B4-BE49-F238E27FC236}">
                    <a16:creationId xmlns:a16="http://schemas.microsoft.com/office/drawing/2014/main" id="{697903D0-2C6C-04CF-3FA8-C292B30EB440}"/>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69" name="Groupe 68">
              <a:extLst>
                <a:ext uri="{FF2B5EF4-FFF2-40B4-BE49-F238E27FC236}">
                  <a16:creationId xmlns:a16="http://schemas.microsoft.com/office/drawing/2014/main" id="{D38B2531-84AA-1020-9BA5-5742E803BE88}"/>
                </a:ext>
              </a:extLst>
            </p:cNvPr>
            <p:cNvGrpSpPr/>
            <p:nvPr/>
          </p:nvGrpSpPr>
          <p:grpSpPr>
            <a:xfrm>
              <a:off x="8960074" y="2048232"/>
              <a:ext cx="1892099" cy="476250"/>
              <a:chOff x="8960074" y="2048232"/>
              <a:chExt cx="1892099" cy="476250"/>
            </a:xfrm>
          </p:grpSpPr>
          <p:grpSp>
            <p:nvGrpSpPr>
              <p:cNvPr id="76" name="Groupe 75">
                <a:extLst>
                  <a:ext uri="{FF2B5EF4-FFF2-40B4-BE49-F238E27FC236}">
                    <a16:creationId xmlns:a16="http://schemas.microsoft.com/office/drawing/2014/main" id="{9EAF36FD-F4B9-FFE0-78E7-FE356DBC9C7F}"/>
                  </a:ext>
                </a:extLst>
              </p:cNvPr>
              <p:cNvGrpSpPr/>
              <p:nvPr/>
            </p:nvGrpSpPr>
            <p:grpSpPr>
              <a:xfrm>
                <a:off x="8960074" y="2048232"/>
                <a:ext cx="303377" cy="476249"/>
                <a:chOff x="2119312" y="2059371"/>
                <a:chExt cx="381000" cy="598103"/>
              </a:xfrm>
              <a:solidFill>
                <a:srgbClr val="C1C6C8"/>
              </a:solidFill>
            </p:grpSpPr>
            <p:sp>
              <p:nvSpPr>
                <p:cNvPr id="86" name="Ellipse 85">
                  <a:extLst>
                    <a:ext uri="{FF2B5EF4-FFF2-40B4-BE49-F238E27FC236}">
                      <a16:creationId xmlns:a16="http://schemas.microsoft.com/office/drawing/2014/main" id="{BE57CB3E-00BF-E494-CDC4-6C2025A6E9D1}"/>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7" name="Organigramme : Délai 86">
                  <a:extLst>
                    <a:ext uri="{FF2B5EF4-FFF2-40B4-BE49-F238E27FC236}">
                      <a16:creationId xmlns:a16="http://schemas.microsoft.com/office/drawing/2014/main" id="{CD7ACD8E-EC6D-EE56-93EA-D2D2750B4F7B}"/>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7" name="Groupe 76">
                <a:extLst>
                  <a:ext uri="{FF2B5EF4-FFF2-40B4-BE49-F238E27FC236}">
                    <a16:creationId xmlns:a16="http://schemas.microsoft.com/office/drawing/2014/main" id="{40DA2EDE-4951-C76C-188C-97D74E3CBD5D}"/>
                  </a:ext>
                </a:extLst>
              </p:cNvPr>
              <p:cNvGrpSpPr/>
              <p:nvPr/>
            </p:nvGrpSpPr>
            <p:grpSpPr>
              <a:xfrm>
                <a:off x="9503824" y="2048233"/>
                <a:ext cx="303377" cy="476249"/>
                <a:chOff x="2119312" y="2059371"/>
                <a:chExt cx="381000" cy="598103"/>
              </a:xfrm>
              <a:solidFill>
                <a:srgbClr val="C1C6C8"/>
              </a:solidFill>
            </p:grpSpPr>
            <p:sp>
              <p:nvSpPr>
                <p:cNvPr id="84" name="Ellipse 83">
                  <a:extLst>
                    <a:ext uri="{FF2B5EF4-FFF2-40B4-BE49-F238E27FC236}">
                      <a16:creationId xmlns:a16="http://schemas.microsoft.com/office/drawing/2014/main" id="{D1985208-59E0-C0DF-6EE0-55263C290D6D}"/>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5" name="Organigramme : Délai 84">
                  <a:extLst>
                    <a:ext uri="{FF2B5EF4-FFF2-40B4-BE49-F238E27FC236}">
                      <a16:creationId xmlns:a16="http://schemas.microsoft.com/office/drawing/2014/main" id="{B959F605-D81C-913B-F740-978F470B0F62}"/>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8" name="Groupe 77">
                <a:extLst>
                  <a:ext uri="{FF2B5EF4-FFF2-40B4-BE49-F238E27FC236}">
                    <a16:creationId xmlns:a16="http://schemas.microsoft.com/office/drawing/2014/main" id="{BEEF2910-91D1-A96A-8F3F-2DC1CF791B6D}"/>
                  </a:ext>
                </a:extLst>
              </p:cNvPr>
              <p:cNvGrpSpPr/>
              <p:nvPr/>
            </p:nvGrpSpPr>
            <p:grpSpPr>
              <a:xfrm>
                <a:off x="10044913" y="2048233"/>
                <a:ext cx="303377" cy="476249"/>
                <a:chOff x="2119312" y="2059371"/>
                <a:chExt cx="381000" cy="598103"/>
              </a:xfrm>
              <a:solidFill>
                <a:srgbClr val="C1C6C8"/>
              </a:solidFill>
            </p:grpSpPr>
            <p:sp>
              <p:nvSpPr>
                <p:cNvPr id="82" name="Ellipse 81">
                  <a:extLst>
                    <a:ext uri="{FF2B5EF4-FFF2-40B4-BE49-F238E27FC236}">
                      <a16:creationId xmlns:a16="http://schemas.microsoft.com/office/drawing/2014/main" id="{964EC513-475C-FCFA-60F6-52FC541B1239}"/>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3" name="Organigramme : Délai 82">
                  <a:extLst>
                    <a:ext uri="{FF2B5EF4-FFF2-40B4-BE49-F238E27FC236}">
                      <a16:creationId xmlns:a16="http://schemas.microsoft.com/office/drawing/2014/main" id="{1B334FA3-A1D3-9387-5059-20CB4FF46D3D}"/>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9" name="Groupe 78">
                <a:extLst>
                  <a:ext uri="{FF2B5EF4-FFF2-40B4-BE49-F238E27FC236}">
                    <a16:creationId xmlns:a16="http://schemas.microsoft.com/office/drawing/2014/main" id="{2B3B5E34-3B9B-13B9-C896-0D44F09FD6D8}"/>
                  </a:ext>
                </a:extLst>
              </p:cNvPr>
              <p:cNvGrpSpPr/>
              <p:nvPr/>
            </p:nvGrpSpPr>
            <p:grpSpPr>
              <a:xfrm>
                <a:off x="10548796" y="2048232"/>
                <a:ext cx="303377" cy="476249"/>
                <a:chOff x="2119312" y="2059371"/>
                <a:chExt cx="381000" cy="598103"/>
              </a:xfrm>
              <a:solidFill>
                <a:srgbClr val="C1C6C8"/>
              </a:solidFill>
            </p:grpSpPr>
            <p:sp>
              <p:nvSpPr>
                <p:cNvPr id="80" name="Ellipse 79">
                  <a:extLst>
                    <a:ext uri="{FF2B5EF4-FFF2-40B4-BE49-F238E27FC236}">
                      <a16:creationId xmlns:a16="http://schemas.microsoft.com/office/drawing/2014/main" id="{1B38B3F8-E53B-B6C7-9517-1C07BA1A29BE}"/>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81" name="Organigramme : Délai 80">
                  <a:extLst>
                    <a:ext uri="{FF2B5EF4-FFF2-40B4-BE49-F238E27FC236}">
                      <a16:creationId xmlns:a16="http://schemas.microsoft.com/office/drawing/2014/main" id="{2D434BB0-99EC-9030-9FA8-431A2C81A411}"/>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grpSp>
          <p:nvGrpSpPr>
            <p:cNvPr id="70" name="Groupe 69">
              <a:extLst>
                <a:ext uri="{FF2B5EF4-FFF2-40B4-BE49-F238E27FC236}">
                  <a16:creationId xmlns:a16="http://schemas.microsoft.com/office/drawing/2014/main" id="{CE1967C2-3917-CD01-196E-A1B140AA814A}"/>
                </a:ext>
              </a:extLst>
            </p:cNvPr>
            <p:cNvGrpSpPr/>
            <p:nvPr/>
          </p:nvGrpSpPr>
          <p:grpSpPr>
            <a:xfrm>
              <a:off x="10374355" y="2707256"/>
              <a:ext cx="303377" cy="476249"/>
              <a:chOff x="2119312" y="2059371"/>
              <a:chExt cx="381000" cy="598103"/>
            </a:xfrm>
            <a:solidFill>
              <a:srgbClr val="C1C6C8"/>
            </a:solidFill>
          </p:grpSpPr>
          <p:sp>
            <p:nvSpPr>
              <p:cNvPr id="74" name="Ellipse 73">
                <a:extLst>
                  <a:ext uri="{FF2B5EF4-FFF2-40B4-BE49-F238E27FC236}">
                    <a16:creationId xmlns:a16="http://schemas.microsoft.com/office/drawing/2014/main" id="{088FD2E1-5A5F-D099-3E65-3A2AE58EF5D1}"/>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75" name="Organigramme : Délai 74">
                <a:extLst>
                  <a:ext uri="{FF2B5EF4-FFF2-40B4-BE49-F238E27FC236}">
                    <a16:creationId xmlns:a16="http://schemas.microsoft.com/office/drawing/2014/main" id="{12F2FC85-9EF1-8779-1682-8BD92D5D2A04}"/>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nvGrpSpPr>
            <p:cNvPr id="71" name="Groupe 70">
              <a:extLst>
                <a:ext uri="{FF2B5EF4-FFF2-40B4-BE49-F238E27FC236}">
                  <a16:creationId xmlns:a16="http://schemas.microsoft.com/office/drawing/2014/main" id="{CEB05CC1-16D2-CCA7-705B-CAED82D85507}"/>
                </a:ext>
              </a:extLst>
            </p:cNvPr>
            <p:cNvGrpSpPr/>
            <p:nvPr/>
          </p:nvGrpSpPr>
          <p:grpSpPr>
            <a:xfrm>
              <a:off x="9230876" y="2751119"/>
              <a:ext cx="303377" cy="476249"/>
              <a:chOff x="2119312" y="2059371"/>
              <a:chExt cx="381000" cy="598103"/>
            </a:xfrm>
            <a:solidFill>
              <a:srgbClr val="C1C6C8"/>
            </a:solidFill>
          </p:grpSpPr>
          <p:sp>
            <p:nvSpPr>
              <p:cNvPr id="72" name="Ellipse 71">
                <a:extLst>
                  <a:ext uri="{FF2B5EF4-FFF2-40B4-BE49-F238E27FC236}">
                    <a16:creationId xmlns:a16="http://schemas.microsoft.com/office/drawing/2014/main" id="{92F3880B-CBC8-0476-E34B-2005181475A7}"/>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73" name="Organigramme : Délai 72">
                <a:extLst>
                  <a:ext uri="{FF2B5EF4-FFF2-40B4-BE49-F238E27FC236}">
                    <a16:creationId xmlns:a16="http://schemas.microsoft.com/office/drawing/2014/main" id="{7BFEC834-F835-BBF8-A123-9ED7C9E36ABB}"/>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grpSp>
      </p:grpSp>
      <p:sp>
        <p:nvSpPr>
          <p:cNvPr id="90" name="ZoneTexte 89">
            <a:extLst>
              <a:ext uri="{FF2B5EF4-FFF2-40B4-BE49-F238E27FC236}">
                <a16:creationId xmlns:a16="http://schemas.microsoft.com/office/drawing/2014/main" id="{860D4A46-CE69-6ADE-1E5C-65F3FAC3F045}"/>
              </a:ext>
            </a:extLst>
          </p:cNvPr>
          <p:cNvSpPr txBox="1"/>
          <p:nvPr>
            <p:custDataLst>
              <p:tags r:id="rId11"/>
            </p:custDataLst>
          </p:nvPr>
        </p:nvSpPr>
        <p:spPr>
          <a:xfrm>
            <a:off x="4627241" y="3349815"/>
            <a:ext cx="1044124" cy="919401"/>
          </a:xfrm>
          <a:prstGeom prst="roundRect">
            <a:avLst/>
          </a:prstGeom>
          <a:noFill/>
          <a:ln>
            <a:solidFill>
              <a:srgbClr val="333F48"/>
            </a:solidFill>
            <a:prstDash val="dash"/>
          </a:ln>
        </p:spPr>
        <p:txBody>
          <a:bodyPr wrap="none" rtlCol="0">
            <a:spAutoFit/>
          </a:bodyPr>
          <a:lstStyle/>
          <a:p>
            <a:pPr algn="ctr"/>
            <a:r>
              <a:rPr lang="fr-CA" b="1">
                <a:solidFill>
                  <a:srgbClr val="333F48"/>
                </a:solidFill>
                <a:latin typeface="Arial" panose="020B0604020202020204" pitchFamily="34" charset="0"/>
                <a:cs typeface="Arial" panose="020B0604020202020204" pitchFamily="34" charset="0"/>
              </a:rPr>
              <a:t>10 &lt; 15</a:t>
            </a:r>
            <a:br>
              <a:rPr lang="fr-CA" sz="2100" b="1">
                <a:solidFill>
                  <a:srgbClr val="333F48"/>
                </a:solidFill>
                <a:latin typeface="Arial" panose="020B0604020202020204" pitchFamily="34" charset="0"/>
                <a:cs typeface="Arial" panose="020B0604020202020204" pitchFamily="34" charset="0"/>
              </a:rPr>
            </a:br>
            <a:r>
              <a:rPr lang="fr-CA" sz="1500">
                <a:solidFill>
                  <a:srgbClr val="F6891F"/>
                </a:solidFill>
                <a:latin typeface="Arial" panose="020B0604020202020204" pitchFamily="34" charset="0"/>
                <a:cs typeface="Arial" panose="020B0604020202020204" pitchFamily="34" charset="0"/>
              </a:rPr>
              <a:t>10</a:t>
            </a:r>
            <a:r>
              <a:rPr lang="fr-CA" sz="1500">
                <a:solidFill>
                  <a:srgbClr val="333F48"/>
                </a:solidFill>
                <a:latin typeface="Arial" panose="020B0604020202020204" pitchFamily="34" charset="0"/>
                <a:cs typeface="Arial" panose="020B0604020202020204" pitchFamily="34" charset="0"/>
              </a:rPr>
              <a:t> &gt; </a:t>
            </a:r>
            <a:r>
              <a:rPr lang="fr-CA" sz="1500">
                <a:solidFill>
                  <a:srgbClr val="00A9CE"/>
                </a:solidFill>
                <a:latin typeface="Arial" panose="020B0604020202020204" pitchFamily="34" charset="0"/>
                <a:cs typeface="Arial" panose="020B0604020202020204" pitchFamily="34" charset="0"/>
              </a:rPr>
              <a:t>8</a:t>
            </a:r>
          </a:p>
          <a:p>
            <a:pPr algn="ctr"/>
            <a:r>
              <a:rPr lang="fr-CA" sz="1500">
                <a:solidFill>
                  <a:srgbClr val="F6891F"/>
                </a:solidFill>
                <a:latin typeface="Arial" panose="020B0604020202020204" pitchFamily="34" charset="0"/>
                <a:cs typeface="Arial" panose="020B0604020202020204" pitchFamily="34" charset="0"/>
              </a:rPr>
              <a:t>10</a:t>
            </a:r>
            <a:r>
              <a:rPr lang="fr-CA" sz="1500">
                <a:solidFill>
                  <a:srgbClr val="333F48"/>
                </a:solidFill>
                <a:latin typeface="Arial" panose="020B0604020202020204" pitchFamily="34" charset="0"/>
                <a:cs typeface="Arial" panose="020B0604020202020204" pitchFamily="34" charset="0"/>
              </a:rPr>
              <a:t> &gt; </a:t>
            </a:r>
            <a:r>
              <a:rPr lang="fr-CA" sz="1500">
                <a:solidFill>
                  <a:srgbClr val="C1C6C8"/>
                </a:solidFill>
                <a:latin typeface="Arial" panose="020B0604020202020204" pitchFamily="34" charset="0"/>
                <a:cs typeface="Arial" panose="020B0604020202020204" pitchFamily="34" charset="0"/>
              </a:rPr>
              <a:t>7</a:t>
            </a:r>
          </a:p>
        </p:txBody>
      </p:sp>
      <p:sp>
        <p:nvSpPr>
          <p:cNvPr id="91" name="ZoneTexte 90">
            <a:extLst>
              <a:ext uri="{FF2B5EF4-FFF2-40B4-BE49-F238E27FC236}">
                <a16:creationId xmlns:a16="http://schemas.microsoft.com/office/drawing/2014/main" id="{87D16777-EF77-D54B-C20C-FFA6B7056B5C}"/>
              </a:ext>
            </a:extLst>
          </p:cNvPr>
          <p:cNvSpPr txBox="1"/>
          <p:nvPr>
            <p:custDataLst>
              <p:tags r:id="rId12"/>
            </p:custDataLst>
          </p:nvPr>
        </p:nvSpPr>
        <p:spPr>
          <a:xfrm>
            <a:off x="3431952" y="956632"/>
            <a:ext cx="5354351" cy="969496"/>
          </a:xfrm>
          <a:prstGeom prst="rect">
            <a:avLst/>
          </a:prstGeom>
          <a:noFill/>
        </p:spPr>
        <p:txBody>
          <a:bodyPr wrap="none" rtlCol="0">
            <a:spAutoFit/>
          </a:bodyPr>
          <a:lstStyle/>
          <a:p>
            <a:r>
              <a:rPr lang="fr-CA" sz="3200">
                <a:solidFill>
                  <a:srgbClr val="333F48"/>
                </a:solidFill>
                <a:latin typeface="Arial" panose="020B0604020202020204" pitchFamily="34" charset="0"/>
                <a:cs typeface="Arial" panose="020B0604020202020204" pitchFamily="34" charset="0"/>
              </a:rPr>
              <a:t>Gouvernement</a:t>
            </a:r>
            <a:r>
              <a:rPr lang="fr-CA" sz="2100">
                <a:solidFill>
                  <a:srgbClr val="333F48"/>
                </a:solidFill>
                <a:latin typeface="Arial" panose="020B0604020202020204" pitchFamily="34" charset="0"/>
                <a:cs typeface="Arial" panose="020B0604020202020204" pitchFamily="34" charset="0"/>
              </a:rPr>
              <a:t> </a:t>
            </a:r>
            <a:r>
              <a:rPr lang="fr-CA" sz="3600" b="1">
                <a:solidFill>
                  <a:srgbClr val="333F48"/>
                </a:solidFill>
                <a:latin typeface="Arial" panose="020B0604020202020204" pitchFamily="34" charset="0"/>
                <a:cs typeface="Arial" panose="020B0604020202020204" pitchFamily="34" charset="0"/>
              </a:rPr>
              <a:t>minoritaire</a:t>
            </a:r>
            <a:br>
              <a:rPr lang="fr-CA" sz="2100" b="1">
                <a:solidFill>
                  <a:srgbClr val="333F48"/>
                </a:solidFill>
                <a:latin typeface="Arial" panose="020B0604020202020204" pitchFamily="34" charset="0"/>
                <a:cs typeface="Arial" panose="020B0604020202020204" pitchFamily="34" charset="0"/>
              </a:rPr>
            </a:br>
            <a:endParaRPr lang="fr-CA" sz="2100" b="1">
              <a:solidFill>
                <a:srgbClr val="333F48"/>
              </a:solidFill>
              <a:latin typeface="Arial" panose="020B0604020202020204" pitchFamily="34" charset="0"/>
              <a:cs typeface="Arial" panose="020B0604020202020204" pitchFamily="34" charset="0"/>
            </a:endParaRPr>
          </a:p>
        </p:txBody>
      </p:sp>
      <p:pic>
        <p:nvPicPr>
          <p:cNvPr id="92" name="Image 91">
            <a:extLst>
              <a:ext uri="{FF2B5EF4-FFF2-40B4-BE49-F238E27FC236}">
                <a16:creationId xmlns:a16="http://schemas.microsoft.com/office/drawing/2014/main" id="{62C4F9EA-7089-666C-B084-8EDCE2771D62}"/>
              </a:ext>
            </a:extLst>
          </p:cNvPr>
          <p:cNvPicPr>
            <a:picLocks noChangeAspect="1"/>
          </p:cNvPicPr>
          <p:nvPr>
            <p:custDataLst>
              <p:tags r:id="rId13"/>
            </p:custDataLst>
          </p:nvPr>
        </p:nvPicPr>
        <p:blipFill>
          <a:blip r:embed="rId16"/>
          <a:stretch>
            <a:fillRect/>
          </a:stretch>
        </p:blipFill>
        <p:spPr>
          <a:xfrm>
            <a:off x="303920" y="566965"/>
            <a:ext cx="1281993" cy="641809"/>
          </a:xfrm>
          <a:prstGeom prst="rect">
            <a:avLst/>
          </a:prstGeom>
        </p:spPr>
      </p:pic>
    </p:spTree>
    <p:extLst>
      <p:ext uri="{BB962C8B-B14F-4D97-AF65-F5344CB8AC3E}">
        <p14:creationId xmlns:p14="http://schemas.microsoft.com/office/powerpoint/2010/main" val="38520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4E3193-E6B8-A360-E9FC-FB3EE8D1E897}"/>
              </a:ext>
            </a:extLst>
          </p:cNvPr>
          <p:cNvSpPr/>
          <p:nvPr>
            <p:custDataLst>
              <p:tags r:id="rId1"/>
            </p:custDataLst>
          </p:nvPr>
        </p:nvSpPr>
        <p:spPr>
          <a:xfrm>
            <a:off x="2443164" y="463765"/>
            <a:ext cx="7929562" cy="584775"/>
          </a:xfrm>
          <a:prstGeom prst="rect">
            <a:avLst/>
          </a:prstGeom>
        </p:spPr>
        <p:txBody>
          <a:bodyPr wrap="square">
            <a:spAutoFit/>
          </a:bodyPr>
          <a:lstStyle/>
          <a:p>
            <a:r>
              <a:rPr lang="fr-CA" sz="3200">
                <a:solidFill>
                  <a:srgbClr val="F6891F"/>
                </a:solidFill>
                <a:latin typeface="Arial" panose="020B0604020202020204" pitchFamily="34" charset="0"/>
                <a:cs typeface="Arial" panose="020B0604020202020204" pitchFamily="34" charset="0"/>
              </a:rPr>
              <a:t>Au Canada : L’Égalité devant la loi </a:t>
            </a:r>
            <a:endParaRPr lang="en-CA" sz="3200"/>
          </a:p>
        </p:txBody>
      </p:sp>
      <p:pic>
        <p:nvPicPr>
          <p:cNvPr id="5" name="Image 4">
            <a:extLst>
              <a:ext uri="{FF2B5EF4-FFF2-40B4-BE49-F238E27FC236}">
                <a16:creationId xmlns:a16="http://schemas.microsoft.com/office/drawing/2014/main" id="{CEE7A94A-1A11-B4A2-4ECD-24D5E72B96E6}"/>
              </a:ext>
            </a:extLst>
          </p:cNvPr>
          <p:cNvPicPr>
            <a:picLocks noChangeAspect="1"/>
          </p:cNvPicPr>
          <p:nvPr>
            <p:custDataLst>
              <p:tags r:id="rId2"/>
            </p:custDataLst>
          </p:nvPr>
        </p:nvPicPr>
        <p:blipFill>
          <a:blip r:embed="rId8"/>
          <a:stretch>
            <a:fillRect/>
          </a:stretch>
        </p:blipFill>
        <p:spPr>
          <a:xfrm>
            <a:off x="303920" y="406731"/>
            <a:ext cx="1281993" cy="641809"/>
          </a:xfrm>
          <a:prstGeom prst="rect">
            <a:avLst/>
          </a:prstGeom>
        </p:spPr>
      </p:pic>
      <p:sp>
        <p:nvSpPr>
          <p:cNvPr id="7" name="ZoneTexte 6">
            <a:extLst>
              <a:ext uri="{FF2B5EF4-FFF2-40B4-BE49-F238E27FC236}">
                <a16:creationId xmlns:a16="http://schemas.microsoft.com/office/drawing/2014/main" id="{2706CA97-4D4E-0528-45CF-A921ED338D59}"/>
              </a:ext>
            </a:extLst>
          </p:cNvPr>
          <p:cNvSpPr txBox="1"/>
          <p:nvPr>
            <p:custDataLst>
              <p:tags r:id="rId3"/>
            </p:custDataLst>
          </p:nvPr>
        </p:nvSpPr>
        <p:spPr>
          <a:xfrm>
            <a:off x="1838131" y="1502955"/>
            <a:ext cx="8190063" cy="954107"/>
          </a:xfrm>
          <a:prstGeom prst="rect">
            <a:avLst/>
          </a:prstGeom>
          <a:noFill/>
        </p:spPr>
        <p:txBody>
          <a:bodyPr wrap="square" rtlCol="0">
            <a:spAutoFit/>
          </a:bodyPr>
          <a:lstStyle/>
          <a:p>
            <a:r>
              <a:rPr lang="fr-CA" sz="2800"/>
              <a:t>L’égalité de tous devant la loi est garantie par la Charte canadienne des droits et libertés. </a:t>
            </a:r>
            <a:endParaRPr lang="en-CA" sz="2800"/>
          </a:p>
        </p:txBody>
      </p:sp>
      <p:sp>
        <p:nvSpPr>
          <p:cNvPr id="8" name="Rectangle 7">
            <a:extLst>
              <a:ext uri="{FF2B5EF4-FFF2-40B4-BE49-F238E27FC236}">
                <a16:creationId xmlns:a16="http://schemas.microsoft.com/office/drawing/2014/main" id="{2AF603A0-090E-42DD-71FD-03BC2EBEC1DF}"/>
              </a:ext>
            </a:extLst>
          </p:cNvPr>
          <p:cNvSpPr/>
          <p:nvPr>
            <p:custDataLst>
              <p:tags r:id="rId4"/>
            </p:custDataLst>
          </p:nvPr>
        </p:nvSpPr>
        <p:spPr>
          <a:xfrm>
            <a:off x="1067744" y="3265493"/>
            <a:ext cx="6096000" cy="2123658"/>
          </a:xfrm>
          <a:prstGeom prst="rect">
            <a:avLst/>
          </a:prstGeom>
        </p:spPr>
        <p:txBody>
          <a:bodyPr lIns="91440" tIns="45720" rIns="91440" bIns="45720" anchor="t">
            <a:spAutoFit/>
          </a:bodyPr>
          <a:lstStyle/>
          <a:p>
            <a:pPr fontAlgn="base"/>
            <a:r>
              <a:rPr lang="fr-FR">
                <a:solidFill>
                  <a:srgbClr val="000000"/>
                </a:solidFill>
                <a:latin typeface="Calibri"/>
                <a:cs typeface="Calibri"/>
              </a:rPr>
              <a:t>​</a:t>
            </a:r>
            <a:endParaRPr lang="fr-FR" sz="2400">
              <a:solidFill>
                <a:srgbClr val="000000"/>
              </a:solidFill>
              <a:latin typeface="Segoe UI"/>
              <a:cs typeface="Segoe UI"/>
            </a:endParaRPr>
          </a:p>
          <a:p>
            <a:pPr fontAlgn="base"/>
            <a:r>
              <a:rPr lang="fr-FR" sz="2400">
                <a:solidFill>
                  <a:srgbClr val="000000"/>
                </a:solidFill>
                <a:latin typeface="Calibri"/>
                <a:cs typeface="Calibri"/>
              </a:rPr>
              <a:t>«La loi ne fait acception de personne et s’applique également à tous, et tous ont droit à la même protection et au même bénéfice de la loi, indépendamment de toute discrimination.»</a:t>
            </a:r>
            <a:r>
              <a:rPr lang="fr-FR">
                <a:solidFill>
                  <a:srgbClr val="000000"/>
                </a:solidFill>
                <a:latin typeface="Calibri"/>
                <a:cs typeface="Calibri"/>
              </a:rPr>
              <a:t> Art 15 (1)​</a:t>
            </a:r>
            <a:endParaRPr lang="fr-FR" b="0" i="0">
              <a:solidFill>
                <a:srgbClr val="000000"/>
              </a:solidFill>
              <a:effectLst/>
              <a:latin typeface="Segoe UI" panose="020B0502040204020203" pitchFamily="34" charset="0"/>
              <a:cs typeface="Segoe UI" panose="020B0502040204020203" pitchFamily="34" charset="0"/>
            </a:endParaRPr>
          </a:p>
        </p:txBody>
      </p:sp>
      <p:pic>
        <p:nvPicPr>
          <p:cNvPr id="9" name="Image 7" descr="Une image contenant texte&#10;&#10;Description générée automatiquement">
            <a:extLst>
              <a:ext uri="{FF2B5EF4-FFF2-40B4-BE49-F238E27FC236}">
                <a16:creationId xmlns:a16="http://schemas.microsoft.com/office/drawing/2014/main" id="{12B24775-94C9-53EC-1813-E1EE0B24CBB9}"/>
              </a:ext>
            </a:extLst>
          </p:cNvPr>
          <p:cNvPicPr>
            <a:picLocks noChangeAspect="1"/>
          </p:cNvPicPr>
          <p:nvPr>
            <p:custDataLst>
              <p:tags r:id="rId5"/>
            </p:custDataLst>
          </p:nvPr>
        </p:nvPicPr>
        <p:blipFill>
          <a:blip r:embed="rId9"/>
          <a:stretch>
            <a:fillRect/>
          </a:stretch>
        </p:blipFill>
        <p:spPr>
          <a:xfrm>
            <a:off x="7829909" y="3271759"/>
            <a:ext cx="4065916" cy="3204331"/>
          </a:xfrm>
          <a:prstGeom prst="rect">
            <a:avLst/>
          </a:prstGeom>
        </p:spPr>
      </p:pic>
    </p:spTree>
    <p:extLst>
      <p:ext uri="{BB962C8B-B14F-4D97-AF65-F5344CB8AC3E}">
        <p14:creationId xmlns:p14="http://schemas.microsoft.com/office/powerpoint/2010/main" val="413876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7886D-7238-1E53-9DC0-0EE74BAB83B3}"/>
              </a:ext>
            </a:extLst>
          </p:cNvPr>
          <p:cNvSpPr>
            <a:spLocks noGrp="1"/>
          </p:cNvSpPr>
          <p:nvPr>
            <p:ph type="title"/>
          </p:nvPr>
        </p:nvSpPr>
        <p:spPr/>
        <p:txBody>
          <a:bodyPr/>
          <a:lstStyle/>
          <a:p>
            <a:r>
              <a:rPr lang="fr-CA" dirty="0"/>
              <a:t>Pour ou contre</a:t>
            </a:r>
          </a:p>
        </p:txBody>
      </p:sp>
      <p:sp>
        <p:nvSpPr>
          <p:cNvPr id="4" name="Espace réservé du texte 3">
            <a:extLst>
              <a:ext uri="{FF2B5EF4-FFF2-40B4-BE49-F238E27FC236}">
                <a16:creationId xmlns:a16="http://schemas.microsoft.com/office/drawing/2014/main" id="{88A0466F-0DA9-0F86-3256-AB85B8527FFA}"/>
              </a:ext>
            </a:extLst>
          </p:cNvPr>
          <p:cNvSpPr>
            <a:spLocks noGrp="1"/>
          </p:cNvSpPr>
          <p:nvPr>
            <p:ph type="body" sz="quarter" idx="14"/>
          </p:nvPr>
        </p:nvSpPr>
        <p:spPr>
          <a:xfrm>
            <a:off x="767046" y="2863120"/>
            <a:ext cx="5943600" cy="3714563"/>
          </a:xfrm>
        </p:spPr>
        <p:txBody>
          <a:bodyPr/>
          <a:lstStyle/>
          <a:p>
            <a:r>
              <a:rPr lang="fr-CA" sz="2800" dirty="0"/>
              <a:t>Avoir des </a:t>
            </a:r>
            <a:r>
              <a:rPr lang="fr-CA" sz="2800" b="1" dirty="0"/>
              <a:t>juges élus</a:t>
            </a:r>
            <a:r>
              <a:rPr lang="fr-CA" sz="2800" dirty="0"/>
              <a:t> par les citoyens plutôt que nommés par le gouvernement.</a:t>
            </a:r>
            <a:endParaRPr lang="fr-CA" dirty="0"/>
          </a:p>
        </p:txBody>
      </p:sp>
    </p:spTree>
    <p:extLst>
      <p:ext uri="{BB962C8B-B14F-4D97-AF65-F5344CB8AC3E}">
        <p14:creationId xmlns:p14="http://schemas.microsoft.com/office/powerpoint/2010/main" val="165168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7886D-7238-1E53-9DC0-0EE74BAB83B3}"/>
              </a:ext>
            </a:extLst>
          </p:cNvPr>
          <p:cNvSpPr>
            <a:spLocks noGrp="1"/>
          </p:cNvSpPr>
          <p:nvPr>
            <p:ph type="title"/>
          </p:nvPr>
        </p:nvSpPr>
        <p:spPr/>
        <p:txBody>
          <a:bodyPr/>
          <a:lstStyle/>
          <a:p>
            <a:r>
              <a:rPr lang="fr-CA" dirty="0"/>
              <a:t>Pour ou contre</a:t>
            </a:r>
          </a:p>
        </p:txBody>
      </p:sp>
      <p:sp>
        <p:nvSpPr>
          <p:cNvPr id="4" name="Espace réservé du texte 3">
            <a:extLst>
              <a:ext uri="{FF2B5EF4-FFF2-40B4-BE49-F238E27FC236}">
                <a16:creationId xmlns:a16="http://schemas.microsoft.com/office/drawing/2014/main" id="{88A0466F-0DA9-0F86-3256-AB85B8527FFA}"/>
              </a:ext>
            </a:extLst>
          </p:cNvPr>
          <p:cNvSpPr>
            <a:spLocks noGrp="1"/>
          </p:cNvSpPr>
          <p:nvPr>
            <p:ph type="body" sz="quarter" idx="14"/>
          </p:nvPr>
        </p:nvSpPr>
        <p:spPr>
          <a:xfrm>
            <a:off x="767046" y="2863120"/>
            <a:ext cx="5943600" cy="3714563"/>
          </a:xfrm>
        </p:spPr>
        <p:txBody>
          <a:bodyPr/>
          <a:lstStyle/>
          <a:p>
            <a:r>
              <a:rPr lang="fr-CA" sz="2800" dirty="0"/>
              <a:t>On devrait devenir majeur avant l’âge de 18 ans.</a:t>
            </a:r>
            <a:endParaRPr lang="fr-CA" dirty="0"/>
          </a:p>
        </p:txBody>
      </p:sp>
    </p:spTree>
    <p:extLst>
      <p:ext uri="{BB962C8B-B14F-4D97-AF65-F5344CB8AC3E}">
        <p14:creationId xmlns:p14="http://schemas.microsoft.com/office/powerpoint/2010/main" val="248579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95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68935A3-CF9E-6F47-9545-DDFA1F9970CD}"/>
              </a:ext>
            </a:extLst>
          </p:cNvPr>
          <p:cNvSpPr>
            <a:spLocks noGrp="1"/>
          </p:cNvSpPr>
          <p:nvPr>
            <p:ph type="body" idx="1"/>
          </p:nvPr>
        </p:nvSpPr>
        <p:spPr/>
        <p:txBody>
          <a:bodyPr/>
          <a:lstStyle/>
          <a:p>
            <a:r>
              <a:rPr lang="fr-CA" dirty="0"/>
              <a:t>La Révolution en bref</a:t>
            </a:r>
          </a:p>
        </p:txBody>
      </p:sp>
      <p:pic>
        <p:nvPicPr>
          <p:cNvPr id="5" name="Espace réservé pour une image  4" descr="Feu avec un remplissage uni">
            <a:extLst>
              <a:ext uri="{FF2B5EF4-FFF2-40B4-BE49-F238E27FC236}">
                <a16:creationId xmlns:a16="http://schemas.microsoft.com/office/drawing/2014/main" id="{15D8F338-CD6D-5887-7DA9-CD472202C4CE}"/>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20" r="20"/>
          <a:stretch>
            <a:fillRect/>
          </a:stretch>
        </p:blipFill>
        <p:spPr/>
      </p:pic>
    </p:spTree>
    <p:extLst>
      <p:ext uri="{BB962C8B-B14F-4D97-AF65-F5344CB8AC3E}">
        <p14:creationId xmlns:p14="http://schemas.microsoft.com/office/powerpoint/2010/main" val="30702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CE2B2A0-D4F7-B3D7-08A6-9CB947A16C62}"/>
              </a:ext>
            </a:extLst>
          </p:cNvPr>
          <p:cNvSpPr txBox="1"/>
          <p:nvPr>
            <p:custDataLst>
              <p:tags r:id="rId1"/>
            </p:custDataLst>
          </p:nvPr>
        </p:nvSpPr>
        <p:spPr>
          <a:xfrm>
            <a:off x="2031484" y="799446"/>
            <a:ext cx="4953000" cy="1323439"/>
          </a:xfrm>
          <a:prstGeom prst="rect">
            <a:avLst/>
          </a:prstGeom>
          <a:noFill/>
        </p:spPr>
        <p:txBody>
          <a:bodyPr wrap="square" rtlCol="0">
            <a:spAutoFit/>
          </a:bodyPr>
          <a:lstStyle/>
          <a:p>
            <a:pPr algn="ctr"/>
            <a:r>
              <a:rPr lang="fr-CA" sz="4000" dirty="0">
                <a:solidFill>
                  <a:schemeClr val="accent1"/>
                </a:solidFill>
              </a:rPr>
              <a:t>La Révolution française en bref</a:t>
            </a:r>
            <a:endParaRPr lang="en-CA" sz="4000" dirty="0">
              <a:solidFill>
                <a:schemeClr val="accent1"/>
              </a:solidFill>
            </a:endParaRPr>
          </a:p>
        </p:txBody>
      </p:sp>
      <p:graphicFrame>
        <p:nvGraphicFramePr>
          <p:cNvPr id="5" name="Tableau 3">
            <a:extLst>
              <a:ext uri="{FF2B5EF4-FFF2-40B4-BE49-F238E27FC236}">
                <a16:creationId xmlns:a16="http://schemas.microsoft.com/office/drawing/2014/main" id="{6ECE3D1C-DF68-A36A-A1F1-30FE65566FFC}"/>
              </a:ext>
            </a:extLst>
          </p:cNvPr>
          <p:cNvGraphicFramePr>
            <a:graphicFrameLocks noGrp="1"/>
          </p:cNvGraphicFramePr>
          <p:nvPr>
            <p:custDataLst>
              <p:tags r:id="rId2"/>
            </p:custDataLst>
            <p:extLst>
              <p:ext uri="{D42A27DB-BD31-4B8C-83A1-F6EECF244321}">
                <p14:modId xmlns:p14="http://schemas.microsoft.com/office/powerpoint/2010/main" val="2564771321"/>
              </p:ext>
            </p:extLst>
          </p:nvPr>
        </p:nvGraphicFramePr>
        <p:xfrm>
          <a:off x="7886381" y="862677"/>
          <a:ext cx="3839175" cy="2061371"/>
        </p:xfrm>
        <a:graphic>
          <a:graphicData uri="http://schemas.openxmlformats.org/drawingml/2006/table">
            <a:tbl>
              <a:tblPr firstRow="1" bandRow="1">
                <a:tableStyleId>{93296810-A885-4BE3-A3E7-6D5BEEA58F35}</a:tableStyleId>
              </a:tblPr>
              <a:tblGrid>
                <a:gridCol w="3839175">
                  <a:extLst>
                    <a:ext uri="{9D8B030D-6E8A-4147-A177-3AD203B41FA5}">
                      <a16:colId xmlns:a16="http://schemas.microsoft.com/office/drawing/2014/main" val="2981337252"/>
                    </a:ext>
                  </a:extLst>
                </a:gridCol>
              </a:tblGrid>
              <a:tr h="587114">
                <a:tc>
                  <a:txBody>
                    <a:bodyPr/>
                    <a:lstStyle/>
                    <a:p>
                      <a:pPr algn="ctr"/>
                      <a:r>
                        <a:rPr lang="fr-CA" sz="2400" dirty="0"/>
                        <a:t>Les causes</a:t>
                      </a:r>
                      <a:endParaRPr lang="en-CA" sz="2400" dirty="0"/>
                    </a:p>
                  </a:txBody>
                  <a:tcPr>
                    <a:solidFill>
                      <a:schemeClr val="accent1"/>
                    </a:solidFill>
                  </a:tcPr>
                </a:tc>
                <a:extLst>
                  <a:ext uri="{0D108BD9-81ED-4DB2-BD59-A6C34878D82A}">
                    <a16:rowId xmlns:a16="http://schemas.microsoft.com/office/drawing/2014/main" val="737163863"/>
                  </a:ext>
                </a:extLst>
              </a:tr>
              <a:tr h="1474257">
                <a:tc>
                  <a:txBody>
                    <a:bodyPr/>
                    <a:lstStyle/>
                    <a:p>
                      <a:pPr marL="285750" indent="-285750">
                        <a:buFont typeface="Arial"/>
                        <a:buChar char="•"/>
                      </a:pPr>
                      <a:r>
                        <a:rPr lang="fr-CA" dirty="0"/>
                        <a:t>Monarchie absolue de droit divin</a:t>
                      </a:r>
                      <a:endParaRPr lang="fr-FR" dirty="0"/>
                    </a:p>
                    <a:p>
                      <a:pPr marL="285750" lvl="0" indent="-285750">
                        <a:buFont typeface="Arial"/>
                        <a:buChar char="•"/>
                      </a:pPr>
                      <a:r>
                        <a:rPr lang="fr-CA" dirty="0"/>
                        <a:t>Crise agricole</a:t>
                      </a:r>
                      <a:endParaRPr lang="fr-FR" dirty="0"/>
                    </a:p>
                    <a:p>
                      <a:pPr marL="285750" indent="-285750">
                        <a:buFont typeface="Arial" panose="020B0604020202020204" pitchFamily="34" charset="0"/>
                        <a:buChar char="•"/>
                      </a:pPr>
                      <a:r>
                        <a:rPr lang="fr-CA" dirty="0"/>
                        <a:t>Crise financière</a:t>
                      </a:r>
                    </a:p>
                    <a:p>
                      <a:pPr marL="285750" indent="-285750">
                        <a:buFont typeface="Arial" panose="020B0604020202020204" pitchFamily="34" charset="0"/>
                        <a:buChar char="•"/>
                      </a:pPr>
                      <a:r>
                        <a:rPr lang="fr-CA" dirty="0"/>
                        <a:t>Ordres sociaux</a:t>
                      </a:r>
                    </a:p>
                  </a:txBody>
                  <a:tcPr>
                    <a:solidFill>
                      <a:schemeClr val="accent1">
                        <a:lumMod val="20000"/>
                        <a:lumOff val="80000"/>
                      </a:schemeClr>
                    </a:solidFill>
                  </a:tcPr>
                </a:tc>
                <a:extLst>
                  <a:ext uri="{0D108BD9-81ED-4DB2-BD59-A6C34878D82A}">
                    <a16:rowId xmlns:a16="http://schemas.microsoft.com/office/drawing/2014/main" val="2220874730"/>
                  </a:ext>
                </a:extLst>
              </a:tr>
            </a:tbl>
          </a:graphicData>
        </a:graphic>
      </p:graphicFrame>
      <p:sp>
        <p:nvSpPr>
          <p:cNvPr id="6" name="ZoneTexte 5">
            <a:extLst>
              <a:ext uri="{FF2B5EF4-FFF2-40B4-BE49-F238E27FC236}">
                <a16:creationId xmlns:a16="http://schemas.microsoft.com/office/drawing/2014/main" id="{85C40B2C-A14A-67C9-46CA-88585742092E}"/>
              </a:ext>
            </a:extLst>
          </p:cNvPr>
          <p:cNvSpPr txBox="1"/>
          <p:nvPr>
            <p:custDataLst>
              <p:tags r:id="rId3"/>
            </p:custDataLst>
          </p:nvPr>
        </p:nvSpPr>
        <p:spPr>
          <a:xfrm>
            <a:off x="812800" y="296733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chemeClr val="accent1"/>
                </a:solidFill>
              </a:rPr>
              <a:t>Les événements :</a:t>
            </a:r>
            <a:endParaRPr lang="fr-FR" sz="2400" dirty="0">
              <a:solidFill>
                <a:schemeClr val="accent1"/>
              </a:solidFill>
              <a:cs typeface="Calibri"/>
            </a:endParaRPr>
          </a:p>
        </p:txBody>
      </p:sp>
      <p:sp>
        <p:nvSpPr>
          <p:cNvPr id="7" name="Flèche : droite 6">
            <a:extLst>
              <a:ext uri="{FF2B5EF4-FFF2-40B4-BE49-F238E27FC236}">
                <a16:creationId xmlns:a16="http://schemas.microsoft.com/office/drawing/2014/main" id="{A5DF8895-9D72-1D93-CC03-B36B5FE609F0}"/>
              </a:ext>
            </a:extLst>
          </p:cNvPr>
          <p:cNvSpPr/>
          <p:nvPr>
            <p:custDataLst>
              <p:tags r:id="rId4"/>
            </p:custDataLst>
          </p:nvPr>
        </p:nvSpPr>
        <p:spPr>
          <a:xfrm>
            <a:off x="1167369" y="3429000"/>
            <a:ext cx="10110231" cy="14859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D09847BB-7846-1563-93E5-5E4E70A9083F}"/>
              </a:ext>
            </a:extLst>
          </p:cNvPr>
          <p:cNvSpPr txBox="1"/>
          <p:nvPr>
            <p:custDataLst>
              <p:tags r:id="rId5"/>
            </p:custDataLst>
          </p:nvPr>
        </p:nvSpPr>
        <p:spPr>
          <a:xfrm>
            <a:off x="1167369" y="4679555"/>
            <a:ext cx="1728231" cy="707886"/>
          </a:xfrm>
          <a:prstGeom prst="rect">
            <a:avLst/>
          </a:prstGeom>
          <a:noFill/>
        </p:spPr>
        <p:txBody>
          <a:bodyPr wrap="square" rtlCol="0">
            <a:spAutoFit/>
          </a:bodyPr>
          <a:lstStyle/>
          <a:p>
            <a:r>
              <a:rPr lang="fr-CA" sz="1200"/>
              <a:t>Février – mars 1789</a:t>
            </a:r>
          </a:p>
          <a:p>
            <a:r>
              <a:rPr lang="fr-CA" sz="1400" b="1"/>
              <a:t>Rédaction des cahiers de doléances</a:t>
            </a:r>
          </a:p>
        </p:txBody>
      </p:sp>
      <p:sp>
        <p:nvSpPr>
          <p:cNvPr id="9" name="ZoneTexte 8">
            <a:extLst>
              <a:ext uri="{FF2B5EF4-FFF2-40B4-BE49-F238E27FC236}">
                <a16:creationId xmlns:a16="http://schemas.microsoft.com/office/drawing/2014/main" id="{92F023D5-DB0A-7B95-14AD-4370573DFB14}"/>
              </a:ext>
            </a:extLst>
          </p:cNvPr>
          <p:cNvSpPr txBox="1"/>
          <p:nvPr>
            <p:custDataLst>
              <p:tags r:id="rId6"/>
            </p:custDataLst>
          </p:nvPr>
        </p:nvSpPr>
        <p:spPr>
          <a:xfrm>
            <a:off x="4353963" y="4686884"/>
            <a:ext cx="1639208" cy="707886"/>
          </a:xfrm>
          <a:prstGeom prst="rect">
            <a:avLst/>
          </a:prstGeom>
          <a:noFill/>
        </p:spPr>
        <p:txBody>
          <a:bodyPr wrap="square" rtlCol="0">
            <a:spAutoFit/>
          </a:bodyPr>
          <a:lstStyle/>
          <a:p>
            <a:r>
              <a:rPr lang="fr-CA" sz="1200" dirty="0">
                <a:solidFill>
                  <a:schemeClr val="accent1"/>
                </a:solidFill>
              </a:rPr>
              <a:t>14 juillet 1789</a:t>
            </a:r>
          </a:p>
          <a:p>
            <a:r>
              <a:rPr lang="fr-CA" sz="1400" b="1" dirty="0">
                <a:solidFill>
                  <a:schemeClr val="accent1"/>
                </a:solidFill>
              </a:rPr>
              <a:t>La prise de la Bastille</a:t>
            </a:r>
          </a:p>
        </p:txBody>
      </p:sp>
      <p:sp>
        <p:nvSpPr>
          <p:cNvPr id="10" name="ZoneTexte 9">
            <a:extLst>
              <a:ext uri="{FF2B5EF4-FFF2-40B4-BE49-F238E27FC236}">
                <a16:creationId xmlns:a16="http://schemas.microsoft.com/office/drawing/2014/main" id="{9289610A-8E0E-ECAF-E698-1FAF524E0F9A}"/>
              </a:ext>
            </a:extLst>
          </p:cNvPr>
          <p:cNvSpPr txBox="1"/>
          <p:nvPr>
            <p:custDataLst>
              <p:tags r:id="rId7"/>
            </p:custDataLst>
          </p:nvPr>
        </p:nvSpPr>
        <p:spPr>
          <a:xfrm>
            <a:off x="3060700" y="4683758"/>
            <a:ext cx="1320800" cy="707886"/>
          </a:xfrm>
          <a:prstGeom prst="rect">
            <a:avLst/>
          </a:prstGeom>
          <a:noFill/>
        </p:spPr>
        <p:txBody>
          <a:bodyPr wrap="square" rtlCol="0">
            <a:spAutoFit/>
          </a:bodyPr>
          <a:lstStyle/>
          <a:p>
            <a:r>
              <a:rPr lang="fr-CA" sz="1200"/>
              <a:t>5 mai 1789</a:t>
            </a:r>
          </a:p>
          <a:p>
            <a:r>
              <a:rPr lang="fr-CA" sz="1400" b="1"/>
              <a:t>Ouverture des États généraux</a:t>
            </a:r>
          </a:p>
        </p:txBody>
      </p:sp>
      <p:cxnSp>
        <p:nvCxnSpPr>
          <p:cNvPr id="11" name="Connecteur droit 10">
            <a:extLst>
              <a:ext uri="{FF2B5EF4-FFF2-40B4-BE49-F238E27FC236}">
                <a16:creationId xmlns:a16="http://schemas.microsoft.com/office/drawing/2014/main" id="{4249B146-E866-29F1-6297-1C21E326277C}"/>
              </a:ext>
            </a:extLst>
          </p:cNvPr>
          <p:cNvCxnSpPr/>
          <p:nvPr>
            <p:custDataLst>
              <p:tags r:id="rId8"/>
            </p:custDataLst>
          </p:nvPr>
        </p:nvCxnSpPr>
        <p:spPr>
          <a:xfrm>
            <a:off x="4368800" y="3794462"/>
            <a:ext cx="0" cy="736600"/>
          </a:xfrm>
          <a:prstGeom prst="line">
            <a:avLst/>
          </a:prstGeom>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AFD0F161-BCF7-FEAC-FCAF-2CCF28685CA0}"/>
              </a:ext>
            </a:extLst>
          </p:cNvPr>
          <p:cNvSpPr txBox="1"/>
          <p:nvPr>
            <p:custDataLst>
              <p:tags r:id="rId9"/>
            </p:custDataLst>
          </p:nvPr>
        </p:nvSpPr>
        <p:spPr>
          <a:xfrm>
            <a:off x="6926469" y="4719822"/>
            <a:ext cx="1535669" cy="1138773"/>
          </a:xfrm>
          <a:prstGeom prst="rect">
            <a:avLst/>
          </a:prstGeom>
          <a:noFill/>
        </p:spPr>
        <p:txBody>
          <a:bodyPr wrap="square" rtlCol="0">
            <a:spAutoFit/>
          </a:bodyPr>
          <a:lstStyle/>
          <a:p>
            <a:r>
              <a:rPr lang="fr-CA" sz="1200"/>
              <a:t>26 août 1789</a:t>
            </a:r>
          </a:p>
          <a:p>
            <a:r>
              <a:rPr lang="fr-CA" sz="1400" b="1"/>
              <a:t>Déclaration universelle des droits de l’homme et du citoyen</a:t>
            </a:r>
          </a:p>
        </p:txBody>
      </p:sp>
      <p:sp>
        <p:nvSpPr>
          <p:cNvPr id="13" name="ZoneTexte 12">
            <a:extLst>
              <a:ext uri="{FF2B5EF4-FFF2-40B4-BE49-F238E27FC236}">
                <a16:creationId xmlns:a16="http://schemas.microsoft.com/office/drawing/2014/main" id="{BC2D9E55-BC4E-2883-004A-AE90077168AC}"/>
              </a:ext>
            </a:extLst>
          </p:cNvPr>
          <p:cNvSpPr txBox="1"/>
          <p:nvPr>
            <p:custDataLst>
              <p:tags r:id="rId10"/>
            </p:custDataLst>
          </p:nvPr>
        </p:nvSpPr>
        <p:spPr>
          <a:xfrm>
            <a:off x="8384832" y="4686691"/>
            <a:ext cx="1220233" cy="923330"/>
          </a:xfrm>
          <a:prstGeom prst="rect">
            <a:avLst/>
          </a:prstGeom>
          <a:noFill/>
        </p:spPr>
        <p:txBody>
          <a:bodyPr wrap="square" rtlCol="0">
            <a:spAutoFit/>
          </a:bodyPr>
          <a:lstStyle/>
          <a:p>
            <a:r>
              <a:rPr lang="fr-CA" sz="1200"/>
              <a:t>1</a:t>
            </a:r>
            <a:r>
              <a:rPr lang="fr-CA" sz="1200" baseline="30000"/>
              <a:t>e</a:t>
            </a:r>
            <a:r>
              <a:rPr lang="fr-CA" sz="1200"/>
              <a:t> octobre 1791</a:t>
            </a:r>
          </a:p>
          <a:p>
            <a:r>
              <a:rPr lang="fr-CA" sz="1400" b="1"/>
              <a:t>Première constitution française</a:t>
            </a:r>
          </a:p>
        </p:txBody>
      </p:sp>
      <p:sp>
        <p:nvSpPr>
          <p:cNvPr id="14" name="ZoneTexte 13">
            <a:extLst>
              <a:ext uri="{FF2B5EF4-FFF2-40B4-BE49-F238E27FC236}">
                <a16:creationId xmlns:a16="http://schemas.microsoft.com/office/drawing/2014/main" id="{176A24D1-9059-ED60-D2D0-DFF5A57F0190}"/>
              </a:ext>
            </a:extLst>
          </p:cNvPr>
          <p:cNvSpPr txBox="1"/>
          <p:nvPr>
            <p:custDataLst>
              <p:tags r:id="rId11"/>
            </p:custDataLst>
          </p:nvPr>
        </p:nvSpPr>
        <p:spPr>
          <a:xfrm>
            <a:off x="9649332" y="4698431"/>
            <a:ext cx="1434709" cy="492443"/>
          </a:xfrm>
          <a:prstGeom prst="rect">
            <a:avLst/>
          </a:prstGeom>
          <a:noFill/>
        </p:spPr>
        <p:txBody>
          <a:bodyPr wrap="square" rtlCol="0">
            <a:spAutoFit/>
          </a:bodyPr>
          <a:lstStyle/>
          <a:p>
            <a:r>
              <a:rPr lang="fr-CA" sz="1200"/>
              <a:t>1793-1794</a:t>
            </a:r>
          </a:p>
          <a:p>
            <a:r>
              <a:rPr lang="fr-CA" sz="1400" b="1"/>
              <a:t>La Terreur </a:t>
            </a:r>
            <a:endParaRPr lang="fr-CA" sz="1600" b="1"/>
          </a:p>
        </p:txBody>
      </p:sp>
      <p:cxnSp>
        <p:nvCxnSpPr>
          <p:cNvPr id="15" name="Connecteur droit 14">
            <a:extLst>
              <a:ext uri="{FF2B5EF4-FFF2-40B4-BE49-F238E27FC236}">
                <a16:creationId xmlns:a16="http://schemas.microsoft.com/office/drawing/2014/main" id="{A3E0C926-749E-F4C2-0712-569430B9E119}"/>
              </a:ext>
            </a:extLst>
          </p:cNvPr>
          <p:cNvCxnSpPr/>
          <p:nvPr>
            <p:custDataLst>
              <p:tags r:id="rId12"/>
            </p:custDataLst>
          </p:nvPr>
        </p:nvCxnSpPr>
        <p:spPr>
          <a:xfrm>
            <a:off x="1739900" y="4392826"/>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E49FE78D-AD43-1867-0563-3B613D02DAC4}"/>
              </a:ext>
            </a:extLst>
          </p:cNvPr>
          <p:cNvCxnSpPr/>
          <p:nvPr>
            <p:custDataLst>
              <p:tags r:id="rId13"/>
            </p:custDataLst>
          </p:nvPr>
        </p:nvCxnSpPr>
        <p:spPr>
          <a:xfrm>
            <a:off x="3581400" y="4373776"/>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DABF75FC-A7B1-C525-6314-D89D45C37406}"/>
              </a:ext>
            </a:extLst>
          </p:cNvPr>
          <p:cNvCxnSpPr/>
          <p:nvPr>
            <p:custDataLst>
              <p:tags r:id="rId14"/>
            </p:custDataLst>
          </p:nvPr>
        </p:nvCxnSpPr>
        <p:spPr>
          <a:xfrm>
            <a:off x="7237344" y="4362732"/>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50788E20-B6BA-9F0E-E27A-D567B2D3ED43}"/>
              </a:ext>
            </a:extLst>
          </p:cNvPr>
          <p:cNvCxnSpPr/>
          <p:nvPr>
            <p:custDataLst>
              <p:tags r:id="rId15"/>
            </p:custDataLst>
          </p:nvPr>
        </p:nvCxnSpPr>
        <p:spPr>
          <a:xfrm>
            <a:off x="4826000" y="4373776"/>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06345206-0290-2526-247A-73DB5624322A}"/>
              </a:ext>
            </a:extLst>
          </p:cNvPr>
          <p:cNvCxnSpPr/>
          <p:nvPr>
            <p:custDataLst>
              <p:tags r:id="rId16"/>
            </p:custDataLst>
          </p:nvPr>
        </p:nvCxnSpPr>
        <p:spPr>
          <a:xfrm>
            <a:off x="8965648" y="4403869"/>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B082AC26-1626-8EE1-85BE-A98B1CDE2F98}"/>
              </a:ext>
            </a:extLst>
          </p:cNvPr>
          <p:cNvCxnSpPr/>
          <p:nvPr>
            <p:custDataLst>
              <p:tags r:id="rId17"/>
            </p:custDataLst>
          </p:nvPr>
        </p:nvCxnSpPr>
        <p:spPr>
          <a:xfrm>
            <a:off x="10110158" y="4367426"/>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BCE4901E-9F6E-ED85-65E4-3B01C7645FAC}"/>
              </a:ext>
            </a:extLst>
          </p:cNvPr>
          <p:cNvCxnSpPr>
            <a:cxnSpLocks/>
          </p:cNvCxnSpPr>
          <p:nvPr>
            <p:custDataLst>
              <p:tags r:id="rId18"/>
            </p:custDataLst>
          </p:nvPr>
        </p:nvCxnSpPr>
        <p:spPr>
          <a:xfrm flipH="1">
            <a:off x="8268458" y="4442067"/>
            <a:ext cx="92076" cy="213067"/>
          </a:xfrm>
          <a:prstGeom prst="line">
            <a:avLst/>
          </a:prstGeom>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E5DC67A0-ADC9-0D30-6079-BFF034731C3E}"/>
              </a:ext>
            </a:extLst>
          </p:cNvPr>
          <p:cNvCxnSpPr>
            <a:cxnSpLocks/>
          </p:cNvCxnSpPr>
          <p:nvPr>
            <p:custDataLst>
              <p:tags r:id="rId19"/>
            </p:custDataLst>
          </p:nvPr>
        </p:nvCxnSpPr>
        <p:spPr>
          <a:xfrm flipH="1">
            <a:off x="8331511" y="4457658"/>
            <a:ext cx="92076" cy="213067"/>
          </a:xfrm>
          <a:prstGeom prst="line">
            <a:avLst/>
          </a:prstGeom>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09F0F0DF-F09B-A9AF-7BCE-B38CA3B17D8E}"/>
              </a:ext>
            </a:extLst>
          </p:cNvPr>
          <p:cNvCxnSpPr>
            <a:cxnSpLocks/>
          </p:cNvCxnSpPr>
          <p:nvPr>
            <p:custDataLst>
              <p:tags r:id="rId20"/>
            </p:custDataLst>
          </p:nvPr>
        </p:nvCxnSpPr>
        <p:spPr>
          <a:xfrm flipH="1">
            <a:off x="9561511" y="4449652"/>
            <a:ext cx="92076" cy="213067"/>
          </a:xfrm>
          <a:prstGeom prst="line">
            <a:avLst/>
          </a:prstGeom>
        </p:spPr>
        <p:style>
          <a:lnRef idx="1">
            <a:schemeClr val="dk1"/>
          </a:lnRef>
          <a:fillRef idx="0">
            <a:schemeClr val="dk1"/>
          </a:fillRef>
          <a:effectRef idx="0">
            <a:schemeClr val="dk1"/>
          </a:effectRef>
          <a:fontRef idx="minor">
            <a:schemeClr val="tx1"/>
          </a:fontRef>
        </p:style>
      </p:cxnSp>
      <p:cxnSp>
        <p:nvCxnSpPr>
          <p:cNvPr id="24" name="Connecteur droit 23">
            <a:extLst>
              <a:ext uri="{FF2B5EF4-FFF2-40B4-BE49-F238E27FC236}">
                <a16:creationId xmlns:a16="http://schemas.microsoft.com/office/drawing/2014/main" id="{43F76434-2A8C-6FED-0260-02D8506661DA}"/>
              </a:ext>
            </a:extLst>
          </p:cNvPr>
          <p:cNvCxnSpPr>
            <a:cxnSpLocks/>
          </p:cNvCxnSpPr>
          <p:nvPr>
            <p:custDataLst>
              <p:tags r:id="rId21"/>
            </p:custDataLst>
          </p:nvPr>
        </p:nvCxnSpPr>
        <p:spPr>
          <a:xfrm flipH="1">
            <a:off x="9654518" y="4438608"/>
            <a:ext cx="92076" cy="213067"/>
          </a:xfrm>
          <a:prstGeom prst="line">
            <a:avLst/>
          </a:prstGeom>
        </p:spPr>
        <p:style>
          <a:lnRef idx="1">
            <a:schemeClr val="dk1"/>
          </a:lnRef>
          <a:fillRef idx="0">
            <a:schemeClr val="dk1"/>
          </a:fillRef>
          <a:effectRef idx="0">
            <a:schemeClr val="dk1"/>
          </a:effectRef>
          <a:fontRef idx="minor">
            <a:schemeClr val="tx1"/>
          </a:fontRef>
        </p:style>
      </p:cxnSp>
      <p:cxnSp>
        <p:nvCxnSpPr>
          <p:cNvPr id="25" name="Connecteur droit 24">
            <a:extLst>
              <a:ext uri="{FF2B5EF4-FFF2-40B4-BE49-F238E27FC236}">
                <a16:creationId xmlns:a16="http://schemas.microsoft.com/office/drawing/2014/main" id="{669EBCEA-727F-DB09-37E2-DBBE4CEEA54A}"/>
              </a:ext>
            </a:extLst>
          </p:cNvPr>
          <p:cNvCxnSpPr>
            <a:cxnSpLocks/>
          </p:cNvCxnSpPr>
          <p:nvPr>
            <p:custDataLst>
              <p:tags r:id="rId22"/>
            </p:custDataLst>
          </p:nvPr>
        </p:nvCxnSpPr>
        <p:spPr>
          <a:xfrm>
            <a:off x="5985565" y="4362732"/>
            <a:ext cx="0" cy="276472"/>
          </a:xfrm>
          <a:prstGeom prst="line">
            <a:avLst/>
          </a:prstGeom>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5FD2A9F8-2E80-CF5E-F724-1B16EC994DA9}"/>
              </a:ext>
            </a:extLst>
          </p:cNvPr>
          <p:cNvSpPr txBox="1"/>
          <p:nvPr>
            <p:custDataLst>
              <p:tags r:id="rId23"/>
            </p:custDataLst>
          </p:nvPr>
        </p:nvSpPr>
        <p:spPr>
          <a:xfrm>
            <a:off x="5568121" y="4664605"/>
            <a:ext cx="1314800" cy="923330"/>
          </a:xfrm>
          <a:prstGeom prst="rect">
            <a:avLst/>
          </a:prstGeom>
          <a:noFill/>
        </p:spPr>
        <p:txBody>
          <a:bodyPr wrap="square" lIns="91440" tIns="45720" rIns="91440" bIns="45720" rtlCol="0" anchor="t">
            <a:spAutoFit/>
          </a:bodyPr>
          <a:lstStyle/>
          <a:p>
            <a:r>
              <a:rPr lang="fr-CA" sz="1200"/>
              <a:t>4 août 1789</a:t>
            </a:r>
          </a:p>
          <a:p>
            <a:r>
              <a:rPr lang="fr-CA" sz="1400" b="1"/>
              <a:t>Abolition des privilèges féodaux</a:t>
            </a:r>
            <a:endParaRPr lang="fr-CA" sz="1400" b="1">
              <a:cs typeface="Calibri"/>
            </a:endParaRPr>
          </a:p>
        </p:txBody>
      </p:sp>
    </p:spTree>
    <p:extLst>
      <p:ext uri="{BB962C8B-B14F-4D97-AF65-F5344CB8AC3E}">
        <p14:creationId xmlns:p14="http://schemas.microsoft.com/office/powerpoint/2010/main" val="66518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E1DB714-306F-3F65-C882-95DB32EE0E6E}"/>
              </a:ext>
            </a:extLst>
          </p:cNvPr>
          <p:cNvSpPr>
            <a:spLocks noGrp="1"/>
          </p:cNvSpPr>
          <p:nvPr>
            <p:ph type="title"/>
          </p:nvPr>
        </p:nvSpPr>
        <p:spPr>
          <a:xfrm>
            <a:off x="3195453" y="365760"/>
            <a:ext cx="10421938" cy="914400"/>
          </a:xfrm>
        </p:spPr>
        <p:txBody>
          <a:bodyPr/>
          <a:lstStyle/>
          <a:p>
            <a:r>
              <a:rPr lang="fr-CA" sz="4000" dirty="0">
                <a:solidFill>
                  <a:srgbClr val="F6891F"/>
                </a:solidFill>
                <a:latin typeface="Arial"/>
                <a:cs typeface="Arial"/>
              </a:rPr>
              <a:t>Le siècle des Lumières</a:t>
            </a:r>
            <a:br>
              <a:rPr lang="fr-CA" sz="4000" dirty="0">
                <a:solidFill>
                  <a:srgbClr val="F6891F"/>
                </a:solidFill>
                <a:latin typeface="Arial"/>
                <a:cs typeface="Arial"/>
              </a:rPr>
            </a:br>
            <a:endParaRPr lang="fr-CA" dirty="0"/>
          </a:p>
        </p:txBody>
      </p:sp>
      <p:graphicFrame>
        <p:nvGraphicFramePr>
          <p:cNvPr id="4" name="Tableau 3">
            <a:extLst>
              <a:ext uri="{FF2B5EF4-FFF2-40B4-BE49-F238E27FC236}">
                <a16:creationId xmlns:a16="http://schemas.microsoft.com/office/drawing/2014/main" id="{AFCF2F6A-E270-523A-BBC5-32FA357C51DF}"/>
              </a:ext>
            </a:extLst>
          </p:cNvPr>
          <p:cNvGraphicFramePr>
            <a:graphicFrameLocks noGrp="1"/>
          </p:cNvGraphicFramePr>
          <p:nvPr>
            <p:custDataLst>
              <p:tags r:id="rId1"/>
            </p:custDataLst>
            <p:extLst>
              <p:ext uri="{D42A27DB-BD31-4B8C-83A1-F6EECF244321}">
                <p14:modId xmlns:p14="http://schemas.microsoft.com/office/powerpoint/2010/main" val="2389555014"/>
              </p:ext>
            </p:extLst>
          </p:nvPr>
        </p:nvGraphicFramePr>
        <p:xfrm>
          <a:off x="269824" y="1584960"/>
          <a:ext cx="4261234" cy="4572000"/>
        </p:xfrm>
        <a:graphic>
          <a:graphicData uri="http://schemas.openxmlformats.org/drawingml/2006/table">
            <a:tbl>
              <a:tblPr firstRow="1" bandRow="1">
                <a:tableStyleId>{93296810-A885-4BE3-A3E7-6D5BEEA58F35}</a:tableStyleId>
              </a:tblPr>
              <a:tblGrid>
                <a:gridCol w="4261234">
                  <a:extLst>
                    <a:ext uri="{9D8B030D-6E8A-4147-A177-3AD203B41FA5}">
                      <a16:colId xmlns:a16="http://schemas.microsoft.com/office/drawing/2014/main" val="2981337252"/>
                    </a:ext>
                  </a:extLst>
                </a:gridCol>
              </a:tblGrid>
              <a:tr h="587114">
                <a:tc>
                  <a:txBody>
                    <a:bodyPr/>
                    <a:lstStyle/>
                    <a:p>
                      <a:pPr algn="ctr"/>
                      <a:r>
                        <a:rPr lang="fr-CA" sz="2400" dirty="0"/>
                        <a:t>Les philosophes des lumières</a:t>
                      </a:r>
                      <a:endParaRPr lang="en-CA" sz="2400" dirty="0"/>
                    </a:p>
                  </a:txBody>
                  <a:tcPr>
                    <a:solidFill>
                      <a:schemeClr val="accent1"/>
                    </a:solidFill>
                  </a:tcPr>
                </a:tc>
                <a:extLst>
                  <a:ext uri="{0D108BD9-81ED-4DB2-BD59-A6C34878D82A}">
                    <a16:rowId xmlns:a16="http://schemas.microsoft.com/office/drawing/2014/main" val="737163863"/>
                  </a:ext>
                </a:extLst>
              </a:tr>
              <a:tr h="1474257">
                <a:tc>
                  <a:txBody>
                    <a:bodyPr/>
                    <a:lstStyle/>
                    <a:p>
                      <a:pPr marL="285750" indent="-285750">
                        <a:buFont typeface="Arial"/>
                        <a:buChar char="•"/>
                      </a:pPr>
                      <a:r>
                        <a:rPr lang="fr-CA" sz="2000" b="1" dirty="0"/>
                        <a:t>Locke</a:t>
                      </a:r>
                      <a:r>
                        <a:rPr lang="fr-CA" dirty="0"/>
                        <a:t> :</a:t>
                      </a:r>
                    </a:p>
                    <a:p>
                      <a:pPr marL="0" indent="0">
                        <a:buFont typeface="Arial"/>
                        <a:buNone/>
                      </a:pPr>
                      <a:r>
                        <a:rPr lang="fr-CA" dirty="0"/>
                        <a:t>« </a:t>
                      </a:r>
                      <a:r>
                        <a:rPr lang="fr-FR" sz="1800" b="0" i="0" kern="1200" dirty="0">
                          <a:solidFill>
                            <a:schemeClr val="dk1"/>
                          </a:solidFill>
                          <a:effectLst/>
                          <a:latin typeface="+mn-lt"/>
                          <a:ea typeface="+mn-ea"/>
                          <a:cs typeface="+mn-cs"/>
                        </a:rPr>
                        <a:t>La nécessité de </a:t>
                      </a:r>
                      <a:r>
                        <a:rPr lang="fr-FR" sz="1800" b="1" i="0" kern="1200" dirty="0">
                          <a:solidFill>
                            <a:schemeClr val="dk1"/>
                          </a:solidFill>
                          <a:effectLst/>
                          <a:latin typeface="+mn-lt"/>
                          <a:ea typeface="+mn-ea"/>
                          <a:cs typeface="+mn-cs"/>
                        </a:rPr>
                        <a:t>rechercher le véritable bonheur</a:t>
                      </a:r>
                      <a:r>
                        <a:rPr lang="fr-FR" sz="1800" b="0" i="0" kern="1200" dirty="0">
                          <a:solidFill>
                            <a:schemeClr val="dk1"/>
                          </a:solidFill>
                          <a:effectLst/>
                          <a:latin typeface="+mn-lt"/>
                          <a:ea typeface="+mn-ea"/>
                          <a:cs typeface="+mn-cs"/>
                        </a:rPr>
                        <a:t> est le fondement de notre liberté. »</a:t>
                      </a:r>
                    </a:p>
                    <a:p>
                      <a:pPr marL="0" indent="0">
                        <a:buFont typeface="Arial"/>
                        <a:buNone/>
                      </a:pPr>
                      <a:endParaRPr lang="fr-CA" dirty="0"/>
                    </a:p>
                    <a:p>
                      <a:pPr marL="285750" indent="-285750">
                        <a:buFont typeface="Arial"/>
                        <a:buChar char="•"/>
                      </a:pPr>
                      <a:r>
                        <a:rPr lang="fr-CA" sz="2000" b="1" dirty="0"/>
                        <a:t>Rousseau</a:t>
                      </a:r>
                      <a:r>
                        <a:rPr lang="fr-CA" dirty="0"/>
                        <a:t> :</a:t>
                      </a:r>
                    </a:p>
                    <a:p>
                      <a:pPr marL="0" indent="0">
                        <a:buFont typeface="Arial"/>
                        <a:buNone/>
                      </a:pPr>
                      <a:r>
                        <a:rPr lang="fr-CA" dirty="0"/>
                        <a:t>« </a:t>
                      </a:r>
                      <a:r>
                        <a:rPr lang="fr-FR" sz="1800" b="0" i="0" kern="1200" dirty="0">
                          <a:solidFill>
                            <a:schemeClr val="dk1"/>
                          </a:solidFill>
                          <a:effectLst/>
                          <a:latin typeface="+mn-lt"/>
                          <a:ea typeface="+mn-ea"/>
                          <a:cs typeface="+mn-cs"/>
                        </a:rPr>
                        <a:t>L'argent qu'on </a:t>
                      </a:r>
                      <a:r>
                        <a:rPr lang="fr-FR" sz="1800" b="1" i="0" kern="1200" dirty="0">
                          <a:solidFill>
                            <a:schemeClr val="dk1"/>
                          </a:solidFill>
                          <a:effectLst/>
                          <a:latin typeface="+mn-lt"/>
                          <a:ea typeface="+mn-ea"/>
                          <a:cs typeface="+mn-cs"/>
                        </a:rPr>
                        <a:t>possède</a:t>
                      </a:r>
                      <a:r>
                        <a:rPr lang="fr-FR" sz="1800" b="0" i="0" kern="1200" dirty="0">
                          <a:solidFill>
                            <a:schemeClr val="dk1"/>
                          </a:solidFill>
                          <a:effectLst/>
                          <a:latin typeface="+mn-lt"/>
                          <a:ea typeface="+mn-ea"/>
                          <a:cs typeface="+mn-cs"/>
                        </a:rPr>
                        <a:t> est l'instrument de la liberté, celui qu'on pourchasse est celui de la servitude. »</a:t>
                      </a:r>
                    </a:p>
                    <a:p>
                      <a:pPr marL="0" indent="0">
                        <a:buFont typeface="Arial"/>
                        <a:buNone/>
                      </a:pPr>
                      <a:endParaRPr lang="fr-CA" dirty="0"/>
                    </a:p>
                    <a:p>
                      <a:pPr marL="285750" indent="-285750">
                        <a:buFont typeface="Arial"/>
                        <a:buChar char="•"/>
                      </a:pPr>
                      <a:r>
                        <a:rPr lang="fr-CA" sz="2000" b="1" dirty="0"/>
                        <a:t>Voltaire</a:t>
                      </a:r>
                      <a:r>
                        <a:rPr lang="fr-CA" dirty="0"/>
                        <a:t> : </a:t>
                      </a:r>
                    </a:p>
                    <a:p>
                      <a:pPr marL="0" indent="0">
                        <a:buFont typeface="Arial"/>
                        <a:buNone/>
                      </a:pPr>
                      <a:r>
                        <a:rPr lang="fr-FR" dirty="0"/>
                        <a:t>« Plus les hommes seront éclairés, plus ils seront </a:t>
                      </a:r>
                      <a:r>
                        <a:rPr lang="fr-FR" b="1" dirty="0"/>
                        <a:t>libres</a:t>
                      </a:r>
                      <a:r>
                        <a:rPr lang="fr-FR" dirty="0"/>
                        <a:t>. »</a:t>
                      </a:r>
                    </a:p>
                  </a:txBody>
                  <a:tcPr/>
                </a:tc>
                <a:extLst>
                  <a:ext uri="{0D108BD9-81ED-4DB2-BD59-A6C34878D82A}">
                    <a16:rowId xmlns:a16="http://schemas.microsoft.com/office/drawing/2014/main" val="2220874730"/>
                  </a:ext>
                </a:extLst>
              </a:tr>
            </a:tbl>
          </a:graphicData>
        </a:graphic>
      </p:graphicFrame>
      <p:graphicFrame>
        <p:nvGraphicFramePr>
          <p:cNvPr id="5" name="Tableau 4">
            <a:extLst>
              <a:ext uri="{FF2B5EF4-FFF2-40B4-BE49-F238E27FC236}">
                <a16:creationId xmlns:a16="http://schemas.microsoft.com/office/drawing/2014/main" id="{1C1E1868-7569-7559-4E53-14DD61EC301C}"/>
              </a:ext>
            </a:extLst>
          </p:cNvPr>
          <p:cNvGraphicFramePr>
            <a:graphicFrameLocks noGrp="1"/>
          </p:cNvGraphicFramePr>
          <p:nvPr>
            <p:custDataLst>
              <p:tags r:id="rId2"/>
            </p:custDataLst>
            <p:extLst>
              <p:ext uri="{D42A27DB-BD31-4B8C-83A1-F6EECF244321}">
                <p14:modId xmlns:p14="http://schemas.microsoft.com/office/powerpoint/2010/main" val="1095808737"/>
              </p:ext>
            </p:extLst>
          </p:nvPr>
        </p:nvGraphicFramePr>
        <p:xfrm>
          <a:off x="7094887" y="1584961"/>
          <a:ext cx="4382880" cy="4926931"/>
        </p:xfrm>
        <a:graphic>
          <a:graphicData uri="http://schemas.openxmlformats.org/drawingml/2006/table">
            <a:tbl>
              <a:tblPr firstRow="1" bandRow="1">
                <a:tableStyleId>{93296810-A885-4BE3-A3E7-6D5BEEA58F35}</a:tableStyleId>
              </a:tblPr>
              <a:tblGrid>
                <a:gridCol w="4382880">
                  <a:extLst>
                    <a:ext uri="{9D8B030D-6E8A-4147-A177-3AD203B41FA5}">
                      <a16:colId xmlns:a16="http://schemas.microsoft.com/office/drawing/2014/main" val="2981337252"/>
                    </a:ext>
                  </a:extLst>
                </a:gridCol>
              </a:tblGrid>
              <a:tr h="598771">
                <a:tc>
                  <a:txBody>
                    <a:bodyPr/>
                    <a:lstStyle/>
                    <a:p>
                      <a:pPr algn="ctr"/>
                      <a:r>
                        <a:rPr lang="fr-CA" sz="2400" dirty="0"/>
                        <a:t>Droits naturels</a:t>
                      </a:r>
                      <a:endParaRPr lang="en-CA" sz="2400" dirty="0"/>
                    </a:p>
                  </a:txBody>
                  <a:tcPr>
                    <a:solidFill>
                      <a:schemeClr val="accent1"/>
                    </a:solidFill>
                  </a:tcPr>
                </a:tc>
                <a:extLst>
                  <a:ext uri="{0D108BD9-81ED-4DB2-BD59-A6C34878D82A}">
                    <a16:rowId xmlns:a16="http://schemas.microsoft.com/office/drawing/2014/main" val="737163863"/>
                  </a:ext>
                </a:extLst>
              </a:tr>
              <a:tr h="4308509">
                <a:tc>
                  <a:txBody>
                    <a:bodyPr/>
                    <a:lstStyle/>
                    <a:p>
                      <a:pPr marL="285750" indent="-285750">
                        <a:buFont typeface="Arial"/>
                        <a:buChar char="•"/>
                      </a:pPr>
                      <a:endParaRPr lang="fr-CA" sz="2000" b="1" dirty="0"/>
                    </a:p>
                    <a:p>
                      <a:pPr marL="285750" lvl="0" indent="-285750">
                        <a:buFont typeface="Arial"/>
                        <a:buChar char="•"/>
                      </a:pPr>
                      <a:r>
                        <a:rPr lang="fr-CA" sz="2000" b="1" dirty="0"/>
                        <a:t>Droit à la vie : </a:t>
                      </a:r>
                      <a:r>
                        <a:rPr lang="fr-CA" sz="2000" b="0" dirty="0"/>
                        <a:t>La vie humaine a une très grande valeur, peu importe notre rang social ou notre richesse.</a:t>
                      </a:r>
                      <a:endParaRPr lang="fr-CA" sz="1800" b="0" dirty="0"/>
                    </a:p>
                    <a:p>
                      <a:pPr marL="285750" indent="-285750">
                        <a:buFont typeface="Arial"/>
                        <a:buChar char="•"/>
                      </a:pPr>
                      <a:endParaRPr lang="fr-CA" dirty="0"/>
                    </a:p>
                    <a:p>
                      <a:pPr marL="285750" marR="0" lvl="0" indent="-285750" algn="l" rtl="0" eaLnBrk="1" fontAlgn="auto" latinLnBrk="0" hangingPunct="1">
                        <a:lnSpc>
                          <a:spcPct val="100000"/>
                        </a:lnSpc>
                        <a:spcBef>
                          <a:spcPts val="0"/>
                        </a:spcBef>
                        <a:spcAft>
                          <a:spcPts val="0"/>
                        </a:spcAft>
                        <a:buClrTx/>
                        <a:buSzTx/>
                        <a:buFont typeface="Arial"/>
                        <a:buChar char="•"/>
                      </a:pPr>
                      <a:r>
                        <a:rPr lang="fr-CA" sz="2000" b="1" dirty="0">
                          <a:solidFill>
                            <a:schemeClr val="tx1"/>
                          </a:solidFill>
                        </a:rPr>
                        <a:t>Droit à la propriété : </a:t>
                      </a:r>
                      <a:r>
                        <a:rPr lang="fr-CA" sz="2000" b="0" dirty="0">
                          <a:solidFill>
                            <a:schemeClr val="tx1"/>
                          </a:solidFill>
                        </a:rPr>
                        <a:t>avoir ses propres biens, meubles et immeubles. Maison, argent, etc.</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fr-CA" sz="2000" b="1" dirty="0">
                        <a:solidFill>
                          <a:schemeClr val="tx1"/>
                        </a:solidFill>
                      </a:endParaRPr>
                    </a:p>
                    <a:p>
                      <a:pPr marL="285750" indent="-285750">
                        <a:buFont typeface="Arial"/>
                        <a:buChar char="•"/>
                      </a:pPr>
                      <a:r>
                        <a:rPr lang="fr-CA" sz="2000" b="1" dirty="0">
                          <a:solidFill>
                            <a:schemeClr val="tx1"/>
                          </a:solidFill>
                        </a:rPr>
                        <a:t>Droit à la liberté : </a:t>
                      </a:r>
                      <a:r>
                        <a:rPr lang="fr-CA" sz="2000" b="0" dirty="0">
                          <a:solidFill>
                            <a:schemeClr val="tx1"/>
                          </a:solidFill>
                        </a:rPr>
                        <a:t>droit fondamental de penser, de circuler, de s'exprimer. </a:t>
                      </a:r>
                    </a:p>
                    <a:p>
                      <a:pPr marL="0" indent="0">
                        <a:buFont typeface="Arial"/>
                        <a:buNone/>
                      </a:pPr>
                      <a:endParaRPr lang="fr-CA" sz="2000" b="0" dirty="0"/>
                    </a:p>
                  </a:txBody>
                  <a:tcPr/>
                </a:tc>
                <a:extLst>
                  <a:ext uri="{0D108BD9-81ED-4DB2-BD59-A6C34878D82A}">
                    <a16:rowId xmlns:a16="http://schemas.microsoft.com/office/drawing/2014/main" val="2220874730"/>
                  </a:ext>
                </a:extLst>
              </a:tr>
            </a:tbl>
          </a:graphicData>
        </a:graphic>
      </p:graphicFrame>
      <p:sp>
        <p:nvSpPr>
          <p:cNvPr id="6" name="ZoneTexte 5">
            <a:extLst>
              <a:ext uri="{FF2B5EF4-FFF2-40B4-BE49-F238E27FC236}">
                <a16:creationId xmlns:a16="http://schemas.microsoft.com/office/drawing/2014/main" id="{A613BBCB-CB49-1DE3-A2D6-103BCE62CDF1}"/>
              </a:ext>
            </a:extLst>
          </p:cNvPr>
          <p:cNvSpPr txBox="1"/>
          <p:nvPr>
            <p:custDataLst>
              <p:tags r:id="rId3"/>
            </p:custDataLst>
          </p:nvPr>
        </p:nvSpPr>
        <p:spPr>
          <a:xfrm>
            <a:off x="4822091" y="2987614"/>
            <a:ext cx="2144485" cy="707886"/>
          </a:xfrm>
          <a:prstGeom prst="rect">
            <a:avLst/>
          </a:prstGeom>
          <a:solidFill>
            <a:schemeClr val="bg1"/>
          </a:solidFill>
        </p:spPr>
        <p:txBody>
          <a:bodyPr wrap="square" rtlCol="0">
            <a:spAutoFit/>
          </a:bodyPr>
          <a:lstStyle/>
          <a:p>
            <a:r>
              <a:rPr lang="fr-CA" sz="2000" dirty="0"/>
              <a:t>Font valoir l’existence de….</a:t>
            </a:r>
            <a:endParaRPr lang="en-CA" sz="2000" dirty="0"/>
          </a:p>
        </p:txBody>
      </p:sp>
      <p:sp>
        <p:nvSpPr>
          <p:cNvPr id="7" name="Flèche : droite 6">
            <a:extLst>
              <a:ext uri="{FF2B5EF4-FFF2-40B4-BE49-F238E27FC236}">
                <a16:creationId xmlns:a16="http://schemas.microsoft.com/office/drawing/2014/main" id="{33CECF7F-5D0C-B7DA-35DF-0AA775208ECD}"/>
              </a:ext>
            </a:extLst>
          </p:cNvPr>
          <p:cNvSpPr/>
          <p:nvPr>
            <p:custDataLst>
              <p:tags r:id="rId4"/>
            </p:custDataLst>
          </p:nvPr>
        </p:nvSpPr>
        <p:spPr>
          <a:xfrm>
            <a:off x="4691743" y="3733800"/>
            <a:ext cx="2242457" cy="391886"/>
          </a:xfrm>
          <a:prstGeom prst="rightArrow">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val="49859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416413C-4DAB-B882-B7AE-0311AA30EBD6}"/>
              </a:ext>
            </a:extLst>
          </p:cNvPr>
          <p:cNvSpPr>
            <a:spLocks noGrp="1"/>
          </p:cNvSpPr>
          <p:nvPr>
            <p:ph type="body" idx="1"/>
          </p:nvPr>
        </p:nvSpPr>
        <p:spPr/>
        <p:txBody>
          <a:bodyPr/>
          <a:lstStyle/>
          <a:p>
            <a:r>
              <a:rPr lang="fr-CA" dirty="0"/>
              <a:t>Les grands changements apportés par la Révolution</a:t>
            </a:r>
          </a:p>
        </p:txBody>
      </p:sp>
      <p:pic>
        <p:nvPicPr>
          <p:cNvPr id="5" name="Espace réservé pour une image  4" descr="Aléatoire contour">
            <a:extLst>
              <a:ext uri="{FF2B5EF4-FFF2-40B4-BE49-F238E27FC236}">
                <a16:creationId xmlns:a16="http://schemas.microsoft.com/office/drawing/2014/main" id="{886AEB96-CEE4-558D-9EEC-82EBDE3DB742}"/>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20" r="20"/>
          <a:stretch>
            <a:fillRect/>
          </a:stretch>
        </p:blipFill>
        <p:spPr/>
      </p:pic>
    </p:spTree>
    <p:extLst>
      <p:ext uri="{BB962C8B-B14F-4D97-AF65-F5344CB8AC3E}">
        <p14:creationId xmlns:p14="http://schemas.microsoft.com/office/powerpoint/2010/main" val="196289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5" name="Zoom de diapositive 4">
                <a:extLst>
                  <a:ext uri="{FF2B5EF4-FFF2-40B4-BE49-F238E27FC236}">
                    <a16:creationId xmlns:a16="http://schemas.microsoft.com/office/drawing/2014/main" id="{B056DC5E-7C4B-4971-9DD5-3E9855AD312E}"/>
                  </a:ext>
                </a:extLst>
              </p:cNvPr>
              <p:cNvGraphicFramePr>
                <a:graphicFrameLocks noChangeAspect="1"/>
              </p:cNvGraphicFramePr>
              <p:nvPr>
                <p:extLst>
                  <p:ext uri="{D42A27DB-BD31-4B8C-83A1-F6EECF244321}">
                    <p14:modId xmlns:p14="http://schemas.microsoft.com/office/powerpoint/2010/main" val="3797289651"/>
                  </p:ext>
                </p:extLst>
              </p:nvPr>
            </p:nvGraphicFramePr>
            <p:xfrm>
              <a:off x="-3832139" y="594360"/>
              <a:ext cx="3048000" cy="1714500"/>
            </p:xfrm>
            <a:graphic>
              <a:graphicData uri="http://schemas.microsoft.com/office/powerpoint/2016/slidezoom">
                <pslz:sldZm>
                  <pslz:sldZmObj sldId="335" cId="307026753">
                    <pslz:zmPr id="{6B3316E7-BF93-4BB6-88AA-28DDBD2F2DB6}"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5" name="Zoom de diapositive 4">
                <a:extLst>
                  <a:ext uri="{FF2B5EF4-FFF2-40B4-BE49-F238E27FC236}">
                    <a16:creationId xmlns:a16="http://schemas.microsoft.com/office/drawing/2014/main" id="{B056DC5E-7C4B-4971-9DD5-3E9855AD312E}"/>
                  </a:ext>
                </a:extLst>
              </p:cNvPr>
              <p:cNvPicPr>
                <a:picLocks noGrp="1" noRot="1" noChangeAspect="1" noMove="1" noResize="1" noEditPoints="1" noAdjustHandles="1" noChangeArrowheads="1" noChangeShapeType="1"/>
              </p:cNvPicPr>
              <p:nvPr/>
            </p:nvPicPr>
            <p:blipFill>
              <a:blip r:embed="rId7"/>
              <a:stretch>
                <a:fillRect/>
              </a:stretch>
            </p:blipFill>
            <p:spPr>
              <a:xfrm>
                <a:off x="-3832139" y="594360"/>
                <a:ext cx="3048000" cy="1714500"/>
              </a:xfrm>
              <a:prstGeom prst="rect">
                <a:avLst/>
              </a:prstGeom>
              <a:ln w="3175">
                <a:solidFill>
                  <a:prstClr val="ltGray"/>
                </a:solidFill>
              </a:ln>
            </p:spPr>
          </p:pic>
        </mc:Fallback>
      </mc:AlternateContent>
      <p:sp>
        <p:nvSpPr>
          <p:cNvPr id="6" name="ZoneTexte 5">
            <a:extLst>
              <a:ext uri="{FF2B5EF4-FFF2-40B4-BE49-F238E27FC236}">
                <a16:creationId xmlns:a16="http://schemas.microsoft.com/office/drawing/2014/main" id="{DFAE2ABD-9E80-0821-905F-72B25C20B796}"/>
              </a:ext>
            </a:extLst>
          </p:cNvPr>
          <p:cNvSpPr txBox="1"/>
          <p:nvPr>
            <p:custDataLst>
              <p:tags r:id="rId1"/>
            </p:custDataLst>
          </p:nvPr>
        </p:nvSpPr>
        <p:spPr>
          <a:xfrm>
            <a:off x="1562840" y="470516"/>
            <a:ext cx="8673483" cy="1200329"/>
          </a:xfrm>
          <a:prstGeom prst="rect">
            <a:avLst/>
          </a:prstGeom>
          <a:noFill/>
        </p:spPr>
        <p:txBody>
          <a:bodyPr wrap="square" rtlCol="0">
            <a:spAutoFit/>
          </a:bodyPr>
          <a:lstStyle/>
          <a:p>
            <a:pPr algn="ctr"/>
            <a:r>
              <a:rPr lang="fr-CA" sz="3600" dirty="0">
                <a:solidFill>
                  <a:schemeClr val="accent1"/>
                </a:solidFill>
              </a:rPr>
              <a:t>La Révolution française</a:t>
            </a:r>
          </a:p>
          <a:p>
            <a:pPr algn="ctr"/>
            <a:r>
              <a:rPr lang="fr-CA" sz="3600" dirty="0">
                <a:solidFill>
                  <a:schemeClr val="accent1"/>
                </a:solidFill>
              </a:rPr>
              <a:t>Moteur de grands changements!</a:t>
            </a:r>
            <a:endParaRPr lang="en-CA" sz="3600" dirty="0">
              <a:solidFill>
                <a:schemeClr val="accent1"/>
              </a:solidFill>
            </a:endParaRPr>
          </a:p>
        </p:txBody>
      </p:sp>
      <p:sp>
        <p:nvSpPr>
          <p:cNvPr id="7" name="ZoneTexte 6">
            <a:extLst>
              <a:ext uri="{FF2B5EF4-FFF2-40B4-BE49-F238E27FC236}">
                <a16:creationId xmlns:a16="http://schemas.microsoft.com/office/drawing/2014/main" id="{E39A15E5-F233-69D6-E0C0-76793C214076}"/>
              </a:ext>
            </a:extLst>
          </p:cNvPr>
          <p:cNvSpPr txBox="1"/>
          <p:nvPr>
            <p:custDataLst>
              <p:tags r:id="rId2"/>
            </p:custDataLst>
          </p:nvPr>
        </p:nvSpPr>
        <p:spPr>
          <a:xfrm>
            <a:off x="2568240" y="2308860"/>
            <a:ext cx="8673483" cy="4678204"/>
          </a:xfrm>
          <a:prstGeom prst="rect">
            <a:avLst/>
          </a:prstGeom>
          <a:noFill/>
        </p:spPr>
        <p:txBody>
          <a:bodyPr wrap="square" rtlCol="0">
            <a:spAutoFit/>
          </a:bodyPr>
          <a:lstStyle/>
          <a:p>
            <a:r>
              <a:rPr lang="fr-CA" sz="2800" b="1" dirty="0"/>
              <a:t>1. Création d’un État moderne : La séparation des pouvoirs </a:t>
            </a:r>
          </a:p>
          <a:p>
            <a:endParaRPr lang="fr-CA" sz="2800" dirty="0"/>
          </a:p>
          <a:p>
            <a:r>
              <a:rPr lang="fr-CA" sz="2800" b="1" dirty="0"/>
              <a:t>2. Égalité devant la loi : </a:t>
            </a:r>
          </a:p>
          <a:p>
            <a:pPr marL="1371600" lvl="2" indent="-457200">
              <a:buFont typeface="Arial" panose="020B0604020202020204" pitchFamily="34" charset="0"/>
              <a:buChar char="•"/>
            </a:pPr>
            <a:r>
              <a:rPr lang="fr-CA" sz="2800" dirty="0"/>
              <a:t>Abolition de l’aristocratie</a:t>
            </a:r>
          </a:p>
          <a:p>
            <a:pPr marL="1371600" lvl="2" indent="-457200">
              <a:buFont typeface="Arial" panose="020B0604020202020204" pitchFamily="34" charset="0"/>
              <a:buChar char="•"/>
            </a:pPr>
            <a:r>
              <a:rPr lang="fr-CA" sz="2800" dirty="0"/>
              <a:t>Déclaration universelle des droits de l’homme</a:t>
            </a:r>
          </a:p>
          <a:p>
            <a:pPr lvl="2"/>
            <a:endParaRPr lang="fr-CA" sz="2800" dirty="0"/>
          </a:p>
          <a:p>
            <a:r>
              <a:rPr lang="fr-CA" sz="2800" b="1" dirty="0"/>
              <a:t>3. Mise en place d’une constitution</a:t>
            </a:r>
          </a:p>
          <a:p>
            <a:endParaRPr lang="fr-CA" sz="2800" dirty="0"/>
          </a:p>
          <a:p>
            <a:endParaRPr lang="en-CA" dirty="0"/>
          </a:p>
        </p:txBody>
      </p:sp>
      <p:pic>
        <p:nvPicPr>
          <p:cNvPr id="11" name="Image 5">
            <a:extLst>
              <a:ext uri="{FF2B5EF4-FFF2-40B4-BE49-F238E27FC236}">
                <a16:creationId xmlns:a16="http://schemas.microsoft.com/office/drawing/2014/main" id="{5D4DDDE4-D013-AE8F-18BA-29EAF85581E0}"/>
              </a:ext>
            </a:extLst>
          </p:cNvPr>
          <p:cNvPicPr>
            <a:picLocks noChangeAspect="1"/>
          </p:cNvPicPr>
          <p:nvPr>
            <p:custDataLst>
              <p:tags r:id="rId3"/>
            </p:custDataLst>
          </p:nvPr>
        </p:nvPicPr>
        <p:blipFill>
          <a:blip r:embed="rId8"/>
          <a:stretch>
            <a:fillRect/>
          </a:stretch>
        </p:blipFill>
        <p:spPr>
          <a:xfrm>
            <a:off x="443945" y="2308860"/>
            <a:ext cx="1584117" cy="563381"/>
          </a:xfrm>
          <a:prstGeom prst="rect">
            <a:avLst/>
          </a:prstGeom>
        </p:spPr>
      </p:pic>
      <p:pic>
        <p:nvPicPr>
          <p:cNvPr id="12" name="Graphique 11" descr="Balance de la justice">
            <a:extLst>
              <a:ext uri="{FF2B5EF4-FFF2-40B4-BE49-F238E27FC236}">
                <a16:creationId xmlns:a16="http://schemas.microsoft.com/office/drawing/2014/main" id="{1A7BD558-BE77-D22D-4290-49C5620A008B}"/>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77" y="3753166"/>
            <a:ext cx="571455" cy="571455"/>
          </a:xfrm>
          <a:prstGeom prst="rect">
            <a:avLst/>
          </a:prstGeom>
        </p:spPr>
      </p:pic>
      <p:pic>
        <p:nvPicPr>
          <p:cNvPr id="13" name="Image 6">
            <a:extLst>
              <a:ext uri="{FF2B5EF4-FFF2-40B4-BE49-F238E27FC236}">
                <a16:creationId xmlns:a16="http://schemas.microsoft.com/office/drawing/2014/main" id="{08643575-3A6B-36BF-3BB7-DEF7EF79E0FB}"/>
              </a:ext>
            </a:extLst>
          </p:cNvPr>
          <p:cNvPicPr>
            <a:picLocks noChangeAspect="1"/>
          </p:cNvPicPr>
          <p:nvPr>
            <p:custDataLst>
              <p:tags r:id="rId5"/>
            </p:custDataLst>
          </p:nvPr>
        </p:nvPicPr>
        <p:blipFill>
          <a:blip r:embed="rId11"/>
          <a:stretch>
            <a:fillRect/>
          </a:stretch>
        </p:blipFill>
        <p:spPr>
          <a:xfrm>
            <a:off x="588303" y="5761113"/>
            <a:ext cx="1295400" cy="466725"/>
          </a:xfrm>
          <a:prstGeom prst="rect">
            <a:avLst/>
          </a:prstGeom>
        </p:spPr>
      </p:pic>
    </p:spTree>
    <p:extLst>
      <p:ext uri="{BB962C8B-B14F-4D97-AF65-F5344CB8AC3E}">
        <p14:creationId xmlns:p14="http://schemas.microsoft.com/office/powerpoint/2010/main" val="32350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1A46085-F022-9E5A-EC5C-C20A8EE766C4}"/>
              </a:ext>
            </a:extLst>
          </p:cNvPr>
          <p:cNvSpPr>
            <a:spLocks noGrp="1"/>
          </p:cNvSpPr>
          <p:nvPr>
            <p:ph type="title"/>
          </p:nvPr>
        </p:nvSpPr>
        <p:spPr/>
        <p:txBody>
          <a:bodyPr/>
          <a:lstStyle/>
          <a:p>
            <a:r>
              <a:rPr lang="fr-CA" sz="4000" dirty="0">
                <a:solidFill>
                  <a:schemeClr val="accent1"/>
                </a:solidFill>
              </a:rPr>
              <a:t>1. Création d’un État moderne</a:t>
            </a:r>
            <a:br>
              <a:rPr lang="fr-CA" sz="4000" dirty="0">
                <a:solidFill>
                  <a:srgbClr val="333F48"/>
                </a:solidFill>
                <a:latin typeface="Arial" panose="020B0604020202020204" pitchFamily="34" charset="0"/>
                <a:cs typeface="Arial" panose="020B0604020202020204" pitchFamily="34" charset="0"/>
              </a:rPr>
            </a:br>
            <a:r>
              <a:rPr lang="fr-CA" sz="4000" dirty="0">
                <a:solidFill>
                  <a:schemeClr val="tx1"/>
                </a:solidFill>
                <a:latin typeface="Arial" panose="020B0604020202020204" pitchFamily="34" charset="0"/>
                <a:cs typeface="Arial" panose="020B0604020202020204" pitchFamily="34" charset="0"/>
              </a:rPr>
              <a:t>La séparation</a:t>
            </a:r>
            <a:r>
              <a:rPr lang="fr-CA" sz="4000" b="1" dirty="0">
                <a:solidFill>
                  <a:schemeClr val="tx1"/>
                </a:solidFill>
                <a:latin typeface="Arial" panose="020B0604020202020204" pitchFamily="34" charset="0"/>
                <a:cs typeface="Arial" panose="020B0604020202020204" pitchFamily="34" charset="0"/>
              </a:rPr>
              <a:t> </a:t>
            </a:r>
            <a:r>
              <a:rPr lang="fr-CA" sz="4000" dirty="0">
                <a:solidFill>
                  <a:schemeClr val="tx1"/>
                </a:solidFill>
                <a:latin typeface="Arial" panose="020B0604020202020204" pitchFamily="34" charset="0"/>
                <a:cs typeface="Arial" panose="020B0604020202020204" pitchFamily="34" charset="0"/>
              </a:rPr>
              <a:t>des pouvoirs</a:t>
            </a:r>
            <a:br>
              <a:rPr lang="fr-CA" sz="4000" dirty="0">
                <a:solidFill>
                  <a:srgbClr val="F6891F"/>
                </a:solidFill>
                <a:latin typeface="Arial" panose="020B0604020202020204" pitchFamily="34" charset="0"/>
                <a:cs typeface="Arial" panose="020B0604020202020204" pitchFamily="34" charset="0"/>
              </a:rPr>
            </a:br>
            <a:endParaRPr lang="fr-CA" dirty="0"/>
          </a:p>
        </p:txBody>
      </p:sp>
      <p:sp>
        <p:nvSpPr>
          <p:cNvPr id="4" name="ZoneTexte 3">
            <a:extLst>
              <a:ext uri="{FF2B5EF4-FFF2-40B4-BE49-F238E27FC236}">
                <a16:creationId xmlns:a16="http://schemas.microsoft.com/office/drawing/2014/main" id="{17BC8E93-E573-E9E7-D8EF-5F72C5394874}"/>
              </a:ext>
            </a:extLst>
          </p:cNvPr>
          <p:cNvSpPr txBox="1"/>
          <p:nvPr>
            <p:custDataLst>
              <p:tags r:id="rId1"/>
            </p:custDataLst>
          </p:nvPr>
        </p:nvSpPr>
        <p:spPr>
          <a:xfrm>
            <a:off x="3238237" y="2338552"/>
            <a:ext cx="5056173" cy="5616922"/>
          </a:xfrm>
          <a:prstGeom prst="rect">
            <a:avLst/>
          </a:prstGeom>
          <a:noFill/>
        </p:spPr>
        <p:txBody>
          <a:bodyPr wrap="square" rtlCol="0">
            <a:spAutoFit/>
          </a:bodyPr>
          <a:lstStyle/>
          <a:p>
            <a:pPr>
              <a:spcBef>
                <a:spcPts val="600"/>
              </a:spcBef>
              <a:spcAft>
                <a:spcPts val="1800"/>
              </a:spcAft>
            </a:pPr>
            <a:endParaRPr lang="fr-CA" sz="2800" dirty="0">
              <a:solidFill>
                <a:srgbClr val="36424B"/>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Le pouvoir </a:t>
            </a:r>
            <a:r>
              <a:rPr lang="fr-CA" sz="2800" b="1" dirty="0">
                <a:solidFill>
                  <a:srgbClr val="F6891F"/>
                </a:solidFill>
                <a:latin typeface="Arial" panose="020B0604020202020204" pitchFamily="34" charset="0"/>
                <a:cs typeface="Arial" panose="020B0604020202020204" pitchFamily="34" charset="0"/>
              </a:rPr>
              <a:t>législatif</a:t>
            </a:r>
            <a:endParaRPr lang="fr-CA" sz="2400" i="1" dirty="0">
              <a:solidFill>
                <a:srgbClr val="F6891F"/>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Le pouvoir </a:t>
            </a:r>
            <a:r>
              <a:rPr lang="fr-CA" sz="2800" b="1" dirty="0">
                <a:solidFill>
                  <a:srgbClr val="F6891F"/>
                </a:solidFill>
                <a:latin typeface="Arial" panose="020B0604020202020204" pitchFamily="34" charset="0"/>
                <a:cs typeface="Arial" panose="020B0604020202020204" pitchFamily="34" charset="0"/>
              </a:rPr>
              <a:t>exécutif</a:t>
            </a:r>
            <a:endParaRPr lang="fr-CA" sz="2800" dirty="0">
              <a:solidFill>
                <a:srgbClr val="F6891F"/>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Le pouvoir </a:t>
            </a:r>
            <a:r>
              <a:rPr lang="fr-CA" sz="2800" b="1" dirty="0">
                <a:solidFill>
                  <a:srgbClr val="F6891F"/>
                </a:solidFill>
                <a:latin typeface="Arial" panose="020B0604020202020204" pitchFamily="34" charset="0"/>
                <a:cs typeface="Arial" panose="020B0604020202020204" pitchFamily="34" charset="0"/>
              </a:rPr>
              <a:t>judiciaire</a:t>
            </a:r>
            <a:r>
              <a:rPr lang="fr-CA" sz="2800" b="1" dirty="0">
                <a:solidFill>
                  <a:srgbClr val="E46C00"/>
                </a:solidFill>
                <a:latin typeface="Arial" panose="020B0604020202020204" pitchFamily="34" charset="0"/>
                <a:cs typeface="Arial" panose="020B0604020202020204" pitchFamily="34" charset="0"/>
              </a:rPr>
              <a:t> </a:t>
            </a:r>
          </a:p>
          <a:p>
            <a:pPr lvl="1">
              <a:spcAft>
                <a:spcPts val="4200"/>
              </a:spcAft>
              <a:buClr>
                <a:srgbClr val="E46C00"/>
              </a:buClr>
            </a:pPr>
            <a:br>
              <a:rPr lang="fr-CA" sz="2800" b="1" dirty="0">
                <a:solidFill>
                  <a:srgbClr val="36424B"/>
                </a:solidFill>
                <a:latin typeface="Arial" panose="020B0604020202020204" pitchFamily="34" charset="0"/>
                <a:cs typeface="Arial" panose="020B0604020202020204" pitchFamily="34" charset="0"/>
              </a:rPr>
            </a:br>
            <a:endParaRPr lang="fr-CA" sz="2800" i="1" dirty="0">
              <a:solidFill>
                <a:srgbClr val="36424B"/>
              </a:solidFill>
              <a:latin typeface="Arial" panose="020B0604020202020204" pitchFamily="34" charset="0"/>
              <a:cs typeface="Arial" panose="020B0604020202020204" pitchFamily="34" charset="0"/>
            </a:endParaRPr>
          </a:p>
          <a:p>
            <a:pPr marL="514350" indent="-514350">
              <a:buFont typeface="+mj-lt"/>
              <a:buAutoNum type="arabicPeriod"/>
            </a:pPr>
            <a:endParaRPr lang="fr-CA" sz="2400" i="1" dirty="0">
              <a:solidFill>
                <a:srgbClr val="36424B"/>
              </a:solidFill>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457A57BF-53C6-8345-83A7-36FAECA883E9}"/>
              </a:ext>
            </a:extLst>
          </p:cNvPr>
          <p:cNvGrpSpPr/>
          <p:nvPr>
            <p:custDataLst>
              <p:tags r:id="rId2"/>
            </p:custDataLst>
          </p:nvPr>
        </p:nvGrpSpPr>
        <p:grpSpPr>
          <a:xfrm rot="3112587">
            <a:off x="8120434" y="2539224"/>
            <a:ext cx="192578" cy="1009086"/>
            <a:chOff x="755576" y="1628800"/>
            <a:chExt cx="720080" cy="4680520"/>
          </a:xfrm>
        </p:grpSpPr>
        <p:sp>
          <p:nvSpPr>
            <p:cNvPr id="6" name="Trapèze 5">
              <a:extLst>
                <a:ext uri="{FF2B5EF4-FFF2-40B4-BE49-F238E27FC236}">
                  <a16:creationId xmlns:a16="http://schemas.microsoft.com/office/drawing/2014/main" id="{588AD28A-0423-F207-025F-4337CE9C930B}"/>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622A81A3-38C6-F610-C9C8-DD6DA7095540}"/>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3F475914-9010-AE12-603D-AB35FAD826E5}"/>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8EC934EA-EAB4-7333-5345-B17AC5A847BE}"/>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riangle isocèle 9">
              <a:extLst>
                <a:ext uri="{FF2B5EF4-FFF2-40B4-BE49-F238E27FC236}">
                  <a16:creationId xmlns:a16="http://schemas.microsoft.com/office/drawing/2014/main" id="{0FF1C92E-1BEE-1C58-B881-DBEF305DBACE}"/>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riangle isocèle 10">
              <a:extLst>
                <a:ext uri="{FF2B5EF4-FFF2-40B4-BE49-F238E27FC236}">
                  <a16:creationId xmlns:a16="http://schemas.microsoft.com/office/drawing/2014/main" id="{A9619419-51B2-4B90-4042-BE971C50C51C}"/>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57F4EAB4-B146-AE9F-A280-722C46481DF6}"/>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3" name="Groupe 12">
            <a:extLst>
              <a:ext uri="{FF2B5EF4-FFF2-40B4-BE49-F238E27FC236}">
                <a16:creationId xmlns:a16="http://schemas.microsoft.com/office/drawing/2014/main" id="{98380FA9-BF81-2FF5-21F8-4CCE1F04B180}"/>
              </a:ext>
            </a:extLst>
          </p:cNvPr>
          <p:cNvGrpSpPr/>
          <p:nvPr>
            <p:custDataLst>
              <p:tags r:id="rId3"/>
            </p:custDataLst>
          </p:nvPr>
        </p:nvGrpSpPr>
        <p:grpSpPr>
          <a:xfrm>
            <a:off x="7712321" y="3803201"/>
            <a:ext cx="943281" cy="720080"/>
            <a:chOff x="1567029" y="2099712"/>
            <a:chExt cx="5704142" cy="3950278"/>
          </a:xfrm>
        </p:grpSpPr>
        <p:sp>
          <p:nvSpPr>
            <p:cNvPr id="14" name="Forme libre 11">
              <a:extLst>
                <a:ext uri="{FF2B5EF4-FFF2-40B4-BE49-F238E27FC236}">
                  <a16:creationId xmlns:a16="http://schemas.microsoft.com/office/drawing/2014/main" id="{4085F12A-1295-9658-D7DF-4E1C1C8C7163}"/>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Arc 14">
              <a:extLst>
                <a:ext uri="{FF2B5EF4-FFF2-40B4-BE49-F238E27FC236}">
                  <a16:creationId xmlns:a16="http://schemas.microsoft.com/office/drawing/2014/main" id="{F19EE054-CF22-6AB0-0ABF-697BF48E01BA}"/>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6" name="Arc 15">
              <a:extLst>
                <a:ext uri="{FF2B5EF4-FFF2-40B4-BE49-F238E27FC236}">
                  <a16:creationId xmlns:a16="http://schemas.microsoft.com/office/drawing/2014/main" id="{6B1F4913-271B-4B28-D3BC-980A8A09312A}"/>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17" name="Connecteur droit 16">
              <a:extLst>
                <a:ext uri="{FF2B5EF4-FFF2-40B4-BE49-F238E27FC236}">
                  <a16:creationId xmlns:a16="http://schemas.microsoft.com/office/drawing/2014/main" id="{B6DD6299-95F9-0E28-35F5-980BF38E9738}"/>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E33107D9-06B4-5454-3794-CC1A37E381FA}"/>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D6AED2EC-35DC-91CE-DC71-01803387B4B7}"/>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llipse 19">
              <a:extLst>
                <a:ext uri="{FF2B5EF4-FFF2-40B4-BE49-F238E27FC236}">
                  <a16:creationId xmlns:a16="http://schemas.microsoft.com/office/drawing/2014/main" id="{0F18FB67-EB94-25D5-5491-D8FAEE5B2F9F}"/>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à coins arrondis 18">
              <a:extLst>
                <a:ext uri="{FF2B5EF4-FFF2-40B4-BE49-F238E27FC236}">
                  <a16:creationId xmlns:a16="http://schemas.microsoft.com/office/drawing/2014/main" id="{1667E4BE-C397-DE3E-3CB6-ED0C2F1FC81C}"/>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Ellipse 21">
              <a:extLst>
                <a:ext uri="{FF2B5EF4-FFF2-40B4-BE49-F238E27FC236}">
                  <a16:creationId xmlns:a16="http://schemas.microsoft.com/office/drawing/2014/main" id="{89E5036B-5D7A-DB0D-678D-441D3EB1E964}"/>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3" name="Groupe 22">
            <a:extLst>
              <a:ext uri="{FF2B5EF4-FFF2-40B4-BE49-F238E27FC236}">
                <a16:creationId xmlns:a16="http://schemas.microsoft.com/office/drawing/2014/main" id="{03296C22-2526-B708-9616-D6B4FC9386AA}"/>
              </a:ext>
            </a:extLst>
          </p:cNvPr>
          <p:cNvGrpSpPr/>
          <p:nvPr>
            <p:custDataLst>
              <p:tags r:id="rId4"/>
            </p:custDataLst>
          </p:nvPr>
        </p:nvGrpSpPr>
        <p:grpSpPr>
          <a:xfrm>
            <a:off x="7844736" y="4645681"/>
            <a:ext cx="756556" cy="879072"/>
            <a:chOff x="2050776" y="1628798"/>
            <a:chExt cx="5329536" cy="4536504"/>
          </a:xfrm>
        </p:grpSpPr>
        <p:sp>
          <p:nvSpPr>
            <p:cNvPr id="24" name="Forme libre 22">
              <a:extLst>
                <a:ext uri="{FF2B5EF4-FFF2-40B4-BE49-F238E27FC236}">
                  <a16:creationId xmlns:a16="http://schemas.microsoft.com/office/drawing/2014/main" id="{21982D29-5DC9-AAC7-A198-7C565B8B7BDC}"/>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5" name="Groupe 24">
              <a:extLst>
                <a:ext uri="{FF2B5EF4-FFF2-40B4-BE49-F238E27FC236}">
                  <a16:creationId xmlns:a16="http://schemas.microsoft.com/office/drawing/2014/main" id="{A75C4CE1-5FED-6A78-AE65-ECF0820D2C67}"/>
                </a:ext>
              </a:extLst>
            </p:cNvPr>
            <p:cNvGrpSpPr/>
            <p:nvPr/>
          </p:nvGrpSpPr>
          <p:grpSpPr>
            <a:xfrm>
              <a:off x="2050776" y="1671298"/>
              <a:ext cx="5329536" cy="2693806"/>
              <a:chOff x="2050776" y="1671298"/>
              <a:chExt cx="5329536" cy="2693806"/>
            </a:xfrm>
          </p:grpSpPr>
          <p:sp>
            <p:nvSpPr>
              <p:cNvPr id="26" name="Organigramme : Extraire 25">
                <a:extLst>
                  <a:ext uri="{FF2B5EF4-FFF2-40B4-BE49-F238E27FC236}">
                    <a16:creationId xmlns:a16="http://schemas.microsoft.com/office/drawing/2014/main" id="{97581BB2-4B94-B431-781B-AF1F1BB4AD43}"/>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Organigramme : Extraire 26">
                <a:extLst>
                  <a:ext uri="{FF2B5EF4-FFF2-40B4-BE49-F238E27FC236}">
                    <a16:creationId xmlns:a16="http://schemas.microsoft.com/office/drawing/2014/main" id="{AF6741A3-A9D7-6452-C572-9CCCFFFC4FFB}"/>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Forme libre 26">
                <a:extLst>
                  <a:ext uri="{FF2B5EF4-FFF2-40B4-BE49-F238E27FC236}">
                    <a16:creationId xmlns:a16="http://schemas.microsoft.com/office/drawing/2014/main" id="{4EFCFB9A-9D30-7142-2996-1FADFFE8AD57}"/>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Ellipse 28">
                <a:extLst>
                  <a:ext uri="{FF2B5EF4-FFF2-40B4-BE49-F238E27FC236}">
                    <a16:creationId xmlns:a16="http://schemas.microsoft.com/office/drawing/2014/main" id="{1F4C27D8-FAF8-E6D8-32DE-D777DE08ADA5}"/>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Ellipse 29">
                <a:extLst>
                  <a:ext uri="{FF2B5EF4-FFF2-40B4-BE49-F238E27FC236}">
                    <a16:creationId xmlns:a16="http://schemas.microsoft.com/office/drawing/2014/main" id="{7475FDFD-FB03-FCC5-6C97-A89081BAC582}"/>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Forme libre 29">
                <a:extLst>
                  <a:ext uri="{FF2B5EF4-FFF2-40B4-BE49-F238E27FC236}">
                    <a16:creationId xmlns:a16="http://schemas.microsoft.com/office/drawing/2014/main" id="{E817087A-41AB-E676-7CEF-44946A8F6A63}"/>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spTree>
    <p:extLst>
      <p:ext uri="{BB962C8B-B14F-4D97-AF65-F5344CB8AC3E}">
        <p14:creationId xmlns:p14="http://schemas.microsoft.com/office/powerpoint/2010/main" val="427453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left)">
                                      <p:cBhvr>
                                        <p:cTn id="10" dur="500"/>
                                        <p:tgtEl>
                                          <p:spTgt spid="4">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wipe(left)">
                                      <p:cBhvr>
                                        <p:cTn id="13" dur="500"/>
                                        <p:tgtEl>
                                          <p:spTgt spid="4">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wipe(left)">
                                      <p:cBhvr>
                                        <p:cTn id="16" dur="100"/>
                                        <p:tgtEl>
                                          <p:spTgt spid="4">
                                            <p:txEl>
                                              <p:pRg st="4" end="4"/>
                                            </p:txEl>
                                          </p:spTgt>
                                        </p:tgtEl>
                                      </p:cBhvr>
                                    </p:animEffect>
                                  </p:childTnLst>
                                </p:cTn>
                              </p:par>
                            </p:childTnLst>
                          </p:cTn>
                        </p:par>
                        <p:par>
                          <p:cTn id="17" fill="hold">
                            <p:stCondLst>
                              <p:cond delay="50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80">
                                          <p:stCondLst>
                                            <p:cond delay="0"/>
                                          </p:stCondLst>
                                        </p:cTn>
                                        <p:tgtEl>
                                          <p:spTgt spid="5"/>
                                        </p:tgtEl>
                                      </p:cBhvr>
                                    </p:animEffect>
                                    <p:anim calcmode="lin" valueType="num">
                                      <p:cBhvr>
                                        <p:cTn id="2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6" dur="26">
                                          <p:stCondLst>
                                            <p:cond delay="650"/>
                                          </p:stCondLst>
                                        </p:cTn>
                                        <p:tgtEl>
                                          <p:spTgt spid="5"/>
                                        </p:tgtEl>
                                      </p:cBhvr>
                                      <p:to x="100000" y="60000"/>
                                    </p:animScale>
                                    <p:animScale>
                                      <p:cBhvr>
                                        <p:cTn id="27" dur="166" decel="50000">
                                          <p:stCondLst>
                                            <p:cond delay="676"/>
                                          </p:stCondLst>
                                        </p:cTn>
                                        <p:tgtEl>
                                          <p:spTgt spid="5"/>
                                        </p:tgtEl>
                                      </p:cBhvr>
                                      <p:to x="100000" y="100000"/>
                                    </p:animScale>
                                    <p:animScale>
                                      <p:cBhvr>
                                        <p:cTn id="28" dur="26">
                                          <p:stCondLst>
                                            <p:cond delay="1312"/>
                                          </p:stCondLst>
                                        </p:cTn>
                                        <p:tgtEl>
                                          <p:spTgt spid="5"/>
                                        </p:tgtEl>
                                      </p:cBhvr>
                                      <p:to x="100000" y="80000"/>
                                    </p:animScale>
                                    <p:animScale>
                                      <p:cBhvr>
                                        <p:cTn id="29" dur="166" decel="50000">
                                          <p:stCondLst>
                                            <p:cond delay="1338"/>
                                          </p:stCondLst>
                                        </p:cTn>
                                        <p:tgtEl>
                                          <p:spTgt spid="5"/>
                                        </p:tgtEl>
                                      </p:cBhvr>
                                      <p:to x="100000" y="100000"/>
                                    </p:animScale>
                                    <p:animScale>
                                      <p:cBhvr>
                                        <p:cTn id="30" dur="26">
                                          <p:stCondLst>
                                            <p:cond delay="1642"/>
                                          </p:stCondLst>
                                        </p:cTn>
                                        <p:tgtEl>
                                          <p:spTgt spid="5"/>
                                        </p:tgtEl>
                                      </p:cBhvr>
                                      <p:to x="100000" y="90000"/>
                                    </p:animScale>
                                    <p:animScale>
                                      <p:cBhvr>
                                        <p:cTn id="31" dur="166" decel="50000">
                                          <p:stCondLst>
                                            <p:cond delay="1668"/>
                                          </p:stCondLst>
                                        </p:cTn>
                                        <p:tgtEl>
                                          <p:spTgt spid="5"/>
                                        </p:tgtEl>
                                      </p:cBhvr>
                                      <p:to x="100000" y="100000"/>
                                    </p:animScale>
                                    <p:animScale>
                                      <p:cBhvr>
                                        <p:cTn id="32" dur="26">
                                          <p:stCondLst>
                                            <p:cond delay="1808"/>
                                          </p:stCondLst>
                                        </p:cTn>
                                        <p:tgtEl>
                                          <p:spTgt spid="5"/>
                                        </p:tgtEl>
                                      </p:cBhvr>
                                      <p:to x="100000" y="95000"/>
                                    </p:animScale>
                                    <p:animScale>
                                      <p:cBhvr>
                                        <p:cTn id="33" dur="166" decel="50000">
                                          <p:stCondLst>
                                            <p:cond delay="1834"/>
                                          </p:stCondLst>
                                        </p:cTn>
                                        <p:tgtEl>
                                          <p:spTgt spid="5"/>
                                        </p:tgtEl>
                                      </p:cBhvr>
                                      <p:to x="100000" y="100000"/>
                                    </p:animScale>
                                  </p:childTnLst>
                                </p:cTn>
                              </p:par>
                            </p:childTnLst>
                          </p:cTn>
                        </p:par>
                        <p:par>
                          <p:cTn id="34" fill="hold">
                            <p:stCondLst>
                              <p:cond delay="2500"/>
                            </p:stCondLst>
                            <p:childTnLst>
                              <p:par>
                                <p:cTn id="35" presetID="26"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80">
                                          <p:stCondLst>
                                            <p:cond delay="0"/>
                                          </p:stCondLst>
                                        </p:cTn>
                                        <p:tgtEl>
                                          <p:spTgt spid="13"/>
                                        </p:tgtEl>
                                      </p:cBhvr>
                                    </p:animEffect>
                                    <p:anim calcmode="lin" valueType="num">
                                      <p:cBhvr>
                                        <p:cTn id="3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3" dur="26">
                                          <p:stCondLst>
                                            <p:cond delay="650"/>
                                          </p:stCondLst>
                                        </p:cTn>
                                        <p:tgtEl>
                                          <p:spTgt spid="13"/>
                                        </p:tgtEl>
                                      </p:cBhvr>
                                      <p:to x="100000" y="60000"/>
                                    </p:animScale>
                                    <p:animScale>
                                      <p:cBhvr>
                                        <p:cTn id="44" dur="166" decel="50000">
                                          <p:stCondLst>
                                            <p:cond delay="676"/>
                                          </p:stCondLst>
                                        </p:cTn>
                                        <p:tgtEl>
                                          <p:spTgt spid="13"/>
                                        </p:tgtEl>
                                      </p:cBhvr>
                                      <p:to x="100000" y="100000"/>
                                    </p:animScale>
                                    <p:animScale>
                                      <p:cBhvr>
                                        <p:cTn id="45" dur="26">
                                          <p:stCondLst>
                                            <p:cond delay="1312"/>
                                          </p:stCondLst>
                                        </p:cTn>
                                        <p:tgtEl>
                                          <p:spTgt spid="13"/>
                                        </p:tgtEl>
                                      </p:cBhvr>
                                      <p:to x="100000" y="80000"/>
                                    </p:animScale>
                                    <p:animScale>
                                      <p:cBhvr>
                                        <p:cTn id="46" dur="166" decel="50000">
                                          <p:stCondLst>
                                            <p:cond delay="1338"/>
                                          </p:stCondLst>
                                        </p:cTn>
                                        <p:tgtEl>
                                          <p:spTgt spid="13"/>
                                        </p:tgtEl>
                                      </p:cBhvr>
                                      <p:to x="100000" y="100000"/>
                                    </p:animScale>
                                    <p:animScale>
                                      <p:cBhvr>
                                        <p:cTn id="47" dur="26">
                                          <p:stCondLst>
                                            <p:cond delay="1642"/>
                                          </p:stCondLst>
                                        </p:cTn>
                                        <p:tgtEl>
                                          <p:spTgt spid="13"/>
                                        </p:tgtEl>
                                      </p:cBhvr>
                                      <p:to x="100000" y="90000"/>
                                    </p:animScale>
                                    <p:animScale>
                                      <p:cBhvr>
                                        <p:cTn id="48" dur="166" decel="50000">
                                          <p:stCondLst>
                                            <p:cond delay="1668"/>
                                          </p:stCondLst>
                                        </p:cTn>
                                        <p:tgtEl>
                                          <p:spTgt spid="13"/>
                                        </p:tgtEl>
                                      </p:cBhvr>
                                      <p:to x="100000" y="100000"/>
                                    </p:animScale>
                                    <p:animScale>
                                      <p:cBhvr>
                                        <p:cTn id="49" dur="26">
                                          <p:stCondLst>
                                            <p:cond delay="1808"/>
                                          </p:stCondLst>
                                        </p:cTn>
                                        <p:tgtEl>
                                          <p:spTgt spid="13"/>
                                        </p:tgtEl>
                                      </p:cBhvr>
                                      <p:to x="100000" y="95000"/>
                                    </p:animScale>
                                    <p:animScale>
                                      <p:cBhvr>
                                        <p:cTn id="50" dur="166" decel="50000">
                                          <p:stCondLst>
                                            <p:cond delay="1834"/>
                                          </p:stCondLst>
                                        </p:cTn>
                                        <p:tgtEl>
                                          <p:spTgt spid="13"/>
                                        </p:tgtEl>
                                      </p:cBhvr>
                                      <p:to x="100000" y="100000"/>
                                    </p:animScale>
                                  </p:childTnLst>
                                </p:cTn>
                              </p:par>
                            </p:childTnLst>
                          </p:cTn>
                        </p:par>
                        <p:par>
                          <p:cTn id="51" fill="hold">
                            <p:stCondLst>
                              <p:cond delay="4500"/>
                            </p:stCondLst>
                            <p:childTnLst>
                              <p:par>
                                <p:cTn id="52" presetID="26" presetClass="entr" presetSubtype="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80">
                                          <p:stCondLst>
                                            <p:cond delay="0"/>
                                          </p:stCondLst>
                                        </p:cTn>
                                        <p:tgtEl>
                                          <p:spTgt spid="23"/>
                                        </p:tgtEl>
                                      </p:cBhvr>
                                    </p:animEffect>
                                    <p:anim calcmode="lin" valueType="num">
                                      <p:cBhvr>
                                        <p:cTn id="5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0" dur="26">
                                          <p:stCondLst>
                                            <p:cond delay="650"/>
                                          </p:stCondLst>
                                        </p:cTn>
                                        <p:tgtEl>
                                          <p:spTgt spid="23"/>
                                        </p:tgtEl>
                                      </p:cBhvr>
                                      <p:to x="100000" y="60000"/>
                                    </p:animScale>
                                    <p:animScale>
                                      <p:cBhvr>
                                        <p:cTn id="61" dur="166" decel="50000">
                                          <p:stCondLst>
                                            <p:cond delay="676"/>
                                          </p:stCondLst>
                                        </p:cTn>
                                        <p:tgtEl>
                                          <p:spTgt spid="23"/>
                                        </p:tgtEl>
                                      </p:cBhvr>
                                      <p:to x="100000" y="100000"/>
                                    </p:animScale>
                                    <p:animScale>
                                      <p:cBhvr>
                                        <p:cTn id="62" dur="26">
                                          <p:stCondLst>
                                            <p:cond delay="1312"/>
                                          </p:stCondLst>
                                        </p:cTn>
                                        <p:tgtEl>
                                          <p:spTgt spid="23"/>
                                        </p:tgtEl>
                                      </p:cBhvr>
                                      <p:to x="100000" y="80000"/>
                                    </p:animScale>
                                    <p:animScale>
                                      <p:cBhvr>
                                        <p:cTn id="63" dur="166" decel="50000">
                                          <p:stCondLst>
                                            <p:cond delay="1338"/>
                                          </p:stCondLst>
                                        </p:cTn>
                                        <p:tgtEl>
                                          <p:spTgt spid="23"/>
                                        </p:tgtEl>
                                      </p:cBhvr>
                                      <p:to x="100000" y="100000"/>
                                    </p:animScale>
                                    <p:animScale>
                                      <p:cBhvr>
                                        <p:cTn id="64" dur="26">
                                          <p:stCondLst>
                                            <p:cond delay="1642"/>
                                          </p:stCondLst>
                                        </p:cTn>
                                        <p:tgtEl>
                                          <p:spTgt spid="23"/>
                                        </p:tgtEl>
                                      </p:cBhvr>
                                      <p:to x="100000" y="90000"/>
                                    </p:animScale>
                                    <p:animScale>
                                      <p:cBhvr>
                                        <p:cTn id="65" dur="166" decel="50000">
                                          <p:stCondLst>
                                            <p:cond delay="1668"/>
                                          </p:stCondLst>
                                        </p:cTn>
                                        <p:tgtEl>
                                          <p:spTgt spid="23"/>
                                        </p:tgtEl>
                                      </p:cBhvr>
                                      <p:to x="100000" y="100000"/>
                                    </p:animScale>
                                    <p:animScale>
                                      <p:cBhvr>
                                        <p:cTn id="66" dur="26">
                                          <p:stCondLst>
                                            <p:cond delay="1808"/>
                                          </p:stCondLst>
                                        </p:cTn>
                                        <p:tgtEl>
                                          <p:spTgt spid="23"/>
                                        </p:tgtEl>
                                      </p:cBhvr>
                                      <p:to x="100000" y="95000"/>
                                    </p:animScale>
                                    <p:animScale>
                                      <p:cBhvr>
                                        <p:cTn id="67"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C670A11-F9D5-72BE-91AA-456087D39CB6}"/>
              </a:ext>
            </a:extLst>
          </p:cNvPr>
          <p:cNvSpPr>
            <a:spLocks noGrp="1"/>
          </p:cNvSpPr>
          <p:nvPr>
            <p:ph type="title"/>
          </p:nvPr>
        </p:nvSpPr>
        <p:spPr/>
        <p:txBody>
          <a:bodyPr/>
          <a:lstStyle/>
          <a:p>
            <a:r>
              <a:rPr lang="fr-CA" dirty="0"/>
              <a:t>1. </a:t>
            </a:r>
            <a:r>
              <a:rPr lang="fr-CA" sz="4000" dirty="0">
                <a:solidFill>
                  <a:srgbClr val="36424B"/>
                </a:solidFill>
                <a:latin typeface="Arial" panose="020B0604020202020204" pitchFamily="34" charset="0"/>
                <a:cs typeface="Arial" panose="020B0604020202020204" pitchFamily="34" charset="0"/>
              </a:rPr>
              <a:t>Pouvoir </a:t>
            </a:r>
            <a:r>
              <a:rPr lang="fr-CA" sz="4000" b="1" dirty="0">
                <a:solidFill>
                  <a:srgbClr val="36424B"/>
                </a:solidFill>
                <a:latin typeface="Arial" panose="020B0604020202020204" pitchFamily="34" charset="0"/>
                <a:cs typeface="Arial" panose="020B0604020202020204" pitchFamily="34" charset="0"/>
              </a:rPr>
              <a:t>législatif</a:t>
            </a:r>
            <a:br>
              <a:rPr lang="fr-CA" sz="5400" b="1" i="1" dirty="0">
                <a:solidFill>
                  <a:srgbClr val="36424B"/>
                </a:solidFill>
                <a:latin typeface="Arial" panose="020B0604020202020204" pitchFamily="34" charset="0"/>
                <a:cs typeface="Arial" panose="020B0604020202020204" pitchFamily="34" charset="0"/>
              </a:rPr>
            </a:br>
            <a:endParaRPr lang="fr-CA" dirty="0"/>
          </a:p>
        </p:txBody>
      </p:sp>
      <p:grpSp>
        <p:nvGrpSpPr>
          <p:cNvPr id="4" name="Groupe 3">
            <a:extLst>
              <a:ext uri="{FF2B5EF4-FFF2-40B4-BE49-F238E27FC236}">
                <a16:creationId xmlns:a16="http://schemas.microsoft.com/office/drawing/2014/main" id="{EBE11AD2-8BF8-8038-58FA-05ADB30FCF5F}"/>
              </a:ext>
            </a:extLst>
          </p:cNvPr>
          <p:cNvGrpSpPr/>
          <p:nvPr>
            <p:custDataLst>
              <p:tags r:id="rId1"/>
            </p:custDataLst>
          </p:nvPr>
        </p:nvGrpSpPr>
        <p:grpSpPr>
          <a:xfrm rot="16200000">
            <a:off x="5672676" y="-856600"/>
            <a:ext cx="846649" cy="7861726"/>
            <a:chOff x="755576" y="1628800"/>
            <a:chExt cx="720080" cy="4680520"/>
          </a:xfrm>
        </p:grpSpPr>
        <p:sp>
          <p:nvSpPr>
            <p:cNvPr id="5" name="Trapèze 4">
              <a:extLst>
                <a:ext uri="{FF2B5EF4-FFF2-40B4-BE49-F238E27FC236}">
                  <a16:creationId xmlns:a16="http://schemas.microsoft.com/office/drawing/2014/main" id="{16C86C03-503D-B9BD-A3CB-4F8EB9EFDEBC}"/>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9E03CEB6-A659-06AE-81BC-6D83EDB53A32}"/>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C00CD19B-BD00-B76B-A5D4-7C82EFBDAF9F}"/>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40D16628-91FF-8071-A8DF-14BF1D262B0B}"/>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riangle isocèle 8">
              <a:extLst>
                <a:ext uri="{FF2B5EF4-FFF2-40B4-BE49-F238E27FC236}">
                  <a16:creationId xmlns:a16="http://schemas.microsoft.com/office/drawing/2014/main" id="{CFB45660-C172-BC12-FA7A-945BE8E30E0C}"/>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riangle isocèle 9">
              <a:extLst>
                <a:ext uri="{FF2B5EF4-FFF2-40B4-BE49-F238E27FC236}">
                  <a16:creationId xmlns:a16="http://schemas.microsoft.com/office/drawing/2014/main" id="{AC480C94-F500-2A36-E89F-62B7E9F5D440}"/>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a:extLst>
                <a:ext uri="{FF2B5EF4-FFF2-40B4-BE49-F238E27FC236}">
                  <a16:creationId xmlns:a16="http://schemas.microsoft.com/office/drawing/2014/main" id="{2953A2D8-4C83-2F58-0F30-9A4B82B974B3}"/>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2" name="ZoneTexte 11">
            <a:extLst>
              <a:ext uri="{FF2B5EF4-FFF2-40B4-BE49-F238E27FC236}">
                <a16:creationId xmlns:a16="http://schemas.microsoft.com/office/drawing/2014/main" id="{990C6460-EF31-D9CE-4223-6EC377F48165}"/>
              </a:ext>
            </a:extLst>
          </p:cNvPr>
          <p:cNvSpPr txBox="1"/>
          <p:nvPr>
            <p:custDataLst>
              <p:tags r:id="rId2"/>
            </p:custDataLst>
          </p:nvPr>
        </p:nvSpPr>
        <p:spPr>
          <a:xfrm>
            <a:off x="3775035" y="4402564"/>
            <a:ext cx="4322985" cy="1323439"/>
          </a:xfrm>
          <a:prstGeom prst="rect">
            <a:avLst/>
          </a:prstGeom>
          <a:noFill/>
        </p:spPr>
        <p:txBody>
          <a:bodyPr wrap="square" rtlCol="0">
            <a:spAutoFit/>
          </a:bodyPr>
          <a:lstStyle/>
          <a:p>
            <a:r>
              <a:rPr lang="fr-CA" sz="2800">
                <a:solidFill>
                  <a:srgbClr val="36424B"/>
                </a:solidFill>
                <a:latin typeface="Arial" panose="020B0604020202020204" pitchFamily="34" charset="0"/>
                <a:cs typeface="Arial" panose="020B0604020202020204" pitchFamily="34" charset="0"/>
              </a:rPr>
              <a:t>Il écrit les lois</a:t>
            </a:r>
          </a:p>
          <a:p>
            <a:endParaRPr lang="fr-CA" sz="2400">
              <a:solidFill>
                <a:srgbClr val="36424B"/>
              </a:solidFill>
              <a:latin typeface="Arial" panose="020B0604020202020204" pitchFamily="34" charset="0"/>
              <a:cs typeface="Arial" panose="020B0604020202020204" pitchFamily="34" charset="0"/>
            </a:endParaRPr>
          </a:p>
          <a:p>
            <a:r>
              <a:rPr lang="fr-CA" sz="2800">
                <a:latin typeface="Arial" panose="020B0604020202020204" pitchFamily="34" charset="0"/>
                <a:cs typeface="Arial" panose="020B0604020202020204" pitchFamily="34" charset="0"/>
              </a:rPr>
              <a:t>Il choisit les règles du jeu</a:t>
            </a:r>
          </a:p>
        </p:txBody>
      </p:sp>
      <p:pic>
        <p:nvPicPr>
          <p:cNvPr id="13" name="Graphique 12" descr="Hockey sur glace">
            <a:extLst>
              <a:ext uri="{FF2B5EF4-FFF2-40B4-BE49-F238E27FC236}">
                <a16:creationId xmlns:a16="http://schemas.microsoft.com/office/drawing/2014/main" id="{E5A3746E-AFED-B77A-B4AE-CDB10502093F}"/>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4028" y="5033506"/>
            <a:ext cx="793802" cy="793802"/>
          </a:xfrm>
          <a:prstGeom prst="rect">
            <a:avLst/>
          </a:prstGeom>
        </p:spPr>
      </p:pic>
      <p:pic>
        <p:nvPicPr>
          <p:cNvPr id="14" name="Graphique 13" descr="Livre ouvert">
            <a:extLst>
              <a:ext uri="{FF2B5EF4-FFF2-40B4-BE49-F238E27FC236}">
                <a16:creationId xmlns:a16="http://schemas.microsoft.com/office/drawing/2014/main" id="{4E891720-A71C-6639-22CF-D7D7E015493F}"/>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76205" y="4301398"/>
            <a:ext cx="669448" cy="669448"/>
          </a:xfrm>
          <a:prstGeom prst="rect">
            <a:avLst/>
          </a:prstGeom>
        </p:spPr>
      </p:pic>
    </p:spTree>
    <p:extLst>
      <p:ext uri="{BB962C8B-B14F-4D97-AF65-F5344CB8AC3E}">
        <p14:creationId xmlns:p14="http://schemas.microsoft.com/office/powerpoint/2010/main" val="199465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7"/>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6"/>
</p:tagLst>
</file>

<file path=ppt/tags/tag116.xml><?xml version="1.0" encoding="utf-8"?>
<p:tagLst xmlns:a="http://schemas.openxmlformats.org/drawingml/2006/main" xmlns:r="http://schemas.openxmlformats.org/officeDocument/2006/relationships" xmlns:p="http://schemas.openxmlformats.org/presentationml/2006/main">
  <p:tag name="NUM" val="7"/>
</p:tagLst>
</file>

<file path=ppt/tags/tag117.xml><?xml version="1.0" encoding="utf-8"?>
<p:tagLst xmlns:a="http://schemas.openxmlformats.org/drawingml/2006/main" xmlns:r="http://schemas.openxmlformats.org/officeDocument/2006/relationships" xmlns:p="http://schemas.openxmlformats.org/presentationml/2006/main">
  <p:tag name="NUM" val="8"/>
</p:tagLst>
</file>

<file path=ppt/tags/tag118.xml><?xml version="1.0" encoding="utf-8"?>
<p:tagLst xmlns:a="http://schemas.openxmlformats.org/drawingml/2006/main" xmlns:r="http://schemas.openxmlformats.org/officeDocument/2006/relationships" xmlns:p="http://schemas.openxmlformats.org/presentationml/2006/main">
  <p:tag name="NUM" val="9"/>
</p:tagLst>
</file>

<file path=ppt/tags/tag119.xml><?xml version="1.0" encoding="utf-8"?>
<p:tagLst xmlns:a="http://schemas.openxmlformats.org/drawingml/2006/main" xmlns:r="http://schemas.openxmlformats.org/officeDocument/2006/relationships" xmlns:p="http://schemas.openxmlformats.org/presentationml/2006/main">
  <p:tag name="NUM" val="10"/>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11"/>
</p:tagLst>
</file>

<file path=ppt/tags/tag121.xml><?xml version="1.0" encoding="utf-8"?>
<p:tagLst xmlns:a="http://schemas.openxmlformats.org/drawingml/2006/main" xmlns:r="http://schemas.openxmlformats.org/officeDocument/2006/relationships" xmlns:p="http://schemas.openxmlformats.org/presentationml/2006/main">
  <p:tag name="NUM" val="12"/>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6.xml><?xml version="1.0" encoding="utf-8"?>
<p:tagLst xmlns:a="http://schemas.openxmlformats.org/drawingml/2006/main" xmlns:r="http://schemas.openxmlformats.org/officeDocument/2006/relationships" xmlns:p="http://schemas.openxmlformats.org/presentationml/2006/main">
  <p:tag name="NUM" val="5"/>
</p:tagLst>
</file>

<file path=ppt/tags/tag127.xml><?xml version="1.0" encoding="utf-8"?>
<p:tagLst xmlns:a="http://schemas.openxmlformats.org/drawingml/2006/main" xmlns:r="http://schemas.openxmlformats.org/officeDocument/2006/relationships" xmlns:p="http://schemas.openxmlformats.org/presentationml/2006/main">
  <p:tag name="NUM" val="6"/>
</p:tagLst>
</file>

<file path=ppt/tags/tag128.xml><?xml version="1.0" encoding="utf-8"?>
<p:tagLst xmlns:a="http://schemas.openxmlformats.org/drawingml/2006/main" xmlns:r="http://schemas.openxmlformats.org/officeDocument/2006/relationships" xmlns:p="http://schemas.openxmlformats.org/presentationml/2006/main">
  <p:tag name="NUM" val="7"/>
</p:tagLst>
</file>

<file path=ppt/tags/tag129.xml><?xml version="1.0" encoding="utf-8"?>
<p:tagLst xmlns:a="http://schemas.openxmlformats.org/drawingml/2006/main" xmlns:r="http://schemas.openxmlformats.org/officeDocument/2006/relationships" xmlns:p="http://schemas.openxmlformats.org/presentationml/2006/main">
  <p:tag name="NUM" val="8"/>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30.xml><?xml version="1.0" encoding="utf-8"?>
<p:tagLst xmlns:a="http://schemas.openxmlformats.org/drawingml/2006/main" xmlns:r="http://schemas.openxmlformats.org/officeDocument/2006/relationships" xmlns:p="http://schemas.openxmlformats.org/presentationml/2006/main">
  <p:tag name="NUM" val="9"/>
</p:tagLst>
</file>

<file path=ppt/tags/tag131.xml><?xml version="1.0" encoding="utf-8"?>
<p:tagLst xmlns:a="http://schemas.openxmlformats.org/drawingml/2006/main" xmlns:r="http://schemas.openxmlformats.org/officeDocument/2006/relationships" xmlns:p="http://schemas.openxmlformats.org/presentationml/2006/main">
  <p:tag name="NUM" val="10"/>
</p:tagLst>
</file>

<file path=ppt/tags/tag132.xml><?xml version="1.0" encoding="utf-8"?>
<p:tagLst xmlns:a="http://schemas.openxmlformats.org/drawingml/2006/main" xmlns:r="http://schemas.openxmlformats.org/officeDocument/2006/relationships" xmlns:p="http://schemas.openxmlformats.org/presentationml/2006/main">
  <p:tag name="NUM" val="11"/>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7.xml><?xml version="1.0" encoding="utf-8"?>
<p:tagLst xmlns:a="http://schemas.openxmlformats.org/drawingml/2006/main" xmlns:r="http://schemas.openxmlformats.org/officeDocument/2006/relationships" xmlns:p="http://schemas.openxmlformats.org/presentationml/2006/main">
  <p:tag name="NUM" val="5"/>
</p:tagLst>
</file>

<file path=ppt/tags/tag138.xml><?xml version="1.0" encoding="utf-8"?>
<p:tagLst xmlns:a="http://schemas.openxmlformats.org/drawingml/2006/main" xmlns:r="http://schemas.openxmlformats.org/officeDocument/2006/relationships" xmlns:p="http://schemas.openxmlformats.org/presentationml/2006/main">
  <p:tag name="NUM" val="6"/>
</p:tagLst>
</file>

<file path=ppt/tags/tag139.xml><?xml version="1.0" encoding="utf-8"?>
<p:tagLst xmlns:a="http://schemas.openxmlformats.org/drawingml/2006/main" xmlns:r="http://schemas.openxmlformats.org/officeDocument/2006/relationships" xmlns:p="http://schemas.openxmlformats.org/presentationml/2006/main">
  <p:tag name="NUM" val="7"/>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40.xml><?xml version="1.0" encoding="utf-8"?>
<p:tagLst xmlns:a="http://schemas.openxmlformats.org/drawingml/2006/main" xmlns:r="http://schemas.openxmlformats.org/officeDocument/2006/relationships" xmlns:p="http://schemas.openxmlformats.org/presentationml/2006/main">
  <p:tag name="NUM" val="8"/>
</p:tagLst>
</file>

<file path=ppt/tags/tag141.xml><?xml version="1.0" encoding="utf-8"?>
<p:tagLst xmlns:a="http://schemas.openxmlformats.org/drawingml/2006/main" xmlns:r="http://schemas.openxmlformats.org/officeDocument/2006/relationships" xmlns:p="http://schemas.openxmlformats.org/presentationml/2006/main">
  <p:tag name="NUM" val="9"/>
</p:tagLst>
</file>

<file path=ppt/tags/tag142.xml><?xml version="1.0" encoding="utf-8"?>
<p:tagLst xmlns:a="http://schemas.openxmlformats.org/drawingml/2006/main" xmlns:r="http://schemas.openxmlformats.org/officeDocument/2006/relationships" xmlns:p="http://schemas.openxmlformats.org/presentationml/2006/main">
  <p:tag name="NUM" val="10"/>
</p:tagLst>
</file>

<file path=ppt/tags/tag143.xml><?xml version="1.0" encoding="utf-8"?>
<p:tagLst xmlns:a="http://schemas.openxmlformats.org/drawingml/2006/main" xmlns:r="http://schemas.openxmlformats.org/officeDocument/2006/relationships" xmlns:p="http://schemas.openxmlformats.org/presentationml/2006/main">
  <p:tag name="NUM" val="11"/>
</p:tagLst>
</file>

<file path=ppt/tags/tag144.xml><?xml version="1.0" encoding="utf-8"?>
<p:tagLst xmlns:a="http://schemas.openxmlformats.org/drawingml/2006/main" xmlns:r="http://schemas.openxmlformats.org/officeDocument/2006/relationships" xmlns:p="http://schemas.openxmlformats.org/presentationml/2006/main">
  <p:tag name="NUM" val="12"/>
</p:tagLst>
</file>

<file path=ppt/tags/tag145.xml><?xml version="1.0" encoding="utf-8"?>
<p:tagLst xmlns:a="http://schemas.openxmlformats.org/drawingml/2006/main" xmlns:r="http://schemas.openxmlformats.org/officeDocument/2006/relationships" xmlns:p="http://schemas.openxmlformats.org/presentationml/2006/main">
  <p:tag name="NUM" val="13"/>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15"/>
</p:tagLst>
</file>

<file path=ppt/tags/tag150.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16"/>
</p:tagLst>
</file>

<file path=ppt/tags/tag17.xml><?xml version="1.0" encoding="utf-8"?>
<p:tagLst xmlns:a="http://schemas.openxmlformats.org/drawingml/2006/main" xmlns:r="http://schemas.openxmlformats.org/officeDocument/2006/relationships" xmlns:p="http://schemas.openxmlformats.org/presentationml/2006/main">
  <p:tag name="NUM" val="17"/>
</p:tagLst>
</file>

<file path=ppt/tags/tag18.xml><?xml version="1.0" encoding="utf-8"?>
<p:tagLst xmlns:a="http://schemas.openxmlformats.org/drawingml/2006/main" xmlns:r="http://schemas.openxmlformats.org/officeDocument/2006/relationships" xmlns:p="http://schemas.openxmlformats.org/presentationml/2006/main">
  <p:tag name="NUM" val="18"/>
</p:tagLst>
</file>

<file path=ppt/tags/tag19.xml><?xml version="1.0" encoding="utf-8"?>
<p:tagLst xmlns:a="http://schemas.openxmlformats.org/drawingml/2006/main" xmlns:r="http://schemas.openxmlformats.org/officeDocument/2006/relationships" xmlns:p="http://schemas.openxmlformats.org/presentationml/2006/main">
  <p:tag name="NUM" val="19"/>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0"/>
</p:tagLst>
</file>

<file path=ppt/tags/tag21.xml><?xml version="1.0" encoding="utf-8"?>
<p:tagLst xmlns:a="http://schemas.openxmlformats.org/drawingml/2006/main" xmlns:r="http://schemas.openxmlformats.org/officeDocument/2006/relationships" xmlns:p="http://schemas.openxmlformats.org/presentationml/2006/main">
  <p:tag name="NUM" val="21"/>
</p:tagLst>
</file>

<file path=ppt/tags/tag22.xml><?xml version="1.0" encoding="utf-8"?>
<p:tagLst xmlns:a="http://schemas.openxmlformats.org/drawingml/2006/main" xmlns:r="http://schemas.openxmlformats.org/officeDocument/2006/relationships" xmlns:p="http://schemas.openxmlformats.org/presentationml/2006/main">
  <p:tag name="NUM" val="22"/>
</p:tagLst>
</file>

<file path=ppt/tags/tag23.xml><?xml version="1.0" encoding="utf-8"?>
<p:tagLst xmlns:a="http://schemas.openxmlformats.org/drawingml/2006/main" xmlns:r="http://schemas.openxmlformats.org/officeDocument/2006/relationships" xmlns:p="http://schemas.openxmlformats.org/presentationml/2006/main">
  <p:tag name="NUM" val="23"/>
</p:tagLst>
</file>

<file path=ppt/tags/tag24.xml><?xml version="1.0" encoding="utf-8"?>
<p:tagLst xmlns:a="http://schemas.openxmlformats.org/drawingml/2006/main" xmlns:r="http://schemas.openxmlformats.org/officeDocument/2006/relationships" xmlns:p="http://schemas.openxmlformats.org/presentationml/2006/main">
  <p:tag name="NUM" val="24"/>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9"/>
</p:tagLst>
</file>

<file path=ppt/tags/tag64.xml><?xml version="1.0" encoding="utf-8"?>
<p:tagLst xmlns:a="http://schemas.openxmlformats.org/drawingml/2006/main" xmlns:r="http://schemas.openxmlformats.org/officeDocument/2006/relationships" xmlns:p="http://schemas.openxmlformats.org/presentationml/2006/main">
  <p:tag name="NUM" val="16"/>
</p:tagLst>
</file>

<file path=ppt/tags/tag65.xml><?xml version="1.0" encoding="utf-8"?>
<p:tagLst xmlns:a="http://schemas.openxmlformats.org/drawingml/2006/main" xmlns:r="http://schemas.openxmlformats.org/officeDocument/2006/relationships" xmlns:p="http://schemas.openxmlformats.org/presentationml/2006/main">
  <p:tag name="NUM" val="16"/>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5"/>
</p:tagLst>
</file>

<file path=ppt/tags/tag71.xml><?xml version="1.0" encoding="utf-8"?>
<p:tagLst xmlns:a="http://schemas.openxmlformats.org/drawingml/2006/main" xmlns:r="http://schemas.openxmlformats.org/officeDocument/2006/relationships" xmlns:p="http://schemas.openxmlformats.org/presentationml/2006/main">
  <p:tag name="NUM" val="6"/>
</p:tagLst>
</file>

<file path=ppt/tags/tag72.xml><?xml version="1.0" encoding="utf-8"?>
<p:tagLst xmlns:a="http://schemas.openxmlformats.org/drawingml/2006/main" xmlns:r="http://schemas.openxmlformats.org/officeDocument/2006/relationships" xmlns:p="http://schemas.openxmlformats.org/presentationml/2006/main">
  <p:tag name="NUM" val="7"/>
</p:tagLst>
</file>

<file path=ppt/tags/tag73.xml><?xml version="1.0" encoding="utf-8"?>
<p:tagLst xmlns:a="http://schemas.openxmlformats.org/drawingml/2006/main" xmlns:r="http://schemas.openxmlformats.org/officeDocument/2006/relationships" xmlns:p="http://schemas.openxmlformats.org/presentationml/2006/main">
  <p:tag name="NUM" val="8"/>
</p:tagLst>
</file>

<file path=ppt/tags/tag74.xml><?xml version="1.0" encoding="utf-8"?>
<p:tagLst xmlns:a="http://schemas.openxmlformats.org/drawingml/2006/main" xmlns:r="http://schemas.openxmlformats.org/officeDocument/2006/relationships" xmlns:p="http://schemas.openxmlformats.org/presentationml/2006/main">
  <p:tag name="NUM" val="9"/>
</p:tagLst>
</file>

<file path=ppt/tags/tag75.xml><?xml version="1.0" encoding="utf-8"?>
<p:tagLst xmlns:a="http://schemas.openxmlformats.org/drawingml/2006/main" xmlns:r="http://schemas.openxmlformats.org/officeDocument/2006/relationships" xmlns:p="http://schemas.openxmlformats.org/presentationml/2006/main">
  <p:tag name="NUM" val="10"/>
</p:tagLst>
</file>

<file path=ppt/tags/tag76.xml><?xml version="1.0" encoding="utf-8"?>
<p:tagLst xmlns:a="http://schemas.openxmlformats.org/drawingml/2006/main" xmlns:r="http://schemas.openxmlformats.org/officeDocument/2006/relationships" xmlns:p="http://schemas.openxmlformats.org/presentationml/2006/main">
  <p:tag name="NUM" val="11"/>
</p:tagLst>
</file>

<file path=ppt/tags/tag77.xml><?xml version="1.0" encoding="utf-8"?>
<p:tagLst xmlns:a="http://schemas.openxmlformats.org/drawingml/2006/main" xmlns:r="http://schemas.openxmlformats.org/officeDocument/2006/relationships" xmlns:p="http://schemas.openxmlformats.org/presentationml/2006/main">
  <p:tag name="NUM" val="12"/>
</p:tagLst>
</file>

<file path=ppt/tags/tag78.xml><?xml version="1.0" encoding="utf-8"?>
<p:tagLst xmlns:a="http://schemas.openxmlformats.org/drawingml/2006/main" xmlns:r="http://schemas.openxmlformats.org/officeDocument/2006/relationships" xmlns:p="http://schemas.openxmlformats.org/presentationml/2006/main">
  <p:tag name="NUM" val="13"/>
</p:tagLst>
</file>

<file path=ppt/tags/tag79.xml><?xml version="1.0" encoding="utf-8"?>
<p:tagLst xmlns:a="http://schemas.openxmlformats.org/drawingml/2006/main" xmlns:r="http://schemas.openxmlformats.org/officeDocument/2006/relationships" xmlns:p="http://schemas.openxmlformats.org/presentationml/2006/main">
  <p:tag name="NUM" val="14"/>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5"/>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7"/>
</p:tagLst>
</file>

<file path=ppt/tags/tag88.xml><?xml version="1.0" encoding="utf-8"?>
<p:tagLst xmlns:a="http://schemas.openxmlformats.org/drawingml/2006/main" xmlns:r="http://schemas.openxmlformats.org/officeDocument/2006/relationships" xmlns:p="http://schemas.openxmlformats.org/presentationml/2006/main">
  <p:tag name="NUM" val="8"/>
</p:tagLst>
</file>

<file path=ppt/tags/tag89.xml><?xml version="1.0" encoding="utf-8"?>
<p:tagLst xmlns:a="http://schemas.openxmlformats.org/drawingml/2006/main" xmlns:r="http://schemas.openxmlformats.org/officeDocument/2006/relationships" xmlns:p="http://schemas.openxmlformats.org/presentationml/2006/main">
  <p:tag name="NUM" val="9"/>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10"/>
</p:tagLst>
</file>

<file path=ppt/tags/tag91.xml><?xml version="1.0" encoding="utf-8"?>
<p:tagLst xmlns:a="http://schemas.openxmlformats.org/drawingml/2006/main" xmlns:r="http://schemas.openxmlformats.org/officeDocument/2006/relationships" xmlns:p="http://schemas.openxmlformats.org/presentationml/2006/main">
  <p:tag name="NUM" val="11"/>
</p:tagLst>
</file>

<file path=ppt/tags/tag92.xml><?xml version="1.0" encoding="utf-8"?>
<p:tagLst xmlns:a="http://schemas.openxmlformats.org/drawingml/2006/main" xmlns:r="http://schemas.openxmlformats.org/officeDocument/2006/relationships" xmlns:p="http://schemas.openxmlformats.org/presentationml/2006/main">
  <p:tag name="NUM" val="12"/>
</p:tagLst>
</file>

<file path=ppt/tags/tag93.xml><?xml version="1.0" encoding="utf-8"?>
<p:tagLst xmlns:a="http://schemas.openxmlformats.org/drawingml/2006/main" xmlns:r="http://schemas.openxmlformats.org/officeDocument/2006/relationships" xmlns:p="http://schemas.openxmlformats.org/presentationml/2006/main">
  <p:tag name="NUM" val="13"/>
</p:tagLst>
</file>

<file path=ppt/tags/tag94.xml><?xml version="1.0" encoding="utf-8"?>
<p:tagLst xmlns:a="http://schemas.openxmlformats.org/drawingml/2006/main" xmlns:r="http://schemas.openxmlformats.org/officeDocument/2006/relationships" xmlns:p="http://schemas.openxmlformats.org/presentationml/2006/main">
  <p:tag name="NUM" val="14"/>
</p:tagLst>
</file>

<file path=ppt/tags/tag95.xml><?xml version="1.0" encoding="utf-8"?>
<p:tagLst xmlns:a="http://schemas.openxmlformats.org/drawingml/2006/main" xmlns:r="http://schemas.openxmlformats.org/officeDocument/2006/relationships" xmlns:p="http://schemas.openxmlformats.org/presentationml/2006/main">
  <p:tag name="NUM" val="15"/>
</p:tagLst>
</file>

<file path=ppt/tags/tag96.xml><?xml version="1.0" encoding="utf-8"?>
<p:tagLst xmlns:a="http://schemas.openxmlformats.org/drawingml/2006/main" xmlns:r="http://schemas.openxmlformats.org/officeDocument/2006/relationships" xmlns:p="http://schemas.openxmlformats.org/presentationml/2006/main">
  <p:tag name="NUM" val="16"/>
</p:tagLst>
</file>

<file path=ppt/tags/tag97.xml><?xml version="1.0" encoding="utf-8"?>
<p:tagLst xmlns:a="http://schemas.openxmlformats.org/drawingml/2006/main" xmlns:r="http://schemas.openxmlformats.org/officeDocument/2006/relationships" xmlns:p="http://schemas.openxmlformats.org/presentationml/2006/main">
  <p:tag name="NUM" val="17"/>
</p:tagLst>
</file>

<file path=ppt/tags/tag98.xml><?xml version="1.0" encoding="utf-8"?>
<p:tagLst xmlns:a="http://schemas.openxmlformats.org/drawingml/2006/main" xmlns:r="http://schemas.openxmlformats.org/officeDocument/2006/relationships" xmlns:p="http://schemas.openxmlformats.org/presentationml/2006/main">
  <p:tag name="NUM" val="18"/>
</p:tagLst>
</file>

<file path=ppt/tags/tag99.xml><?xml version="1.0" encoding="utf-8"?>
<p:tagLst xmlns:a="http://schemas.openxmlformats.org/drawingml/2006/main" xmlns:r="http://schemas.openxmlformats.org/officeDocument/2006/relationships" xmlns:p="http://schemas.openxmlformats.org/presentationml/2006/main">
  <p:tag name="NUM" val="19"/>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85B9818581084FA07A511A975E73B0" ma:contentTypeVersion="17" ma:contentTypeDescription="Crée un document." ma:contentTypeScope="" ma:versionID="1f7ea3eb946b8bd924f1523f12c25c57">
  <xsd:schema xmlns:xsd="http://www.w3.org/2001/XMLSchema" xmlns:xs="http://www.w3.org/2001/XMLSchema" xmlns:p="http://schemas.microsoft.com/office/2006/metadata/properties" xmlns:ns2="26cc9b95-bf92-4103-b8de-0e6845ac7fa9" xmlns:ns3="580a2e17-f139-49de-a9ea-8883fe6eb758" targetNamespace="http://schemas.microsoft.com/office/2006/metadata/properties" ma:root="true" ma:fieldsID="34354321830c6c3f46cb4e7c59429611" ns2:_="" ns3:_="">
    <xsd:import namespace="26cc9b95-bf92-4103-b8de-0e6845ac7fa9"/>
    <xsd:import namespace="580a2e17-f139-49de-a9ea-8883fe6eb758"/>
    <xsd:element name="properties">
      <xsd:complexType>
        <xsd:sequence>
          <xsd:element name="documentManagement">
            <xsd:complexType>
              <xsd:all>
                <xsd:element ref="ns2:Titre_x0020_anglais" minOccurs="0"/>
                <xsd:element ref="ns2:MiseAJour"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2:Notes1" minOccurs="0"/>
                <xsd:element ref="ns2:Type_x0020_d_x0027_activité"/>
                <xsd:element ref="ns2:EnLigneEN" minOccurs="0"/>
                <xsd:element ref="ns2:EnLigneF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c9b95-bf92-4103-b8de-0e6845ac7fa9" elementFormDefault="qualified">
    <xsd:import namespace="http://schemas.microsoft.com/office/2006/documentManagement/types"/>
    <xsd:import namespace="http://schemas.microsoft.com/office/infopath/2007/PartnerControls"/>
    <xsd:element name="Titre_x0020_anglais" ma:index="8" nillable="true" ma:displayName="Nom anglais" ma:internalName="Titre_x0020_anglais">
      <xsd:simpleType>
        <xsd:restriction base="dms:Text">
          <xsd:maxLength value="255"/>
        </xsd:restriction>
      </xsd:simpleType>
    </xsd:element>
    <xsd:element name="MiseAJour" ma:index="9" nillable="true" ma:displayName="Mise à jour" ma:format="DateOnly" ma:internalName="MiseAJour">
      <xsd:simpleType>
        <xsd:restriction base="dms:DateTime"/>
      </xsd:simpleType>
    </xsd:element>
    <xsd:element name="Notes1" ma:index="16" nillable="true" ma:displayName="Notes / Commentaires" ma:internalName="Notes1">
      <xsd:simpleType>
        <xsd:restriction base="dms:Note">
          <xsd:maxLength value="255"/>
        </xsd:restriction>
      </xsd:simpleType>
    </xsd:element>
    <xsd:element name="Type_x0020_d_x0027_activité" ma:index="17" ma:displayName="Type d'activité" ma:default="Faites un choix" ma:format="Dropdown" ma:indexed="true" ma:internalName="Type_x0020_d_x0027_activit_x00e9_">
      <xsd:simpleType>
        <xsd:restriction base="dms:Choice">
          <xsd:enumeration value="Faites un choix"/>
          <xsd:enumeration value="Atelier en classe"/>
          <xsd:enumeration value="Trousse pédagogique"/>
          <xsd:enumeration value="Contenu éducatif"/>
          <xsd:enumeration value="Quiz"/>
          <xsd:enumeration value="Video"/>
          <xsd:enumeration value="Autre"/>
        </xsd:restriction>
      </xsd:simpleType>
    </xsd:element>
    <xsd:element name="EnLigneEN" ma:index="18" nillable="true" ma:displayName="En ligne (ANG)" ma:default="0" ma:internalName="EnLigneEN">
      <xsd:simpleType>
        <xsd:restriction base="dms:Boolean"/>
      </xsd:simpleType>
    </xsd:element>
    <xsd:element name="EnLigneFR" ma:index="19" nillable="true" ma:displayName="En ligne (FR)" ma:default="0" ma:internalName="EnLigneFR">
      <xsd:simpleType>
        <xsd:restriction base="dms:Boolean"/>
      </xsd:simpleType>
    </xsd:element>
    <xsd:element name="TaxCatchAll" ma:index="25" nillable="true" ma:displayName="Taxonomy Catch All Column" ma:hidden="true" ma:list="{c6c74e4d-993a-416b-b18b-696c2c352dd1}" ma:internalName="TaxCatchAll" ma:showField="CatchAllData" ma:web="26cc9b95-bf92-4103-b8de-0e6845ac7f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80a2e17-f139-49de-a9ea-8883fe6eb7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format="DateTime" ma:internalNam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80a2e17-f139-49de-a9ea-8883fe6eb758">
      <Terms xmlns="http://schemas.microsoft.com/office/infopath/2007/PartnerControls"/>
    </lcf76f155ced4ddcb4097134ff3c332f>
    <TaxCatchAll xmlns="26cc9b95-bf92-4103-b8de-0e6845ac7fa9" xsi:nil="true"/>
    <EnLigneEN xmlns="26cc9b95-bf92-4103-b8de-0e6845ac7fa9">false</EnLigneEN>
    <Type_x0020_d_x0027_activité xmlns="26cc9b95-bf92-4103-b8de-0e6845ac7fa9">Trousse pédagogique</Type_x0020_d_x0027_activité>
    <Titre_x0020_anglais xmlns="26cc9b95-bf92-4103-b8de-0e6845ac7fa9" xsi:nil="true"/>
    <MiseAJour xmlns="26cc9b95-bf92-4103-b8de-0e6845ac7fa9" xsi:nil="true"/>
    <Notes1 xmlns="26cc9b95-bf92-4103-b8de-0e6845ac7fa9" xsi:nil="true"/>
    <EnLigneFR xmlns="26cc9b95-bf92-4103-b8de-0e6845ac7fa9">true</EnLigneFR>
    <Date xmlns="580a2e17-f139-49de-a9ea-8883fe6eb75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523D57-A821-4321-834F-FE4D7FBC31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c9b95-bf92-4103-b8de-0e6845ac7fa9"/>
    <ds:schemaRef ds:uri="580a2e17-f139-49de-a9ea-8883fe6eb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37B8FB-EB27-400B-9495-8EF1A31EAD1C}">
  <ds:schemaRefs>
    <ds:schemaRef ds:uri="http://schemas.microsoft.com/office/infopath/2007/PartnerControls"/>
    <ds:schemaRef ds:uri="http://schemas.openxmlformats.org/package/2006/metadata/core-properties"/>
    <ds:schemaRef ds:uri="http://schemas.microsoft.com/office/2006/metadata/properties"/>
    <ds:schemaRef ds:uri="26cc9b95-bf92-4103-b8de-0e6845ac7fa9"/>
    <ds:schemaRef ds:uri="http://purl.org/dc/terms/"/>
    <ds:schemaRef ds:uri="http://purl.org/dc/elements/1.1/"/>
    <ds:schemaRef ds:uri="http://purl.org/dc/dcmitype/"/>
    <ds:schemaRef ds:uri="580a2e17-f139-49de-a9ea-8883fe6eb758"/>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A7DB8ED9-BD7A-4829-916A-CD4153AAA2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983</TotalTime>
  <Words>7729</Words>
  <Application>Microsoft Office PowerPoint</Application>
  <PresentationFormat>Grand écran</PresentationFormat>
  <Paragraphs>578</Paragraphs>
  <Slides>27</Slides>
  <Notes>20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27</vt:i4>
      </vt:variant>
    </vt:vector>
  </HeadingPairs>
  <TitlesOfParts>
    <vt:vector size="36" baseType="lpstr">
      <vt:lpstr>Arial</vt:lpstr>
      <vt:lpstr>Arial,Sans-Serif</vt:lpstr>
      <vt:lpstr>Calibri</vt:lpstr>
      <vt:lpstr>Courier New</vt:lpstr>
      <vt:lpstr>Helvetica Light</vt:lpstr>
      <vt:lpstr>Police système</vt:lpstr>
      <vt:lpstr>Segoe UI</vt:lpstr>
      <vt:lpstr>Wingdings</vt:lpstr>
      <vt:lpstr>éducaloi - Atelier 2021</vt:lpstr>
      <vt:lpstr>La Révolution française</vt:lpstr>
      <vt:lpstr>Présentation PowerPoint</vt:lpstr>
      <vt:lpstr>Présentation PowerPoint</vt:lpstr>
      <vt:lpstr>Présentation PowerPoint</vt:lpstr>
      <vt:lpstr>Le siècle des Lumières </vt:lpstr>
      <vt:lpstr>Présentation PowerPoint</vt:lpstr>
      <vt:lpstr>Présentation PowerPoint</vt:lpstr>
      <vt:lpstr>1. Création d’un État moderne La séparation des pouvoirs </vt:lpstr>
      <vt:lpstr>1. Pouvoir législatif </vt:lpstr>
      <vt:lpstr>Pouvoir exécutif </vt:lpstr>
      <vt:lpstr>Pouvoir judiciaire </vt:lpstr>
      <vt:lpstr>2. Égalité devant la loi (abolition des privilèges de la noblesse)</vt:lpstr>
      <vt:lpstr>La Déclaration des droits de l’homme et du citoyen </vt:lpstr>
      <vt:lpstr>Mise en place d’une première Constitution (1791) </vt:lpstr>
      <vt:lpstr>Présentation PowerPoint</vt:lpstr>
      <vt:lpstr>Séparation des 3 pouvoirs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ou contre</vt:lpstr>
      <vt:lpstr>Pour ou contre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Kim Bélanger-Baillargeon</cp:lastModifiedBy>
  <cp:revision>193</cp:revision>
  <dcterms:created xsi:type="dcterms:W3CDTF">2021-02-22T16:21:34Z</dcterms:created>
  <dcterms:modified xsi:type="dcterms:W3CDTF">2022-12-21T21:14:12Z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0x010100F085B9818581084FA07A511A975E73B0</vt:lpwstr>
  </property>
  <property fmtid="{D5CDD505-2E9C-101B-9397-08002B2CF9AE}" pid="3" name="_dlc_DocIdItemGuid">
    <vt:lpwstr>cc6c3195-a61f-4e42-8688-9d5b7ba09ede</vt:lpwstr>
  </property>
  <property fmtid="{D5CDD505-2E9C-101B-9397-08002B2CF9AE}" pid="4" name="MediaServiceImageTags">
    <vt:lpwstr/>
  </property>
  <property fmtid="{D5CDD505-2E9C-101B-9397-08002B2CF9AE}" pid="5" name="xd_ProgID">
    <vt:lpwstr/>
  </property>
  <property fmtid="{D5CDD505-2E9C-101B-9397-08002B2CF9AE}" pid="6" name="_dlc_DocId">
    <vt:lpwstr>EDUC-718269152-2041059</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Url">
    <vt:lpwstr>https://educaloi.sharepoint.com/ms/_layouts/15/DocIdRedir.aspx?ID=EDUC-718269152-2041059, EDUC-718269152-2041059</vt:lpwstr>
  </property>
  <property fmtid="{D5CDD505-2E9C-101B-9397-08002B2CF9AE}" pid="12" name="xd_Signature">
    <vt:bool>false</vt:bool>
  </property>
</Properties>
</file>